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2" autoAdjust="0"/>
    <p:restoredTop sz="94660"/>
  </p:normalViewPr>
  <p:slideViewPr>
    <p:cSldViewPr snapToGrid="0">
      <p:cViewPr varScale="1">
        <p:scale>
          <a:sx n="122" d="100"/>
          <a:sy n="122" d="100"/>
        </p:scale>
        <p:origin x="9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9F470-6FFE-4E92-AB32-96FB86B9C0D8}" type="datetimeFigureOut">
              <a:rPr lang="en-US" smtClean="0"/>
              <a:t>5/8/2023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23315-7E5F-408A-86F0-28F6899ABE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4307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9F470-6FFE-4E92-AB32-96FB86B9C0D8}" type="datetimeFigureOut">
              <a:rPr lang="en-US" smtClean="0"/>
              <a:t>5/8/2023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23315-7E5F-408A-86F0-28F6899ABE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813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9F470-6FFE-4E92-AB32-96FB86B9C0D8}" type="datetimeFigureOut">
              <a:rPr lang="en-US" smtClean="0"/>
              <a:t>5/8/2023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23315-7E5F-408A-86F0-28F6899ABE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94937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9F470-6FFE-4E92-AB32-96FB86B9C0D8}" type="datetimeFigureOut">
              <a:rPr lang="en-US" smtClean="0"/>
              <a:t>5/8/2023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23315-7E5F-408A-86F0-28F6899ABE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83103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9F470-6FFE-4E92-AB32-96FB86B9C0D8}" type="datetimeFigureOut">
              <a:rPr lang="en-US" smtClean="0"/>
              <a:t>5/8/2023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23315-7E5F-408A-86F0-28F6899ABE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4427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9F470-6FFE-4E92-AB32-96FB86B9C0D8}" type="datetimeFigureOut">
              <a:rPr lang="en-US" smtClean="0"/>
              <a:t>5/8/2023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23315-7E5F-408A-86F0-28F6899ABE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955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9F470-6FFE-4E92-AB32-96FB86B9C0D8}" type="datetimeFigureOut">
              <a:rPr lang="en-US" smtClean="0"/>
              <a:t>5/8/2023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23315-7E5F-408A-86F0-28F6899ABE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469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9F470-6FFE-4E92-AB32-96FB86B9C0D8}" type="datetimeFigureOut">
              <a:rPr lang="en-US" smtClean="0"/>
              <a:t>5/8/2023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23315-7E5F-408A-86F0-28F6899ABE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2973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9F470-6FFE-4E92-AB32-96FB86B9C0D8}" type="datetimeFigureOut">
              <a:rPr lang="en-US" smtClean="0"/>
              <a:t>5/8/2023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23315-7E5F-408A-86F0-28F6899ABE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60670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9F470-6FFE-4E92-AB32-96FB86B9C0D8}" type="datetimeFigureOut">
              <a:rPr lang="en-US" smtClean="0"/>
              <a:t>5/8/2023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23315-7E5F-408A-86F0-28F6899ABE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1836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9F470-6FFE-4E92-AB32-96FB86B9C0D8}" type="datetimeFigureOut">
              <a:rPr lang="en-US" smtClean="0"/>
              <a:t>5/8/2023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223315-7E5F-408A-86F0-28F6899ABE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3439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09F470-6FFE-4E92-AB32-96FB86B9C0D8}" type="datetimeFigureOut">
              <a:rPr lang="en-US" smtClean="0"/>
              <a:t>5/8/2023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223315-7E5F-408A-86F0-28F6899ABE2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7350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3586668"/>
              </p:ext>
            </p:extLst>
          </p:nvPr>
        </p:nvGraphicFramePr>
        <p:xfrm>
          <a:off x="-1" y="0"/>
          <a:ext cx="12192000" cy="78037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3387216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467330237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1918617417"/>
                    </a:ext>
                  </a:extLst>
                </a:gridCol>
              </a:tblGrid>
              <a:tr h="286037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Concept of Operation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Functionality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Physical</a:t>
                      </a:r>
                      <a:r>
                        <a:rPr lang="en-US" baseline="0" dirty="0"/>
                        <a:t> Architecture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67961710"/>
                  </a:ext>
                </a:extLst>
              </a:tr>
              <a:tr h="705297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Undetected vibrations in Distributed Wind Turbine Generators (DWEG) increase LCOE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 small instrument that fits in most commercial DWTG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cap="small" baseline="0" dirty="0" err="1"/>
                        <a:t>W</a:t>
                      </a:r>
                      <a:r>
                        <a:rPr lang="en-US" sz="2400" cap="small" baseline="0" dirty="0" err="1"/>
                        <a:t>indpower</a:t>
                      </a:r>
                      <a:r>
                        <a:rPr lang="en-US" sz="2400" cap="small" baseline="0" dirty="0"/>
                        <a:t> </a:t>
                      </a:r>
                      <a:r>
                        <a:rPr lang="en-US" sz="2400" b="1" cap="small" baseline="0" dirty="0"/>
                        <a:t>L</a:t>
                      </a:r>
                      <a:r>
                        <a:rPr lang="en-US" sz="2400" cap="small" baseline="0" dirty="0"/>
                        <a:t>ife</a:t>
                      </a:r>
                      <a:r>
                        <a:rPr lang="en-US" sz="2400" b="1" cap="small" baseline="0" dirty="0"/>
                        <a:t>L</a:t>
                      </a:r>
                      <a:r>
                        <a:rPr lang="en-US" sz="2400" cap="small" baseline="0" dirty="0"/>
                        <a:t>ine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47894914"/>
                  </a:ext>
                </a:extLst>
              </a:tr>
              <a:tr h="4173967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spcAft>
                          <a:spcPts val="600"/>
                        </a:spcAft>
                        <a:buFontTx/>
                        <a:buChar char="-"/>
                      </a:pPr>
                      <a:r>
                        <a:rPr lang="en-US" dirty="0"/>
                        <a:t>Low cost (&lt;$100 Cost of Materials)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Tx/>
                        <a:buChar char="-"/>
                      </a:pPr>
                      <a:r>
                        <a:rPr lang="en-US" dirty="0"/>
                        <a:t>Vibration and speed monitoring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Tx/>
                        <a:buChar char="-"/>
                      </a:pPr>
                      <a:r>
                        <a:rPr lang="en-US" dirty="0"/>
                        <a:t>Self-learning, machine-specific health signature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Tx/>
                        <a:buChar char="-"/>
                      </a:pPr>
                      <a:r>
                        <a:rPr lang="en-US" dirty="0"/>
                        <a:t>Cellular Network data connection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Tx/>
                        <a:buChar char="-"/>
                      </a:pPr>
                      <a:r>
                        <a:rPr lang="en-US" dirty="0"/>
                        <a:t>Cloud and on-board data storage 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Tx/>
                        <a:buChar char="-"/>
                      </a:pPr>
                      <a:r>
                        <a:rPr lang="en-US" dirty="0" err="1"/>
                        <a:t>IoT</a:t>
                      </a:r>
                      <a:r>
                        <a:rPr lang="en-US" dirty="0"/>
                        <a:t> compatible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Tx/>
                        <a:buChar char="-"/>
                      </a:pPr>
                      <a:r>
                        <a:rPr lang="en-US" dirty="0"/>
                        <a:t>Graphical interface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Tx/>
                        <a:buChar char="-"/>
                      </a:pPr>
                      <a:r>
                        <a:rPr lang="en-US" dirty="0"/>
                        <a:t>High fidelity (low false alert</a:t>
                      </a:r>
                      <a:r>
                        <a:rPr lang="en-US" baseline="0" dirty="0"/>
                        <a:t> rate) 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Tx/>
                        <a:buChar char="-"/>
                      </a:pPr>
                      <a:r>
                        <a:rPr lang="en-US" dirty="0"/>
                        <a:t>User-configurable</a:t>
                      </a:r>
                      <a:r>
                        <a:rPr lang="en-US" baseline="0" dirty="0"/>
                        <a:t> alert levels for vibration and speed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Tx/>
                        <a:buChar char="-"/>
                      </a:pPr>
                      <a:r>
                        <a:rPr lang="en-US" baseline="0" dirty="0"/>
                        <a:t>Firmware remotely upgradable</a:t>
                      </a:r>
                    </a:p>
                    <a:p>
                      <a:pPr marL="285750" indent="-285750">
                        <a:spcAft>
                          <a:spcPts val="600"/>
                        </a:spcAft>
                        <a:buFontTx/>
                        <a:buChar char="-"/>
                      </a:pPr>
                      <a:r>
                        <a:rPr lang="en-US" baseline="0" dirty="0"/>
                        <a:t>Batteries auto charged on-site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endParaRPr lang="en-US" dirty="0"/>
                    </a:p>
                    <a:p>
                      <a:pPr marL="285750" indent="-285750">
                        <a:buFontTx/>
                        <a:buChar char="-"/>
                      </a:pPr>
                      <a:endParaRPr lang="en-US" dirty="0"/>
                    </a:p>
                    <a:p>
                      <a:pPr marL="285750" indent="-285750">
                        <a:buFontTx/>
                        <a:buChar char="-"/>
                      </a:pP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US" dirty="0"/>
                        <a:t>Footprint comparable</a:t>
                      </a:r>
                      <a:r>
                        <a:rPr lang="en-US" baseline="0" dirty="0"/>
                        <a:t> to smartphone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baseline="0" dirty="0"/>
                        <a:t>Robust default interface (no need to configure anything, if desired)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baseline="0" dirty="0"/>
                        <a:t>Web and Cellphone accessible, with two way communication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baseline="0" dirty="0"/>
                        <a:t>Tested on Bergey 15kW, Pecos 85kW and Cal Poly 3.5kW turbines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baseline="0" dirty="0"/>
                        <a:t>Cost of manufacture ~$46/unit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4507103"/>
                  </a:ext>
                </a:extLst>
              </a:tr>
              <a:tr h="1204856">
                <a:tc gridSpan="3">
                  <a:txBody>
                    <a:bodyPr/>
                    <a:lstStyle/>
                    <a:p>
                      <a:pPr algn="ctr"/>
                      <a:r>
                        <a:rPr lang="en-US" dirty="0"/>
                        <a:t>Phase 1 TRL: 2       			Phase 2 TRL: 6				Post-Phase 2 TRL: 8-9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endParaRPr lang="en-US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2230573"/>
                  </a:ext>
                </a:extLst>
              </a:tr>
            </a:tbl>
          </a:graphicData>
        </a:graphic>
      </p:graphicFrame>
      <p:pic>
        <p:nvPicPr>
          <p:cNvPr id="5" name="Picture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875" y="1524447"/>
            <a:ext cx="2268855" cy="4011295"/>
          </a:xfrm>
          <a:prstGeom prst="rect">
            <a:avLst/>
          </a:prstGeom>
        </p:spPr>
      </p:pic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4730" y="4072938"/>
            <a:ext cx="3200847" cy="1724266"/>
          </a:xfrm>
          <a:prstGeom prst="rect">
            <a:avLst/>
          </a:prstGeom>
        </p:spPr>
      </p:pic>
      <p:cxnSp>
        <p:nvCxnSpPr>
          <p:cNvPr id="3" name="Straight Arrow Connector 2"/>
          <p:cNvCxnSpPr>
            <a:cxnSpLocks/>
          </p:cNvCxnSpPr>
          <p:nvPr/>
        </p:nvCxnSpPr>
        <p:spPr>
          <a:xfrm>
            <a:off x="2562103" y="7250017"/>
            <a:ext cx="1963005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809817" y="6835718"/>
            <a:ext cx="1501978" cy="3077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i="1" dirty="0"/>
              <a:t>2018-2022</a:t>
            </a:r>
            <a:endParaRPr lang="en-US" i="1" dirty="0"/>
          </a:p>
        </p:txBody>
      </p:sp>
      <p:sp>
        <p:nvSpPr>
          <p:cNvPr id="10" name="TextBox 9"/>
          <p:cNvSpPr txBox="1"/>
          <p:nvPr/>
        </p:nvSpPr>
        <p:spPr>
          <a:xfrm>
            <a:off x="6752565" y="6840790"/>
            <a:ext cx="1742831" cy="3077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i="1" dirty="0"/>
              <a:t>   July 2023-July 2024</a:t>
            </a:r>
            <a:endParaRPr lang="en-US" i="1" dirty="0"/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B7E0801B-F662-1883-DBAE-3A4F25367B91}"/>
              </a:ext>
            </a:extLst>
          </p:cNvPr>
          <p:cNvCxnSpPr>
            <a:cxnSpLocks/>
          </p:cNvCxnSpPr>
          <p:nvPr/>
        </p:nvCxnSpPr>
        <p:spPr>
          <a:xfrm>
            <a:off x="6493986" y="7250017"/>
            <a:ext cx="2407737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38803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153</Words>
  <Application>Microsoft Office PowerPoint</Application>
  <PresentationFormat>Widescreen</PresentationFormat>
  <Paragraphs>26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Patrick Lemieux</dc:creator>
  <cp:lastModifiedBy>Heather Rhoads-Weaver</cp:lastModifiedBy>
  <cp:revision>8</cp:revision>
  <dcterms:created xsi:type="dcterms:W3CDTF">2018-04-27T06:44:20Z</dcterms:created>
  <dcterms:modified xsi:type="dcterms:W3CDTF">2023-05-08T17:52:25Z</dcterms:modified>
</cp:coreProperties>
</file>