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1" r:id="rId1"/>
    <p:sldMasterId id="2147483653" r:id="rId2"/>
  </p:sldMasterIdLst>
  <p:notesMasterIdLst>
    <p:notesMasterId r:id="rId4"/>
  </p:notesMasterIdLst>
  <p:handoutMasterIdLst>
    <p:handoutMasterId r:id="rId5"/>
  </p:handoutMasterIdLst>
  <p:sldIdLst>
    <p:sldId id="276" r:id="rId3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437D26B-7664-4C71-2A4A-950170A102F0}" name="Heather Rhoads-Weaver" initials="HRW" userId="07e319c5620cfef5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  <a:srgbClr val="CCFFCC"/>
    <a:srgbClr val="FF5050"/>
    <a:srgbClr val="008000"/>
    <a:srgbClr val="777777"/>
    <a:srgbClr val="B2B2B2"/>
    <a:srgbClr val="339933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083" autoAdjust="0"/>
    <p:restoredTop sz="97246" autoAdjust="0"/>
  </p:normalViewPr>
  <p:slideViewPr>
    <p:cSldViewPr>
      <p:cViewPr varScale="1">
        <p:scale>
          <a:sx n="118" d="100"/>
          <a:sy n="118" d="100"/>
        </p:scale>
        <p:origin x="1998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5"/>
    </p:cViewPr>
  </p:sorterViewPr>
  <p:notesViewPr>
    <p:cSldViewPr>
      <p:cViewPr varScale="1">
        <p:scale>
          <a:sx n="66" d="100"/>
          <a:sy n="66" d="100"/>
        </p:scale>
        <p:origin x="-2172" y="-108"/>
      </p:cViewPr>
      <p:guideLst>
        <p:guide orient="horz" pos="2928"/>
        <p:guide pos="2208"/>
      </p:guideLst>
    </p:cSldViewPr>
  </p:notesViewPr>
  <p:gridSpacing cx="38405" cy="384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10" Type="http://schemas.microsoft.com/office/2018/10/relationships/authors" Target="authors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>
            <a:extLst>
              <a:ext uri="{FF2B5EF4-FFF2-40B4-BE49-F238E27FC236}">
                <a16:creationId xmlns:a16="http://schemas.microsoft.com/office/drawing/2014/main" id="{A6F50828-1BD6-0A0B-DBFF-07E02BF7ED8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15" tIns="46808" rIns="93615" bIns="46808" numCol="1" anchor="t" anchorCtr="0" compatLnSpc="1">
            <a:prstTxWarp prst="textNoShape">
              <a:avLst/>
            </a:prstTxWarp>
          </a:bodyPr>
          <a:lstStyle>
            <a:lvl1pPr algn="l" defTabSz="936625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1075" name="Rectangle 3">
            <a:extLst>
              <a:ext uri="{FF2B5EF4-FFF2-40B4-BE49-F238E27FC236}">
                <a16:creationId xmlns:a16="http://schemas.microsoft.com/office/drawing/2014/main" id="{2E5D8A63-4C5E-D8C3-C395-49E9358F18FE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25" y="0"/>
            <a:ext cx="3038475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15" tIns="46808" rIns="93615" bIns="46808" numCol="1" anchor="t" anchorCtr="0" compatLnSpc="1">
            <a:prstTxWarp prst="textNoShape">
              <a:avLst/>
            </a:prstTxWarp>
          </a:bodyPr>
          <a:lstStyle>
            <a:lvl1pPr algn="r" defTabSz="936625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1076" name="Rectangle 4">
            <a:extLst>
              <a:ext uri="{FF2B5EF4-FFF2-40B4-BE49-F238E27FC236}">
                <a16:creationId xmlns:a16="http://schemas.microsoft.com/office/drawing/2014/main" id="{7CE3CCA5-7884-93DA-9B04-BEF99EFD7016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8088"/>
            <a:ext cx="3038475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15" tIns="46808" rIns="93615" bIns="46808" numCol="1" anchor="b" anchorCtr="0" compatLnSpc="1">
            <a:prstTxWarp prst="textNoShape">
              <a:avLst/>
            </a:prstTxWarp>
          </a:bodyPr>
          <a:lstStyle>
            <a:lvl1pPr algn="l" defTabSz="936625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1077" name="Rectangle 5">
            <a:extLst>
              <a:ext uri="{FF2B5EF4-FFF2-40B4-BE49-F238E27FC236}">
                <a16:creationId xmlns:a16="http://schemas.microsoft.com/office/drawing/2014/main" id="{DD9D4BFC-E6F9-AC6B-E00A-D26AEA9B9B64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925" y="8828088"/>
            <a:ext cx="3038475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15" tIns="46808" rIns="93615" bIns="46808" numCol="1" anchor="b" anchorCtr="0" compatLnSpc="1">
            <a:prstTxWarp prst="textNoShape">
              <a:avLst/>
            </a:prstTxWarp>
          </a:bodyPr>
          <a:lstStyle>
            <a:lvl1pPr algn="r" defTabSz="936625" eaLnBrk="1" hangingPunct="1">
              <a:defRPr sz="1200"/>
            </a:lvl1pPr>
          </a:lstStyle>
          <a:p>
            <a:pPr>
              <a:defRPr/>
            </a:pPr>
            <a:fld id="{E4029C2E-5D62-4860-ADCD-63E13567EBE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>
            <a:extLst>
              <a:ext uri="{FF2B5EF4-FFF2-40B4-BE49-F238E27FC236}">
                <a16:creationId xmlns:a16="http://schemas.microsoft.com/office/drawing/2014/main" id="{819EAD0D-BE41-0B6F-907A-ED9AE099A32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15" tIns="46808" rIns="93615" bIns="46808" numCol="1" anchor="t" anchorCtr="0" compatLnSpc="1">
            <a:prstTxWarp prst="textNoShape">
              <a:avLst/>
            </a:prstTxWarp>
          </a:bodyPr>
          <a:lstStyle>
            <a:lvl1pPr algn="l" defTabSz="936625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9027" name="Rectangle 3">
            <a:extLst>
              <a:ext uri="{FF2B5EF4-FFF2-40B4-BE49-F238E27FC236}">
                <a16:creationId xmlns:a16="http://schemas.microsoft.com/office/drawing/2014/main" id="{827171F8-4E49-7408-94A0-7B57EE5A1EF3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15" tIns="46808" rIns="93615" bIns="46808" numCol="1" anchor="t" anchorCtr="0" compatLnSpc="1">
            <a:prstTxWarp prst="textNoShape">
              <a:avLst/>
            </a:prstTxWarp>
          </a:bodyPr>
          <a:lstStyle>
            <a:lvl1pPr algn="r" defTabSz="936625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5C57860B-23DC-CEBD-4D25-0F3E1497AFDD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2050" y="703263"/>
            <a:ext cx="4686300" cy="3514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9" name="Rectangle 5">
            <a:extLst>
              <a:ext uri="{FF2B5EF4-FFF2-40B4-BE49-F238E27FC236}">
                <a16:creationId xmlns:a16="http://schemas.microsoft.com/office/drawing/2014/main" id="{4E1727E5-7F43-5FAB-DC43-495CCE36A534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52938"/>
            <a:ext cx="5140325" cy="414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15" tIns="46808" rIns="93615" bIns="4680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9030" name="Rectangle 6">
            <a:extLst>
              <a:ext uri="{FF2B5EF4-FFF2-40B4-BE49-F238E27FC236}">
                <a16:creationId xmlns:a16="http://schemas.microsoft.com/office/drawing/2014/main" id="{329E57DF-D3EC-6D71-530E-D156A04C89EB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8088"/>
            <a:ext cx="3038475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15" tIns="46808" rIns="93615" bIns="46808" numCol="1" anchor="b" anchorCtr="0" compatLnSpc="1">
            <a:prstTxWarp prst="textNoShape">
              <a:avLst/>
            </a:prstTxWarp>
          </a:bodyPr>
          <a:lstStyle>
            <a:lvl1pPr algn="l" defTabSz="936625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9031" name="Rectangle 7">
            <a:extLst>
              <a:ext uri="{FF2B5EF4-FFF2-40B4-BE49-F238E27FC236}">
                <a16:creationId xmlns:a16="http://schemas.microsoft.com/office/drawing/2014/main" id="{434F994B-962E-5D83-9CB8-1ADBA9DC5AA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28088"/>
            <a:ext cx="3038475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615" tIns="46808" rIns="93615" bIns="46808" numCol="1" anchor="b" anchorCtr="0" compatLnSpc="1">
            <a:prstTxWarp prst="textNoShape">
              <a:avLst/>
            </a:prstTxWarp>
          </a:bodyPr>
          <a:lstStyle>
            <a:lvl1pPr algn="r" defTabSz="936625" eaLnBrk="1" hangingPunct="1">
              <a:defRPr sz="1200"/>
            </a:lvl1pPr>
          </a:lstStyle>
          <a:p>
            <a:pPr>
              <a:defRPr/>
            </a:pPr>
            <a:fld id="{F7980ADD-B601-449C-969E-B899A4E2DFF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5D89077-BE18-215A-3EBF-67085B7028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CDA2DB07-C4EA-3395-86A7-9A5F0662077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20">
            <a:extLst>
              <a:ext uri="{FF2B5EF4-FFF2-40B4-BE49-F238E27FC236}">
                <a16:creationId xmlns:a16="http://schemas.microsoft.com/office/drawing/2014/main" id="{28F91379-9302-E138-CE05-0B14D28E40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9B59DA39-E550-CE4D-FB2B-3E89790B68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371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>
            <a:extLst>
              <a:ext uri="{FF2B5EF4-FFF2-40B4-BE49-F238E27FC236}">
                <a16:creationId xmlns:a16="http://schemas.microsoft.com/office/drawing/2014/main" id="{62831DBE-7A80-71A9-76A1-01420BB4201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E85649D6-9DE1-6408-687A-AF50E48401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242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0">
            <a:extLst>
              <a:ext uri="{FF2B5EF4-FFF2-40B4-BE49-F238E27FC236}">
                <a16:creationId xmlns:a16="http://schemas.microsoft.com/office/drawing/2014/main" id="{AFAF8EF2-2302-B600-7A2C-197293B740B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5163CF69-25F7-96B8-FE69-517DCC5051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0545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20">
            <a:extLst>
              <a:ext uri="{FF2B5EF4-FFF2-40B4-BE49-F238E27FC236}">
                <a16:creationId xmlns:a16="http://schemas.microsoft.com/office/drawing/2014/main" id="{1AF03CEB-0F2E-AA55-00BD-25DE28C4DF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id="{1FE390DA-1119-FC79-7C5B-4932289C42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417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20">
            <a:extLst>
              <a:ext uri="{FF2B5EF4-FFF2-40B4-BE49-F238E27FC236}">
                <a16:creationId xmlns:a16="http://schemas.microsoft.com/office/drawing/2014/main" id="{4CD18AB8-BCA7-77E0-CB0E-D6F5E8F0F8A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id="{5E2DDEF9-A936-F4FE-D463-8FAB2A4702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345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0">
            <a:extLst>
              <a:ext uri="{FF2B5EF4-FFF2-40B4-BE49-F238E27FC236}">
                <a16:creationId xmlns:a16="http://schemas.microsoft.com/office/drawing/2014/main" id="{738A02F4-5046-4130-2D4E-2D77D976CC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1">
            <a:extLst>
              <a:ext uri="{FF2B5EF4-FFF2-40B4-BE49-F238E27FC236}">
                <a16:creationId xmlns:a16="http://schemas.microsoft.com/office/drawing/2014/main" id="{F9A1F055-13C5-6402-462E-38833906339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190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0">
            <a:extLst>
              <a:ext uri="{FF2B5EF4-FFF2-40B4-BE49-F238E27FC236}">
                <a16:creationId xmlns:a16="http://schemas.microsoft.com/office/drawing/2014/main" id="{84146FBD-D6DA-CEB8-1B67-1EC29E373E1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21">
            <a:extLst>
              <a:ext uri="{FF2B5EF4-FFF2-40B4-BE49-F238E27FC236}">
                <a16:creationId xmlns:a16="http://schemas.microsoft.com/office/drawing/2014/main" id="{8A6A4CCA-E411-2C21-C1B9-EAF7ECE5D0D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6524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0">
            <a:extLst>
              <a:ext uri="{FF2B5EF4-FFF2-40B4-BE49-F238E27FC236}">
                <a16:creationId xmlns:a16="http://schemas.microsoft.com/office/drawing/2014/main" id="{A4770874-04DE-EEA4-01BF-0D48DFB3F7B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id="{74190776-1DE5-9F54-8905-3E4C7EBA04F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177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0">
            <a:extLst>
              <a:ext uri="{FF2B5EF4-FFF2-40B4-BE49-F238E27FC236}">
                <a16:creationId xmlns:a16="http://schemas.microsoft.com/office/drawing/2014/main" id="{C679F56A-1374-C2F8-A080-AB26028B797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id="{98C07506-0C79-3219-CF46-F091828DDE0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142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>
            <a:extLst>
              <a:ext uri="{FF2B5EF4-FFF2-40B4-BE49-F238E27FC236}">
                <a16:creationId xmlns:a16="http://schemas.microsoft.com/office/drawing/2014/main" id="{93F09746-3B27-AFF2-3D35-0D822A4DC22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5A90B2F6-637F-BCC8-3DA8-A57E9CACB51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987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0">
            <a:extLst>
              <a:ext uri="{FF2B5EF4-FFF2-40B4-BE49-F238E27FC236}">
                <a16:creationId xmlns:a16="http://schemas.microsoft.com/office/drawing/2014/main" id="{08785C60-063C-F90A-FF8B-2AB0AC35CC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172252AA-C179-7891-335B-E038589A6D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921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20">
            <a:extLst>
              <a:ext uri="{FF2B5EF4-FFF2-40B4-BE49-F238E27FC236}">
                <a16:creationId xmlns:a16="http://schemas.microsoft.com/office/drawing/2014/main" id="{7358A5FA-4D78-6CE6-180D-274BC573476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F995FDE1-836A-E33C-FD17-F432135C17E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7511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AEB82159-7ADD-B0E6-8AC7-B3A0519FEC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A0503619-E6DF-1C9A-6705-6EB824002BC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7367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F738607B-D4C9-28AC-BBAD-FD782FDBAC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42B64971-82C7-0F91-2A31-2433B88B03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9013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477D8C9D-D968-2F58-0C18-C4DEB67122B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5FC36814-81C8-FFED-863C-30DF3E1A6D2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484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0B6A4F31-20D5-73ED-DDC4-F5CEDEDB06B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47839D99-A098-C119-2626-2DFD19B2AB9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6665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0235E59F-6943-3309-54B8-F5E43298EBD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3945073D-A241-6C0E-AFAB-1A6E4E2CFC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7663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54ED8768-8F3F-4E58-C2FE-09B7EF13BD2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0DD49233-FB24-0C5E-D90C-F6EBFEBC7B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501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4E16FA84-8985-56A5-E99A-249C4F5A731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id="{28EF7016-A193-159B-15E9-D37FAEDCCD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3994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B53825FE-5F99-96D1-2782-4F9EEDE017C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FB82A025-DE2E-A846-F701-937FC400B5C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7212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2EB56CB4-C2E6-98F9-3CAD-D3CA0EEE83C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DDFE91BF-43A1-8424-4D54-723901868AF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5463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9188DB1E-0093-C576-B748-628075B6B1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03AF7F4D-C884-D005-5830-1964B4F92EF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6698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08976011-3614-536D-4310-33E0B28EC1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AB8A41A5-BF8F-8C0B-723A-C28A2924BA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21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020" name="Rectangle 20">
            <a:extLst>
              <a:ext uri="{FF2B5EF4-FFF2-40B4-BE49-F238E27FC236}">
                <a16:creationId xmlns:a16="http://schemas.microsoft.com/office/drawing/2014/main" id="{B252F7E8-EA86-4510-653C-6E146EEF376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4021" name="Rectangle 21">
            <a:extLst>
              <a:ext uri="{FF2B5EF4-FFF2-40B4-BE49-F238E27FC236}">
                <a16:creationId xmlns:a16="http://schemas.microsoft.com/office/drawing/2014/main" id="{5E03FDA8-19DA-0901-CB2F-FAFBE8D4391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1028" name="Picture 24" descr="Arpa-e_logo">
            <a:extLst>
              <a:ext uri="{FF2B5EF4-FFF2-40B4-BE49-F238E27FC236}">
                <a16:creationId xmlns:a16="http://schemas.microsoft.com/office/drawing/2014/main" id="{295B9D18-0188-809A-2950-DD932597BB4D}"/>
              </a:ext>
            </a:extLst>
          </p:cNvPr>
          <p:cNvPicPr>
            <a:picLocks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2350" y="6369050"/>
            <a:ext cx="1663700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6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Arpa-e_logo">
            <a:extLst>
              <a:ext uri="{FF2B5EF4-FFF2-40B4-BE49-F238E27FC236}">
                <a16:creationId xmlns:a16="http://schemas.microsoft.com/office/drawing/2014/main" id="{6BD9F930-487B-3810-8591-97CBD38175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" y="254000"/>
            <a:ext cx="16668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Line 4">
            <a:extLst>
              <a:ext uri="{FF2B5EF4-FFF2-40B4-BE49-F238E27FC236}">
                <a16:creationId xmlns:a16="http://schemas.microsoft.com/office/drawing/2014/main" id="{B01F4931-5A4A-744C-084C-5648C53FB17F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800100"/>
            <a:ext cx="9144000" cy="0"/>
          </a:xfrm>
          <a:prstGeom prst="line">
            <a:avLst/>
          </a:prstGeom>
          <a:noFill/>
          <a:ln w="19050">
            <a:solidFill>
              <a:srgbClr val="EAEAE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2" name="Line 5">
            <a:extLst>
              <a:ext uri="{FF2B5EF4-FFF2-40B4-BE49-F238E27FC236}">
                <a16:creationId xmlns:a16="http://schemas.microsoft.com/office/drawing/2014/main" id="{BDA9BC77-40CD-B8EA-BC02-B6326D5B9837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830263"/>
            <a:ext cx="9144000" cy="0"/>
          </a:xfrm>
          <a:prstGeom prst="line">
            <a:avLst/>
          </a:prstGeom>
          <a:noFill/>
          <a:ln w="19050">
            <a:solidFill>
              <a:srgbClr val="B2B2B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3" name="Line 6">
            <a:extLst>
              <a:ext uri="{FF2B5EF4-FFF2-40B4-BE49-F238E27FC236}">
                <a16:creationId xmlns:a16="http://schemas.microsoft.com/office/drawing/2014/main" id="{C303E8E0-BB2C-DB0F-FC0F-DEEDBDE6BE3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858838"/>
            <a:ext cx="9144000" cy="0"/>
          </a:xfrm>
          <a:prstGeom prst="line">
            <a:avLst/>
          </a:prstGeom>
          <a:noFill/>
          <a:ln w="19050">
            <a:solidFill>
              <a:srgbClr val="77777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8087" name="Rectangle 7">
            <a:extLst>
              <a:ext uri="{FF2B5EF4-FFF2-40B4-BE49-F238E27FC236}">
                <a16:creationId xmlns:a16="http://schemas.microsoft.com/office/drawing/2014/main" id="{B9081591-F2EC-3947-08C5-9D6D1E5AFCA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8088" name="Rectangle 8">
            <a:extLst>
              <a:ext uri="{FF2B5EF4-FFF2-40B4-BE49-F238E27FC236}">
                <a16:creationId xmlns:a16="http://schemas.microsoft.com/office/drawing/2014/main" id="{48056061-B562-D9AF-1871-4FD29975423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jpg"/><Relationship Id="rId9" Type="http://schemas.openxmlformats.org/officeDocument/2006/relationships/image" Target="../media/image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ack and white sign&#10;&#10;Description automatically generated with low confidence">
            <a:extLst>
              <a:ext uri="{FF2B5EF4-FFF2-40B4-BE49-F238E27FC236}">
                <a16:creationId xmlns:a16="http://schemas.microsoft.com/office/drawing/2014/main" id="{7C6E25DE-65E5-6E0E-B835-CC26E52020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66" b="15639"/>
          <a:stretch/>
        </p:blipFill>
        <p:spPr>
          <a:xfrm>
            <a:off x="7622022" y="6131647"/>
            <a:ext cx="1535712" cy="67699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122" name="Rectangle 2">
            <a:extLst>
              <a:ext uri="{FF2B5EF4-FFF2-40B4-BE49-F238E27FC236}">
                <a16:creationId xmlns:a16="http://schemas.microsoft.com/office/drawing/2014/main" id="{78E7AF4C-57F9-6770-EB66-59545B9977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101208" y="92774"/>
            <a:ext cx="6321736" cy="1131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1800" b="1" dirty="0">
                <a:effectLst/>
                <a:latin typeface="Poppins" panose="00000500000000000000" pitchFamily="2" charset="0"/>
                <a:ea typeface="Calibri" panose="020F0502020204030204" pitchFamily="34" charset="0"/>
              </a:rPr>
              <a:t>Qualifying Rural &amp; Remote </a:t>
            </a:r>
            <a:r>
              <a:rPr lang="en-US" sz="1800" b="1" dirty="0" err="1">
                <a:effectLst/>
                <a:latin typeface="Poppins" panose="00000500000000000000" pitchFamily="2" charset="0"/>
                <a:ea typeface="Calibri" panose="020F0502020204030204" pitchFamily="34" charset="0"/>
              </a:rPr>
              <a:t>AgWind</a:t>
            </a:r>
            <a:r>
              <a:rPr lang="en-US" sz="1800" b="1" dirty="0">
                <a:effectLst/>
                <a:latin typeface="Poppins" panose="00000500000000000000" pitchFamily="2" charset="0"/>
                <a:ea typeface="Calibri" panose="020F0502020204030204" pitchFamily="34" charset="0"/>
              </a:rPr>
              <a:t> Projects</a:t>
            </a:r>
            <a:br>
              <a:rPr lang="en-US" sz="1800" b="1" dirty="0">
                <a:effectLst/>
                <a:latin typeface="Poppins" panose="00000500000000000000" pitchFamily="2" charset="0"/>
                <a:ea typeface="Calibri" panose="020F0502020204030204" pitchFamily="34" charset="0"/>
              </a:rPr>
            </a:br>
            <a:r>
              <a:rPr lang="en-US" altLang="en-US" sz="1400" i="1" dirty="0">
                <a:latin typeface="Poppins SemiBold" panose="00000700000000000000" pitchFamily="2" charset="0"/>
                <a:cs typeface="Poppins SemiBold" panose="00000700000000000000" pitchFamily="2" charset="0"/>
              </a:rPr>
              <a:t>Technical Assistance to Jumpstart DW Development</a:t>
            </a:r>
            <a:endParaRPr lang="en-US" altLang="en-US" sz="1800" b="1" dirty="0">
              <a:solidFill>
                <a:schemeClr val="tx1"/>
              </a:solidFill>
            </a:endParaRPr>
          </a:p>
        </p:txBody>
      </p:sp>
      <p:sp>
        <p:nvSpPr>
          <p:cNvPr id="5123" name="Line 4">
            <a:extLst>
              <a:ext uri="{FF2B5EF4-FFF2-40B4-BE49-F238E27FC236}">
                <a16:creationId xmlns:a16="http://schemas.microsoft.com/office/drawing/2014/main" id="{BB8A1A41-B263-96C0-1F65-3F8A10AD496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537075" y="728663"/>
            <a:ext cx="34925" cy="5580062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6" name="Text Box 7">
            <a:extLst>
              <a:ext uri="{FF2B5EF4-FFF2-40B4-BE49-F238E27FC236}">
                <a16:creationId xmlns:a16="http://schemas.microsoft.com/office/drawing/2014/main" id="{0554611C-AB6B-AE75-0967-98B00FCF6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985" y="788150"/>
            <a:ext cx="431855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 dirty="0">
                <a:solidFill>
                  <a:srgbClr val="008000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Partnership</a:t>
            </a:r>
          </a:p>
        </p:txBody>
      </p:sp>
      <p:sp>
        <p:nvSpPr>
          <p:cNvPr id="5127" name="Text Box 9">
            <a:extLst>
              <a:ext uri="{FF2B5EF4-FFF2-40B4-BE49-F238E27FC236}">
                <a16:creationId xmlns:a16="http://schemas.microsoft.com/office/drawing/2014/main" id="{554CD416-9092-0F34-E40A-90558C4405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2952" y="3779197"/>
            <a:ext cx="223600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 dirty="0">
                <a:solidFill>
                  <a:srgbClr val="008000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Mission and Impact</a:t>
            </a:r>
          </a:p>
        </p:txBody>
      </p:sp>
      <p:sp>
        <p:nvSpPr>
          <p:cNvPr id="5128" name="Text Box 12">
            <a:extLst>
              <a:ext uri="{FF2B5EF4-FFF2-40B4-BE49-F238E27FC236}">
                <a16:creationId xmlns:a16="http://schemas.microsoft.com/office/drawing/2014/main" id="{A41A9544-9CC2-2D09-D433-0935AF34CC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7832" y="5259221"/>
            <a:ext cx="4396508" cy="670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ts val="0"/>
              </a:spcBef>
              <a:spcAft>
                <a:spcPts val="800"/>
              </a:spcAft>
            </a:pPr>
            <a:r>
              <a:rPr lang="en-US" sz="1400" dirty="0">
                <a:effectLst/>
                <a:latin typeface="Arial Narrow" panose="020B0606020202030204" pitchFamily="34" charset="0"/>
                <a:ea typeface="Calibri" panose="020F0502020204030204" pitchFamily="34" charset="0"/>
              </a:rPr>
              <a:t>Expected impacts include reduced project costs and better overall performance, shorter permitting wait times, faster installation turnarounds, and increased consumer awareness and credibility, all resulting in greater adoption.</a:t>
            </a:r>
            <a:endParaRPr lang="en-US" altLang="en-US" sz="1400" dirty="0">
              <a:latin typeface="Arial Narrow" panose="020B0606020202030204" pitchFamily="34" charset="0"/>
            </a:endParaRPr>
          </a:p>
        </p:txBody>
      </p:sp>
      <p:sp>
        <p:nvSpPr>
          <p:cNvPr id="5129" name="Text Box 15">
            <a:extLst>
              <a:ext uri="{FF2B5EF4-FFF2-40B4-BE49-F238E27FC236}">
                <a16:creationId xmlns:a16="http://schemas.microsoft.com/office/drawing/2014/main" id="{F0EA98D7-5865-59FB-0228-EA3EA50944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3829" y="1662370"/>
            <a:ext cx="436403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b="1" dirty="0">
                <a:solidFill>
                  <a:srgbClr val="008000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Program Activities</a:t>
            </a:r>
          </a:p>
        </p:txBody>
      </p:sp>
      <p:sp>
        <p:nvSpPr>
          <p:cNvPr id="5133" name="Text Box 22">
            <a:extLst>
              <a:ext uri="{FF2B5EF4-FFF2-40B4-BE49-F238E27FC236}">
                <a16:creationId xmlns:a16="http://schemas.microsoft.com/office/drawing/2014/main" id="{B643F844-2A7D-2D8E-052B-C9A6629EF7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88177" y="80865"/>
            <a:ext cx="1115613" cy="78483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500" b="1" dirty="0">
                <a:latin typeface="Arial Narrow" panose="020B0606020202030204" pitchFamily="34" charset="0"/>
                <a:cs typeface="Poppins Medium" panose="00000600000000000000" pitchFamily="2" charset="0"/>
              </a:rPr>
              <a:t>Team: </a:t>
            </a:r>
            <a:r>
              <a:rPr lang="en-US" altLang="en-US" sz="1500" b="1" dirty="0" err="1">
                <a:latin typeface="Arial Narrow" panose="020B0606020202030204" pitchFamily="34" charset="0"/>
                <a:cs typeface="Poppins Medium" panose="00000600000000000000" pitchFamily="2" charset="0"/>
              </a:rPr>
              <a:t>AgWind</a:t>
            </a:r>
            <a:r>
              <a:rPr lang="en-US" altLang="en-US" sz="1500" b="1" dirty="0">
                <a:latin typeface="Arial Narrow" panose="020B0606020202030204" pitchFamily="34" charset="0"/>
                <a:cs typeface="Poppins Medium" panose="00000600000000000000" pitchFamily="2" charset="0"/>
              </a:rPr>
              <a:t> Qualifiers</a:t>
            </a:r>
          </a:p>
        </p:txBody>
      </p:sp>
      <p:graphicFrame>
        <p:nvGraphicFramePr>
          <p:cNvPr id="566339" name="Group 67">
            <a:extLst>
              <a:ext uri="{FF2B5EF4-FFF2-40B4-BE49-F238E27FC236}">
                <a16:creationId xmlns:a16="http://schemas.microsoft.com/office/drawing/2014/main" id="{39A9BA03-C6EA-CEAD-B9EA-DB6F1AC59E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6216229"/>
              </p:ext>
            </p:extLst>
          </p:nvPr>
        </p:nvGraphicFramePr>
        <p:xfrm>
          <a:off x="4681537" y="2021336"/>
          <a:ext cx="4316360" cy="1654294"/>
        </p:xfrm>
        <a:graphic>
          <a:graphicData uri="http://schemas.openxmlformats.org/drawingml/2006/table">
            <a:tbl>
              <a:tblPr/>
              <a:tblGrid>
                <a:gridCol w="4316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34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8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Early 2023: </a:t>
                      </a: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Establish </a:t>
                      </a:r>
                      <a:r>
                        <a:rPr kumimoji="0" lang="en-US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AgWind</a:t>
                      </a: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consultancy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52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8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7/2023-6/2024: </a:t>
                      </a: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Pilot in Sinton, TX, evaluating sites such as San Patricio County Fairgrounds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32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8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7/24 onward: </a:t>
                      </a: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Identify and pre-qualify sites in other rural &amp; remote communities across the U.S. (TX, CA, NY, MA, OH, OK) with high </a:t>
                      </a:r>
                      <a:r>
                        <a:rPr kumimoji="0" lang="en-US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dWind</a:t>
                      </a: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potential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151" name="Text Box 9">
            <a:extLst>
              <a:ext uri="{FF2B5EF4-FFF2-40B4-BE49-F238E27FC236}">
                <a16:creationId xmlns:a16="http://schemas.microsoft.com/office/drawing/2014/main" id="{75751921-B1B1-2B41-DED3-77FB385BD5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3829" y="666750"/>
            <a:ext cx="288987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600" dirty="0">
                <a:solidFill>
                  <a:srgbClr val="008000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Key Project Members</a:t>
            </a:r>
          </a:p>
        </p:txBody>
      </p:sp>
      <p:sp>
        <p:nvSpPr>
          <p:cNvPr id="5152" name="Text Box 12">
            <a:extLst>
              <a:ext uri="{FF2B5EF4-FFF2-40B4-BE49-F238E27FC236}">
                <a16:creationId xmlns:a16="http://schemas.microsoft.com/office/drawing/2014/main" id="{B011FD5D-40B7-1765-7352-4EDFFE3AF5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3829" y="932675"/>
            <a:ext cx="4322209" cy="73866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 dirty="0"/>
              <a:t>Heather Rhoads, </a:t>
            </a:r>
            <a:r>
              <a:rPr lang="en-US" altLang="en-US" sz="1400" dirty="0" err="1"/>
              <a:t>eFormative</a:t>
            </a:r>
            <a:r>
              <a:rPr lang="en-US" altLang="en-US" sz="1400" dirty="0"/>
              <a:t> Options, Lacey, WA</a:t>
            </a:r>
          </a:p>
          <a:p>
            <a:pPr eaLnBrk="1" hangingPunct="1">
              <a:spcBef>
                <a:spcPts val="0"/>
              </a:spcBef>
            </a:pPr>
            <a:r>
              <a:rPr lang="en-US" altLang="en-US" sz="1400" dirty="0"/>
              <a:t>Margo Weisz, TEPRI, Austin, TX                      Megan Amsler, Self-Relance, North Falmouth, MA</a:t>
            </a:r>
          </a:p>
        </p:txBody>
      </p:sp>
      <p:sp>
        <p:nvSpPr>
          <p:cNvPr id="566277" name="Rectangle 5">
            <a:extLst>
              <a:ext uri="{FF2B5EF4-FFF2-40B4-BE49-F238E27FC236}">
                <a16:creationId xmlns:a16="http://schemas.microsoft.com/office/drawing/2014/main" id="{89C6708D-EC0D-E8DB-C452-A0E88BB465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358" y="6394450"/>
            <a:ext cx="7528664" cy="360363"/>
          </a:xfrm>
          <a:prstGeom prst="rect">
            <a:avLst/>
          </a:prstGeom>
          <a:gradFill rotWithShape="1">
            <a:gsLst>
              <a:gs pos="0">
                <a:srgbClr val="339933"/>
              </a:gs>
              <a:gs pos="50000">
                <a:schemeClr val="bg1"/>
              </a:gs>
              <a:gs pos="100000">
                <a:srgbClr val="339933"/>
              </a:gs>
            </a:gsLst>
            <a:lin ang="5400000" scaled="1"/>
          </a:gra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endParaRPr lang="en-US" sz="1600" i="1" dirty="0">
              <a:effectLst/>
              <a:latin typeface="Poppins" panose="00000500000000000000" pitchFamily="2" charset="0"/>
              <a:ea typeface="Calibri" panose="020F0502020204030204" pitchFamily="34" charset="0"/>
            </a:endParaRPr>
          </a:p>
          <a:p>
            <a:pPr algn="ctr" eaLnBrk="1" hangingPunct="1">
              <a:defRPr/>
            </a:pPr>
            <a:r>
              <a:rPr lang="en-US" sz="1600" i="1" dirty="0">
                <a:effectLst/>
                <a:latin typeface="Poppins SemiBold" panose="020B0502040204020203" pitchFamily="2" charset="0"/>
                <a:ea typeface="Calibri" panose="020F0502020204030204" pitchFamily="34" charset="0"/>
                <a:cs typeface="Poppins SemiBold" panose="020B0502040204020203" pitchFamily="2" charset="0"/>
              </a:rPr>
              <a:t>Decreasing first-cost barriers to entry for Distributed Wind</a:t>
            </a:r>
            <a:br>
              <a:rPr lang="en-US" sz="1800" b="1" dirty="0">
                <a:effectLst/>
                <a:latin typeface="Poppins" panose="00000500000000000000" pitchFamily="2" charset="0"/>
                <a:ea typeface="Calibri" panose="020F0502020204030204" pitchFamily="34" charset="0"/>
              </a:rPr>
            </a:br>
            <a:endParaRPr lang="en-US" dirty="0">
              <a:latin typeface="Arial" charset="0"/>
            </a:endParaRPr>
          </a:p>
        </p:txBody>
      </p:sp>
      <p:pic>
        <p:nvPicPr>
          <p:cNvPr id="3" name="Picture 2" descr="A picture containing text, font, graphics, logo&#10;&#10;Description automatically generated">
            <a:extLst>
              <a:ext uri="{FF2B5EF4-FFF2-40B4-BE49-F238E27FC236}">
                <a16:creationId xmlns:a16="http://schemas.microsoft.com/office/drawing/2014/main" id="{5A45825A-4D1D-8684-3F78-51D3B41D64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85" y="72197"/>
            <a:ext cx="2514600" cy="685800"/>
          </a:xfrm>
          <a:prstGeom prst="rect">
            <a:avLst/>
          </a:prstGeom>
        </p:spPr>
      </p:pic>
      <p:pic>
        <p:nvPicPr>
          <p:cNvPr id="15" name="Picture 14" descr="Map&#10;&#10;Description automatically generated">
            <a:extLst>
              <a:ext uri="{FF2B5EF4-FFF2-40B4-BE49-F238E27FC236}">
                <a16:creationId xmlns:a16="http://schemas.microsoft.com/office/drawing/2014/main" id="{87B69D3F-9A22-4EFC-F46A-F600CD880AD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85" y="3544215"/>
            <a:ext cx="4377138" cy="2807833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61E74B0F-478A-81BA-C586-80E286475861}"/>
              </a:ext>
            </a:extLst>
          </p:cNvPr>
          <p:cNvSpPr txBox="1"/>
          <p:nvPr/>
        </p:nvSpPr>
        <p:spPr>
          <a:xfrm>
            <a:off x="108985" y="1090472"/>
            <a:ext cx="327246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To pilot and scale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AgWind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Arial" panose="020B0604020202020204" pitchFamily="34" charset="0"/>
                <a:cs typeface="Calibri" panose="020F0502020204030204" pitchFamily="34" charset="0"/>
              </a:rPr>
              <a:t> technical assistance, DWEA will utilize Justice40 tools and existing partnerships to identify stakeholders and consult a diverse group of industry sector representatives, community-based organizations and individuals, including those from underserved, underrepresented, under-invested, and disadvantaged communities, to provide input and guidance on protocols, processes, and documenting environmental and distributive wealth justice impacts.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</a:rPr>
              <a:t> </a:t>
            </a:r>
          </a:p>
          <a:p>
            <a:endParaRPr lang="en-US" dirty="0"/>
          </a:p>
        </p:txBody>
      </p:sp>
      <p:pic>
        <p:nvPicPr>
          <p:cNvPr id="27" name="Picture 26" descr="A picture containing sky, outdoor, tractor, grass&#10;&#10;Description automatically generated">
            <a:extLst>
              <a:ext uri="{FF2B5EF4-FFF2-40B4-BE49-F238E27FC236}">
                <a16:creationId xmlns:a16="http://schemas.microsoft.com/office/drawing/2014/main" id="{DF38BC62-4AB5-59EE-E27A-BDE47B0B06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4911" y="3851455"/>
            <a:ext cx="1881127" cy="1350595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A3BD7B3E-5E10-A88F-2870-D351966646AF}"/>
              </a:ext>
            </a:extLst>
          </p:cNvPr>
          <p:cNvSpPr txBox="1"/>
          <p:nvPr/>
        </p:nvSpPr>
        <p:spPr>
          <a:xfrm>
            <a:off x="4632819" y="4079470"/>
            <a:ext cx="22891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0" i="0" dirty="0">
                <a:solidFill>
                  <a:srgbClr val="0F1419"/>
                </a:solidFill>
                <a:effectLst/>
                <a:latin typeface="Arial Narrow" panose="020B0606020202030204" pitchFamily="34" charset="0"/>
              </a:rPr>
              <a:t>The Distributed Wind Energy Association's mission is to promote and foster all aspects of the industry sector installing distributed wind turbines.</a:t>
            </a:r>
          </a:p>
          <a:p>
            <a:endParaRPr lang="en-US" sz="1400" dirty="0"/>
          </a:p>
        </p:txBody>
      </p:sp>
      <p:pic>
        <p:nvPicPr>
          <p:cNvPr id="2" name="Picture 1" descr="A picture containing graphics, font, logo, graphic design&#10;&#10;Description automatically generated">
            <a:extLst>
              <a:ext uri="{FF2B5EF4-FFF2-40B4-BE49-F238E27FC236}">
                <a16:creationId xmlns:a16="http://schemas.microsoft.com/office/drawing/2014/main" id="{82D2794C-E5D2-F8D5-E5EA-C2A47F960A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975" y="1141967"/>
            <a:ext cx="1343025" cy="534670"/>
          </a:xfrm>
          <a:prstGeom prst="rect">
            <a:avLst/>
          </a:prstGeom>
        </p:spPr>
      </p:pic>
      <p:pic>
        <p:nvPicPr>
          <p:cNvPr id="4" name="Picture 3" descr="A close up of a logo&#10;&#10;Description automatically generated with low confidence">
            <a:extLst>
              <a:ext uri="{FF2B5EF4-FFF2-40B4-BE49-F238E27FC236}">
                <a16:creationId xmlns:a16="http://schemas.microsoft.com/office/drawing/2014/main" id="{30F168C6-E7D0-7912-420D-FA40D8D2FA3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4" t="9434" r="8514" b="13915"/>
          <a:stretch/>
        </p:blipFill>
        <p:spPr bwMode="auto">
          <a:xfrm>
            <a:off x="2519432" y="699064"/>
            <a:ext cx="1943100" cy="4127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1C71789-082C-4D98-D024-71AEDDE71BB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5255" y="1768065"/>
            <a:ext cx="1047750" cy="455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2.png" descr="A picture containing font, graphics, logo, graphic design&#10;&#10;Description automatically generated">
            <a:extLst>
              <a:ext uri="{FF2B5EF4-FFF2-40B4-BE49-F238E27FC236}">
                <a16:creationId xmlns:a16="http://schemas.microsoft.com/office/drawing/2014/main" id="{BA85F61F-4B04-24EF-4EED-FB17717C28DE}"/>
              </a:ext>
            </a:extLst>
          </p:cNvPr>
          <p:cNvPicPr/>
          <p:nvPr/>
        </p:nvPicPr>
        <p:blipFill>
          <a:blip r:embed="rId10"/>
          <a:srcRect/>
          <a:stretch>
            <a:fillRect/>
          </a:stretch>
        </p:blipFill>
        <p:spPr>
          <a:xfrm>
            <a:off x="3415712" y="3062266"/>
            <a:ext cx="1006837" cy="406313"/>
          </a:xfrm>
          <a:prstGeom prst="rect">
            <a:avLst/>
          </a:prstGeom>
          <a:ln/>
        </p:spPr>
      </p:pic>
      <p:pic>
        <p:nvPicPr>
          <p:cNvPr id="8" name="Picture 7" descr="A picture containing graphics, font, graphic design, screenshot&#10;&#10;Description automatically generated">
            <a:extLst>
              <a:ext uri="{FF2B5EF4-FFF2-40B4-BE49-F238E27FC236}">
                <a16:creationId xmlns:a16="http://schemas.microsoft.com/office/drawing/2014/main" id="{9D8531DC-341A-9542-2FEE-1D899005D22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792" y="2436048"/>
            <a:ext cx="1098193" cy="46480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12601</TotalTime>
  <Words>240</Words>
  <Application>Microsoft Office PowerPoint</Application>
  <PresentationFormat>On-screen Show (4:3)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Arial Narrow</vt:lpstr>
      <vt:lpstr>Poppins</vt:lpstr>
      <vt:lpstr>Poppins SemiBold</vt:lpstr>
      <vt:lpstr>1_Custom Design</vt:lpstr>
      <vt:lpstr>2_Custom Design</vt:lpstr>
      <vt:lpstr>Qualifying Rural &amp; Remote AgWind Projects Technical Assistance to Jumpstart DW Development</vt:lpstr>
    </vt:vector>
  </TitlesOfParts>
  <Company>U.S. Department of Energy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APRA-E</dc:creator>
  <cp:lastModifiedBy>Heather Rhoads-Weaver</cp:lastModifiedBy>
  <cp:revision>359</cp:revision>
  <cp:lastPrinted>2010-01-20T16:32:04Z</cp:lastPrinted>
  <dcterms:created xsi:type="dcterms:W3CDTF">2007-11-01T16:12:46Z</dcterms:created>
  <dcterms:modified xsi:type="dcterms:W3CDTF">2023-05-24T19:42:32Z</dcterms:modified>
</cp:coreProperties>
</file>