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 id="2147483653" r:id="rId2"/>
  </p:sldMasterIdLst>
  <p:notesMasterIdLst>
    <p:notesMasterId r:id="rId4"/>
  </p:notesMasterIdLst>
  <p:handoutMasterIdLst>
    <p:handoutMasterId r:id="rId5"/>
  </p:handoutMasterIdLst>
  <p:sldIdLst>
    <p:sldId id="276" r:id="rId3"/>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437D26B-7664-4C71-2A4A-950170A102F0}" name="Heather Rhoads-Weaver" initials="HRW" userId="07e319c5620cfef5"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CCFFCC"/>
    <a:srgbClr val="FF5050"/>
    <a:srgbClr val="008000"/>
    <a:srgbClr val="777777"/>
    <a:srgbClr val="B2B2B2"/>
    <a:srgbClr val="339933"/>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2083" autoAdjust="0"/>
    <p:restoredTop sz="97246" autoAdjust="0"/>
  </p:normalViewPr>
  <p:slideViewPr>
    <p:cSldViewPr>
      <p:cViewPr varScale="1">
        <p:scale>
          <a:sx n="118" d="100"/>
          <a:sy n="118" d="100"/>
        </p:scale>
        <p:origin x="199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55"/>
    </p:cViewPr>
  </p:sorterViewPr>
  <p:notesViewPr>
    <p:cSldViewPr>
      <p:cViewPr varScale="1">
        <p:scale>
          <a:sx n="66" d="100"/>
          <a:sy n="66" d="100"/>
        </p:scale>
        <p:origin x="-2172" y="-108"/>
      </p:cViewPr>
      <p:guideLst>
        <p:guide orient="horz" pos="2928"/>
        <p:guide pos="2208"/>
      </p:guideLst>
    </p:cSldViewPr>
  </p:notes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10" Type="http://schemas.microsoft.com/office/2018/10/relationships/authors" Targe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1074" name="Rectangle 2">
            <a:extLst>
              <a:ext uri="{FF2B5EF4-FFF2-40B4-BE49-F238E27FC236}">
                <a16:creationId xmlns:a16="http://schemas.microsoft.com/office/drawing/2014/main" id="{A6F50828-1BD6-0A0B-DBFF-07E02BF7ED85}"/>
              </a:ext>
            </a:extLst>
          </p:cNvPr>
          <p:cNvSpPr>
            <a:spLocks noGrp="1" noChangeArrowheads="1"/>
          </p:cNvSpPr>
          <p:nvPr>
            <p:ph type="hdr" sz="quarter"/>
          </p:nvPr>
        </p:nvSpPr>
        <p:spPr bwMode="auto">
          <a:xfrm>
            <a:off x="0"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l" defTabSz="936625" eaLnBrk="1" hangingPunct="1">
              <a:defRPr sz="1200">
                <a:latin typeface="Arial" charset="0"/>
              </a:defRPr>
            </a:lvl1pPr>
          </a:lstStyle>
          <a:p>
            <a:pPr>
              <a:defRPr/>
            </a:pPr>
            <a:endParaRPr lang="en-US"/>
          </a:p>
        </p:txBody>
      </p:sp>
      <p:sp>
        <p:nvSpPr>
          <p:cNvPr id="131075" name="Rectangle 3">
            <a:extLst>
              <a:ext uri="{FF2B5EF4-FFF2-40B4-BE49-F238E27FC236}">
                <a16:creationId xmlns:a16="http://schemas.microsoft.com/office/drawing/2014/main" id="{2E5D8A63-4C5E-D8C3-C395-49E9358F18FE}"/>
              </a:ext>
            </a:extLst>
          </p:cNvPr>
          <p:cNvSpPr>
            <a:spLocks noGrp="1" noChangeArrowheads="1"/>
          </p:cNvSpPr>
          <p:nvPr>
            <p:ph type="dt" sz="quarter" idx="1"/>
          </p:nvPr>
        </p:nvSpPr>
        <p:spPr bwMode="auto">
          <a:xfrm>
            <a:off x="3971925"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r" defTabSz="936625" eaLnBrk="1" hangingPunct="1">
              <a:defRPr sz="1200">
                <a:latin typeface="Arial" charset="0"/>
              </a:defRPr>
            </a:lvl1pPr>
          </a:lstStyle>
          <a:p>
            <a:pPr>
              <a:defRPr/>
            </a:pPr>
            <a:endParaRPr lang="en-US"/>
          </a:p>
        </p:txBody>
      </p:sp>
      <p:sp>
        <p:nvSpPr>
          <p:cNvPr id="131076" name="Rectangle 4">
            <a:extLst>
              <a:ext uri="{FF2B5EF4-FFF2-40B4-BE49-F238E27FC236}">
                <a16:creationId xmlns:a16="http://schemas.microsoft.com/office/drawing/2014/main" id="{7CE3CCA5-7884-93DA-9B04-BEF99EFD7016}"/>
              </a:ext>
            </a:extLst>
          </p:cNvPr>
          <p:cNvSpPr>
            <a:spLocks noGrp="1" noChangeArrowheads="1"/>
          </p:cNvSpPr>
          <p:nvPr>
            <p:ph type="ftr" sz="quarter" idx="2"/>
          </p:nvPr>
        </p:nvSpPr>
        <p:spPr bwMode="auto">
          <a:xfrm>
            <a:off x="0"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l" defTabSz="936625" eaLnBrk="1" hangingPunct="1">
              <a:defRPr sz="1200">
                <a:latin typeface="Arial" charset="0"/>
              </a:defRPr>
            </a:lvl1pPr>
          </a:lstStyle>
          <a:p>
            <a:pPr>
              <a:defRPr/>
            </a:pPr>
            <a:endParaRPr lang="en-US"/>
          </a:p>
        </p:txBody>
      </p:sp>
      <p:sp>
        <p:nvSpPr>
          <p:cNvPr id="131077" name="Rectangle 5">
            <a:extLst>
              <a:ext uri="{FF2B5EF4-FFF2-40B4-BE49-F238E27FC236}">
                <a16:creationId xmlns:a16="http://schemas.microsoft.com/office/drawing/2014/main" id="{DD9D4BFC-E6F9-AC6B-E00A-D26AEA9B9B64}"/>
              </a:ext>
            </a:extLst>
          </p:cNvPr>
          <p:cNvSpPr>
            <a:spLocks noGrp="1" noChangeArrowheads="1"/>
          </p:cNvSpPr>
          <p:nvPr>
            <p:ph type="sldNum" sz="quarter" idx="3"/>
          </p:nvPr>
        </p:nvSpPr>
        <p:spPr bwMode="auto">
          <a:xfrm>
            <a:off x="3971925"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r" defTabSz="936625" eaLnBrk="1" hangingPunct="1">
              <a:defRPr sz="1200"/>
            </a:lvl1pPr>
          </a:lstStyle>
          <a:p>
            <a:pPr>
              <a:defRPr/>
            </a:pPr>
            <a:fld id="{E4029C2E-5D62-4860-ADCD-63E13567EBE3}"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9026" name="Rectangle 2">
            <a:extLst>
              <a:ext uri="{FF2B5EF4-FFF2-40B4-BE49-F238E27FC236}">
                <a16:creationId xmlns:a16="http://schemas.microsoft.com/office/drawing/2014/main" id="{819EAD0D-BE41-0B6F-907A-ED9AE099A32D}"/>
              </a:ext>
            </a:extLst>
          </p:cNvPr>
          <p:cNvSpPr>
            <a:spLocks noGrp="1" noChangeArrowheads="1"/>
          </p:cNvSpPr>
          <p:nvPr>
            <p:ph type="hdr" sz="quarter"/>
          </p:nvPr>
        </p:nvSpPr>
        <p:spPr bwMode="auto">
          <a:xfrm>
            <a:off x="0"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l" defTabSz="936625" eaLnBrk="1" hangingPunct="1">
              <a:defRPr sz="1200">
                <a:latin typeface="Arial" charset="0"/>
              </a:defRPr>
            </a:lvl1pPr>
          </a:lstStyle>
          <a:p>
            <a:pPr>
              <a:defRPr/>
            </a:pPr>
            <a:endParaRPr lang="en-US"/>
          </a:p>
        </p:txBody>
      </p:sp>
      <p:sp>
        <p:nvSpPr>
          <p:cNvPr id="129027" name="Rectangle 3">
            <a:extLst>
              <a:ext uri="{FF2B5EF4-FFF2-40B4-BE49-F238E27FC236}">
                <a16:creationId xmlns:a16="http://schemas.microsoft.com/office/drawing/2014/main" id="{827171F8-4E49-7408-94A0-7B57EE5A1EF3}"/>
              </a:ext>
            </a:extLst>
          </p:cNvPr>
          <p:cNvSpPr>
            <a:spLocks noGrp="1" noChangeArrowheads="1"/>
          </p:cNvSpPr>
          <p:nvPr>
            <p:ph type="dt" idx="1"/>
          </p:nvPr>
        </p:nvSpPr>
        <p:spPr bwMode="auto">
          <a:xfrm>
            <a:off x="3971925"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r" defTabSz="936625" eaLnBrk="1" hangingPunct="1">
              <a:defRPr sz="1200">
                <a:latin typeface="Arial" charset="0"/>
              </a:defRPr>
            </a:lvl1pPr>
          </a:lstStyle>
          <a:p>
            <a:pPr>
              <a:defRPr/>
            </a:pPr>
            <a:endParaRPr lang="en-US"/>
          </a:p>
        </p:txBody>
      </p:sp>
      <p:sp>
        <p:nvSpPr>
          <p:cNvPr id="3076" name="Rectangle 4">
            <a:extLst>
              <a:ext uri="{FF2B5EF4-FFF2-40B4-BE49-F238E27FC236}">
                <a16:creationId xmlns:a16="http://schemas.microsoft.com/office/drawing/2014/main" id="{5C57860B-23DC-CEBD-4D25-0F3E1497AFDD}"/>
              </a:ext>
            </a:extLst>
          </p:cNvPr>
          <p:cNvSpPr>
            <a:spLocks noGrp="1" noRot="1" noChangeAspect="1" noChangeArrowheads="1" noTextEdit="1"/>
          </p:cNvSpPr>
          <p:nvPr>
            <p:ph type="sldImg" idx="2"/>
          </p:nvPr>
        </p:nvSpPr>
        <p:spPr bwMode="auto">
          <a:xfrm>
            <a:off x="1162050" y="703263"/>
            <a:ext cx="4686300" cy="35147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9" name="Rectangle 5">
            <a:extLst>
              <a:ext uri="{FF2B5EF4-FFF2-40B4-BE49-F238E27FC236}">
                <a16:creationId xmlns:a16="http://schemas.microsoft.com/office/drawing/2014/main" id="{4E1727E5-7F43-5FAB-DC43-495CCE36A534}"/>
              </a:ext>
            </a:extLst>
          </p:cNvPr>
          <p:cNvSpPr>
            <a:spLocks noGrp="1" noChangeArrowheads="1"/>
          </p:cNvSpPr>
          <p:nvPr>
            <p:ph type="body" sz="quarter" idx="3"/>
          </p:nvPr>
        </p:nvSpPr>
        <p:spPr bwMode="auto">
          <a:xfrm>
            <a:off x="935038" y="4452938"/>
            <a:ext cx="5140325" cy="4140200"/>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9030" name="Rectangle 6">
            <a:extLst>
              <a:ext uri="{FF2B5EF4-FFF2-40B4-BE49-F238E27FC236}">
                <a16:creationId xmlns:a16="http://schemas.microsoft.com/office/drawing/2014/main" id="{329E57DF-D3EC-6D71-530E-D156A04C89EB}"/>
              </a:ext>
            </a:extLst>
          </p:cNvPr>
          <p:cNvSpPr>
            <a:spLocks noGrp="1" noChangeArrowheads="1"/>
          </p:cNvSpPr>
          <p:nvPr>
            <p:ph type="ftr" sz="quarter" idx="4"/>
          </p:nvPr>
        </p:nvSpPr>
        <p:spPr bwMode="auto">
          <a:xfrm>
            <a:off x="0"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l" defTabSz="936625" eaLnBrk="1" hangingPunct="1">
              <a:defRPr sz="1200">
                <a:latin typeface="Arial" charset="0"/>
              </a:defRPr>
            </a:lvl1pPr>
          </a:lstStyle>
          <a:p>
            <a:pPr>
              <a:defRPr/>
            </a:pPr>
            <a:endParaRPr lang="en-US"/>
          </a:p>
        </p:txBody>
      </p:sp>
      <p:sp>
        <p:nvSpPr>
          <p:cNvPr id="129031" name="Rectangle 7">
            <a:extLst>
              <a:ext uri="{FF2B5EF4-FFF2-40B4-BE49-F238E27FC236}">
                <a16:creationId xmlns:a16="http://schemas.microsoft.com/office/drawing/2014/main" id="{434F994B-962E-5D83-9CB8-1ADBA9DC5AA1}"/>
              </a:ext>
            </a:extLst>
          </p:cNvPr>
          <p:cNvSpPr>
            <a:spLocks noGrp="1" noChangeArrowheads="1"/>
          </p:cNvSpPr>
          <p:nvPr>
            <p:ph type="sldNum" sz="quarter" idx="5"/>
          </p:nvPr>
        </p:nvSpPr>
        <p:spPr bwMode="auto">
          <a:xfrm>
            <a:off x="3971925"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r" defTabSz="936625" eaLnBrk="1" hangingPunct="1">
              <a:defRPr sz="1200"/>
            </a:lvl1pPr>
          </a:lstStyle>
          <a:p>
            <a:pPr>
              <a:defRPr/>
            </a:pPr>
            <a:fld id="{F7980ADD-B601-449C-969E-B899A4E2DFF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B5D89077-BE18-215A-3EBF-67085B702807}"/>
              </a:ext>
            </a:extLst>
          </p:cNvPr>
          <p:cNvSpPr>
            <a:spLocks noGrp="1" noRot="1" noChangeAspect="1" noChangeArrowheads="1" noTextEdit="1"/>
          </p:cNvSpPr>
          <p:nvPr>
            <p:ph type="sldImg"/>
          </p:nvPr>
        </p:nvSpPr>
        <p:spPr>
          <a:ln/>
        </p:spPr>
      </p:sp>
      <p:sp>
        <p:nvSpPr>
          <p:cNvPr id="6147" name="Rectangle 3">
            <a:extLst>
              <a:ext uri="{FF2B5EF4-FFF2-40B4-BE49-F238E27FC236}">
                <a16:creationId xmlns:a16="http://schemas.microsoft.com/office/drawing/2014/main" id="{CDA2DB07-C4EA-3395-86A7-9A5F0662077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0">
            <a:extLst>
              <a:ext uri="{FF2B5EF4-FFF2-40B4-BE49-F238E27FC236}">
                <a16:creationId xmlns:a16="http://schemas.microsoft.com/office/drawing/2014/main" id="{28F91379-9302-E138-CE05-0B14D28E408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1">
            <a:extLst>
              <a:ext uri="{FF2B5EF4-FFF2-40B4-BE49-F238E27FC236}">
                <a16:creationId xmlns:a16="http://schemas.microsoft.com/office/drawing/2014/main" id="{9B59DA39-E550-CE4D-FB2B-3E89790B68F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0537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a:extLst>
              <a:ext uri="{FF2B5EF4-FFF2-40B4-BE49-F238E27FC236}">
                <a16:creationId xmlns:a16="http://schemas.microsoft.com/office/drawing/2014/main" id="{62831DBE-7A80-71A9-76A1-01420BB4201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1">
            <a:extLst>
              <a:ext uri="{FF2B5EF4-FFF2-40B4-BE49-F238E27FC236}">
                <a16:creationId xmlns:a16="http://schemas.microsoft.com/office/drawing/2014/main" id="{E85649D6-9DE1-6408-687A-AF50E48401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72242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0">
            <a:extLst>
              <a:ext uri="{FF2B5EF4-FFF2-40B4-BE49-F238E27FC236}">
                <a16:creationId xmlns:a16="http://schemas.microsoft.com/office/drawing/2014/main" id="{AFAF8EF2-2302-B600-7A2C-197293B740B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1">
            <a:extLst>
              <a:ext uri="{FF2B5EF4-FFF2-40B4-BE49-F238E27FC236}">
                <a16:creationId xmlns:a16="http://schemas.microsoft.com/office/drawing/2014/main" id="{5163CF69-25F7-96B8-FE69-517DCC50512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705457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0">
            <a:extLst>
              <a:ext uri="{FF2B5EF4-FFF2-40B4-BE49-F238E27FC236}">
                <a16:creationId xmlns:a16="http://schemas.microsoft.com/office/drawing/2014/main" id="{1AF03CEB-0F2E-AA55-00BD-25DE28C4DFE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1">
            <a:extLst>
              <a:ext uri="{FF2B5EF4-FFF2-40B4-BE49-F238E27FC236}">
                <a16:creationId xmlns:a16="http://schemas.microsoft.com/office/drawing/2014/main" id="{1FE390DA-1119-FC79-7C5B-4932289C42A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29417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0">
            <a:extLst>
              <a:ext uri="{FF2B5EF4-FFF2-40B4-BE49-F238E27FC236}">
                <a16:creationId xmlns:a16="http://schemas.microsoft.com/office/drawing/2014/main" id="{4CD18AB8-BCA7-77E0-CB0E-D6F5E8F0F8A3}"/>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21">
            <a:extLst>
              <a:ext uri="{FF2B5EF4-FFF2-40B4-BE49-F238E27FC236}">
                <a16:creationId xmlns:a16="http://schemas.microsoft.com/office/drawing/2014/main" id="{5E2DDEF9-A936-F4FE-D463-8FAB2A4702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82345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Rectangle 20">
            <a:extLst>
              <a:ext uri="{FF2B5EF4-FFF2-40B4-BE49-F238E27FC236}">
                <a16:creationId xmlns:a16="http://schemas.microsoft.com/office/drawing/2014/main" id="{738A02F4-5046-4130-2D4E-2D77D976CC28}"/>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21">
            <a:extLst>
              <a:ext uri="{FF2B5EF4-FFF2-40B4-BE49-F238E27FC236}">
                <a16:creationId xmlns:a16="http://schemas.microsoft.com/office/drawing/2014/main" id="{F9A1F055-13C5-6402-462E-38833906339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61190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
            <a:extLst>
              <a:ext uri="{FF2B5EF4-FFF2-40B4-BE49-F238E27FC236}">
                <a16:creationId xmlns:a16="http://schemas.microsoft.com/office/drawing/2014/main" id="{84146FBD-D6DA-CEB8-1B67-1EC29E373E15}"/>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21">
            <a:extLst>
              <a:ext uri="{FF2B5EF4-FFF2-40B4-BE49-F238E27FC236}">
                <a16:creationId xmlns:a16="http://schemas.microsoft.com/office/drawing/2014/main" id="{8A6A4CCA-E411-2C21-C1B9-EAF7ECE5D0D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16524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a:extLst>
              <a:ext uri="{FF2B5EF4-FFF2-40B4-BE49-F238E27FC236}">
                <a16:creationId xmlns:a16="http://schemas.microsoft.com/office/drawing/2014/main" id="{A4770874-04DE-EEA4-01BF-0D48DFB3F7B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1">
            <a:extLst>
              <a:ext uri="{FF2B5EF4-FFF2-40B4-BE49-F238E27FC236}">
                <a16:creationId xmlns:a16="http://schemas.microsoft.com/office/drawing/2014/main" id="{74190776-1DE5-9F54-8905-3E4C7EBA04F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60177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a:extLst>
              <a:ext uri="{FF2B5EF4-FFF2-40B4-BE49-F238E27FC236}">
                <a16:creationId xmlns:a16="http://schemas.microsoft.com/office/drawing/2014/main" id="{C679F56A-1374-C2F8-A080-AB26028B7977}"/>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21">
            <a:extLst>
              <a:ext uri="{FF2B5EF4-FFF2-40B4-BE49-F238E27FC236}">
                <a16:creationId xmlns:a16="http://schemas.microsoft.com/office/drawing/2014/main" id="{98C07506-0C79-3219-CF46-F091828DDE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31142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a:extLst>
              <a:ext uri="{FF2B5EF4-FFF2-40B4-BE49-F238E27FC236}">
                <a16:creationId xmlns:a16="http://schemas.microsoft.com/office/drawing/2014/main" id="{93F09746-3B27-AFF2-3D35-0D822A4DC22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1">
            <a:extLst>
              <a:ext uri="{FF2B5EF4-FFF2-40B4-BE49-F238E27FC236}">
                <a16:creationId xmlns:a16="http://schemas.microsoft.com/office/drawing/2014/main" id="{5A90B2F6-637F-BCC8-3DA8-A57E9CACB51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89987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a:extLst>
              <a:ext uri="{FF2B5EF4-FFF2-40B4-BE49-F238E27FC236}">
                <a16:creationId xmlns:a16="http://schemas.microsoft.com/office/drawing/2014/main" id="{08785C60-063C-F90A-FF8B-2AB0AC35CC7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1">
            <a:extLst>
              <a:ext uri="{FF2B5EF4-FFF2-40B4-BE49-F238E27FC236}">
                <a16:creationId xmlns:a16="http://schemas.microsoft.com/office/drawing/2014/main" id="{172252AA-C179-7891-335B-E038589A6D3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61921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a:prstGeom prst="rect">
            <a:avLst/>
          </a:prstGeom>
        </p:spPr>
        <p:txBody>
          <a:bodyPr/>
          <a:lstStyle/>
          <a:p>
            <a:pPr lvl="0"/>
            <a:endParaRPr lang="en-US" noProof="0"/>
          </a:p>
        </p:txBody>
      </p:sp>
      <p:sp>
        <p:nvSpPr>
          <p:cNvPr id="4" name="Rectangle 20">
            <a:extLst>
              <a:ext uri="{FF2B5EF4-FFF2-40B4-BE49-F238E27FC236}">
                <a16:creationId xmlns:a16="http://schemas.microsoft.com/office/drawing/2014/main" id="{7358A5FA-4D78-6CE6-180D-274BC573476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21">
            <a:extLst>
              <a:ext uri="{FF2B5EF4-FFF2-40B4-BE49-F238E27FC236}">
                <a16:creationId xmlns:a16="http://schemas.microsoft.com/office/drawing/2014/main" id="{F995FDE1-836A-E33C-FD17-F432135C17E2}"/>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07511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7">
            <a:extLst>
              <a:ext uri="{FF2B5EF4-FFF2-40B4-BE49-F238E27FC236}">
                <a16:creationId xmlns:a16="http://schemas.microsoft.com/office/drawing/2014/main" id="{AEB82159-7ADD-B0E6-8AC7-B3A0519FEC6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8">
            <a:extLst>
              <a:ext uri="{FF2B5EF4-FFF2-40B4-BE49-F238E27FC236}">
                <a16:creationId xmlns:a16="http://schemas.microsoft.com/office/drawing/2014/main" id="{A0503619-E6DF-1C9A-6705-6EB824002BC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817367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7">
            <a:extLst>
              <a:ext uri="{FF2B5EF4-FFF2-40B4-BE49-F238E27FC236}">
                <a16:creationId xmlns:a16="http://schemas.microsoft.com/office/drawing/2014/main" id="{F738607B-D4C9-28AC-BBAD-FD782FDBAC1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8">
            <a:extLst>
              <a:ext uri="{FF2B5EF4-FFF2-40B4-BE49-F238E27FC236}">
                <a16:creationId xmlns:a16="http://schemas.microsoft.com/office/drawing/2014/main" id="{42B64971-82C7-0F91-2A31-2433B88B03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419013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7">
            <a:extLst>
              <a:ext uri="{FF2B5EF4-FFF2-40B4-BE49-F238E27FC236}">
                <a16:creationId xmlns:a16="http://schemas.microsoft.com/office/drawing/2014/main" id="{477D8C9D-D968-2F58-0C18-C4DEB67122B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8">
            <a:extLst>
              <a:ext uri="{FF2B5EF4-FFF2-40B4-BE49-F238E27FC236}">
                <a16:creationId xmlns:a16="http://schemas.microsoft.com/office/drawing/2014/main" id="{5FC36814-81C8-FFED-863C-30DF3E1A6D2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61484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7">
            <a:extLst>
              <a:ext uri="{FF2B5EF4-FFF2-40B4-BE49-F238E27FC236}">
                <a16:creationId xmlns:a16="http://schemas.microsoft.com/office/drawing/2014/main" id="{0B6A4F31-20D5-73ED-DDC4-F5CEDEDB06B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8">
            <a:extLst>
              <a:ext uri="{FF2B5EF4-FFF2-40B4-BE49-F238E27FC236}">
                <a16:creationId xmlns:a16="http://schemas.microsoft.com/office/drawing/2014/main" id="{47839D99-A098-C119-2626-2DFD19B2AB9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46665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7">
            <a:extLst>
              <a:ext uri="{FF2B5EF4-FFF2-40B4-BE49-F238E27FC236}">
                <a16:creationId xmlns:a16="http://schemas.microsoft.com/office/drawing/2014/main" id="{0235E59F-6943-3309-54B8-F5E43298EBD1}"/>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8">
            <a:extLst>
              <a:ext uri="{FF2B5EF4-FFF2-40B4-BE49-F238E27FC236}">
                <a16:creationId xmlns:a16="http://schemas.microsoft.com/office/drawing/2014/main" id="{3945073D-A241-6C0E-AFAB-1A6E4E2CFC2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857663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Rectangle 7">
            <a:extLst>
              <a:ext uri="{FF2B5EF4-FFF2-40B4-BE49-F238E27FC236}">
                <a16:creationId xmlns:a16="http://schemas.microsoft.com/office/drawing/2014/main" id="{54ED8768-8F3F-4E58-C2FE-09B7EF13BD29}"/>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8">
            <a:extLst>
              <a:ext uri="{FF2B5EF4-FFF2-40B4-BE49-F238E27FC236}">
                <a16:creationId xmlns:a16="http://schemas.microsoft.com/office/drawing/2014/main" id="{0DD49233-FB24-0C5E-D90C-F6EBFEBC7B7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427501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4E16FA84-8985-56A5-E99A-249C4F5A7310}"/>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8">
            <a:extLst>
              <a:ext uri="{FF2B5EF4-FFF2-40B4-BE49-F238E27FC236}">
                <a16:creationId xmlns:a16="http://schemas.microsoft.com/office/drawing/2014/main" id="{28EF7016-A193-159B-15E9-D37FAEDCCD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303994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7">
            <a:extLst>
              <a:ext uri="{FF2B5EF4-FFF2-40B4-BE49-F238E27FC236}">
                <a16:creationId xmlns:a16="http://schemas.microsoft.com/office/drawing/2014/main" id="{B53825FE-5F99-96D1-2782-4F9EEDE017C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8">
            <a:extLst>
              <a:ext uri="{FF2B5EF4-FFF2-40B4-BE49-F238E27FC236}">
                <a16:creationId xmlns:a16="http://schemas.microsoft.com/office/drawing/2014/main" id="{FB82A025-DE2E-A846-F701-937FC400B5C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7187212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7">
            <a:extLst>
              <a:ext uri="{FF2B5EF4-FFF2-40B4-BE49-F238E27FC236}">
                <a16:creationId xmlns:a16="http://schemas.microsoft.com/office/drawing/2014/main" id="{2EB56CB4-C2E6-98F9-3CAD-D3CA0EEE83C7}"/>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8">
            <a:extLst>
              <a:ext uri="{FF2B5EF4-FFF2-40B4-BE49-F238E27FC236}">
                <a16:creationId xmlns:a16="http://schemas.microsoft.com/office/drawing/2014/main" id="{DDFE91BF-43A1-8424-4D54-723901868AF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605463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7">
            <a:extLst>
              <a:ext uri="{FF2B5EF4-FFF2-40B4-BE49-F238E27FC236}">
                <a16:creationId xmlns:a16="http://schemas.microsoft.com/office/drawing/2014/main" id="{9188DB1E-0093-C576-B748-628075B6B1A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8">
            <a:extLst>
              <a:ext uri="{FF2B5EF4-FFF2-40B4-BE49-F238E27FC236}">
                <a16:creationId xmlns:a16="http://schemas.microsoft.com/office/drawing/2014/main" id="{03AF7F4D-C884-D005-5830-1964B4F92EF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566698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7">
            <a:extLst>
              <a:ext uri="{FF2B5EF4-FFF2-40B4-BE49-F238E27FC236}">
                <a16:creationId xmlns:a16="http://schemas.microsoft.com/office/drawing/2014/main" id="{08976011-3614-536D-4310-33E0B28EC1A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8">
            <a:extLst>
              <a:ext uri="{FF2B5EF4-FFF2-40B4-BE49-F238E27FC236}">
                <a16:creationId xmlns:a16="http://schemas.microsoft.com/office/drawing/2014/main" id="{AB8A41A5-BF8F-8C0B-723A-C28A2924BAD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1021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84020" name="Rectangle 20">
            <a:extLst>
              <a:ext uri="{FF2B5EF4-FFF2-40B4-BE49-F238E27FC236}">
                <a16:creationId xmlns:a16="http://schemas.microsoft.com/office/drawing/2014/main" id="{B252F7E8-EA86-4510-653C-6E146EEF376F}"/>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latin typeface="Arial" charset="0"/>
              </a:defRPr>
            </a:lvl1pPr>
          </a:lstStyle>
          <a:p>
            <a:pPr>
              <a:defRPr/>
            </a:pPr>
            <a:endParaRPr lang="en-US"/>
          </a:p>
        </p:txBody>
      </p:sp>
      <p:sp>
        <p:nvSpPr>
          <p:cNvPr id="384021" name="Rectangle 21">
            <a:extLst>
              <a:ext uri="{FF2B5EF4-FFF2-40B4-BE49-F238E27FC236}">
                <a16:creationId xmlns:a16="http://schemas.microsoft.com/office/drawing/2014/main" id="{5E03FDA8-19DA-0901-CB2F-FAFBE8D4391F}"/>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latin typeface="Arial" charset="0"/>
              </a:defRPr>
            </a:lvl1pPr>
          </a:lstStyle>
          <a:p>
            <a:pPr>
              <a:defRPr/>
            </a:pPr>
            <a:endParaRPr lang="en-US"/>
          </a:p>
        </p:txBody>
      </p:sp>
      <p:pic>
        <p:nvPicPr>
          <p:cNvPr id="1028" name="Picture 24" descr="Arpa-e_logo">
            <a:extLst>
              <a:ext uri="{FF2B5EF4-FFF2-40B4-BE49-F238E27FC236}">
                <a16:creationId xmlns:a16="http://schemas.microsoft.com/office/drawing/2014/main" id="{295B9D18-0188-809A-2950-DD932597BB4D}"/>
              </a:ext>
            </a:extLst>
          </p:cNvPr>
          <p:cNvPicPr>
            <a:picLocks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7372350" y="6369050"/>
            <a:ext cx="16637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3" descr="Arpa-e_logo">
            <a:extLst>
              <a:ext uri="{FF2B5EF4-FFF2-40B4-BE49-F238E27FC236}">
                <a16:creationId xmlns:a16="http://schemas.microsoft.com/office/drawing/2014/main" id="{6BD9F930-487B-3810-8591-97CBD38175A7}"/>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0325" y="254000"/>
            <a:ext cx="16668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Line 4">
            <a:extLst>
              <a:ext uri="{FF2B5EF4-FFF2-40B4-BE49-F238E27FC236}">
                <a16:creationId xmlns:a16="http://schemas.microsoft.com/office/drawing/2014/main" id="{B01F4931-5A4A-744C-084C-5648C53FB17F}"/>
              </a:ext>
            </a:extLst>
          </p:cNvPr>
          <p:cNvSpPr>
            <a:spLocks noChangeShapeType="1"/>
          </p:cNvSpPr>
          <p:nvPr userDrawn="1"/>
        </p:nvSpPr>
        <p:spPr bwMode="auto">
          <a:xfrm>
            <a:off x="0" y="800100"/>
            <a:ext cx="9144000" cy="0"/>
          </a:xfrm>
          <a:prstGeom prst="line">
            <a:avLst/>
          </a:prstGeom>
          <a:noFill/>
          <a:ln w="19050">
            <a:solidFill>
              <a:srgbClr val="EAEAEA"/>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52" name="Line 5">
            <a:extLst>
              <a:ext uri="{FF2B5EF4-FFF2-40B4-BE49-F238E27FC236}">
                <a16:creationId xmlns:a16="http://schemas.microsoft.com/office/drawing/2014/main" id="{BDA9BC77-40CD-B8EA-BC02-B6326D5B9837}"/>
              </a:ext>
            </a:extLst>
          </p:cNvPr>
          <p:cNvSpPr>
            <a:spLocks noChangeShapeType="1"/>
          </p:cNvSpPr>
          <p:nvPr userDrawn="1"/>
        </p:nvSpPr>
        <p:spPr bwMode="auto">
          <a:xfrm>
            <a:off x="0" y="830263"/>
            <a:ext cx="9144000" cy="0"/>
          </a:xfrm>
          <a:prstGeom prst="line">
            <a:avLst/>
          </a:prstGeom>
          <a:noFill/>
          <a:ln w="19050">
            <a:solidFill>
              <a:srgbClr val="B2B2B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53" name="Line 6">
            <a:extLst>
              <a:ext uri="{FF2B5EF4-FFF2-40B4-BE49-F238E27FC236}">
                <a16:creationId xmlns:a16="http://schemas.microsoft.com/office/drawing/2014/main" id="{C303E8E0-BB2C-DB0F-FC0F-DEEDBDE6BE38}"/>
              </a:ext>
            </a:extLst>
          </p:cNvPr>
          <p:cNvSpPr>
            <a:spLocks noChangeShapeType="1"/>
          </p:cNvSpPr>
          <p:nvPr userDrawn="1"/>
        </p:nvSpPr>
        <p:spPr bwMode="auto">
          <a:xfrm>
            <a:off x="0" y="858838"/>
            <a:ext cx="9144000" cy="0"/>
          </a:xfrm>
          <a:prstGeom prst="line">
            <a:avLst/>
          </a:prstGeom>
          <a:noFill/>
          <a:ln w="19050">
            <a:solidFill>
              <a:srgbClr val="777777"/>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8087" name="Rectangle 7">
            <a:extLst>
              <a:ext uri="{FF2B5EF4-FFF2-40B4-BE49-F238E27FC236}">
                <a16:creationId xmlns:a16="http://schemas.microsoft.com/office/drawing/2014/main" id="{B9081591-F2EC-3947-08C5-9D6D1E5AFCAF}"/>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latin typeface="Arial" charset="0"/>
              </a:defRPr>
            </a:lvl1pPr>
          </a:lstStyle>
          <a:p>
            <a:pPr>
              <a:defRPr/>
            </a:pPr>
            <a:endParaRPr lang="en-US"/>
          </a:p>
        </p:txBody>
      </p:sp>
      <p:sp>
        <p:nvSpPr>
          <p:cNvPr id="558088" name="Rectangle 8">
            <a:extLst>
              <a:ext uri="{FF2B5EF4-FFF2-40B4-BE49-F238E27FC236}">
                <a16:creationId xmlns:a16="http://schemas.microsoft.com/office/drawing/2014/main" id="{48056061-B562-D9AF-1871-4FD299754239}"/>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latin typeface="Arial" charset="0"/>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emf"/><Relationship Id="rId4" Type="http://schemas.openxmlformats.org/officeDocument/2006/relationships/image" Target="../media/image4.jp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Text Box 7">
            <a:extLst>
              <a:ext uri="{FF2B5EF4-FFF2-40B4-BE49-F238E27FC236}">
                <a16:creationId xmlns:a16="http://schemas.microsoft.com/office/drawing/2014/main" id="{0554611C-AB6B-AE75-0967-98B00FCF6599}"/>
              </a:ext>
            </a:extLst>
          </p:cNvPr>
          <p:cNvSpPr txBox="1">
            <a:spLocks noChangeArrowheads="1"/>
          </p:cNvSpPr>
          <p:nvPr/>
        </p:nvSpPr>
        <p:spPr bwMode="auto">
          <a:xfrm>
            <a:off x="33161" y="912041"/>
            <a:ext cx="43926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600" b="1" dirty="0">
                <a:solidFill>
                  <a:srgbClr val="008000"/>
                </a:solidFill>
                <a:latin typeface="Poppins SemiBold" panose="00000700000000000000" pitchFamily="2" charset="0"/>
                <a:cs typeface="Poppins SemiBold" panose="00000700000000000000" pitchFamily="2" charset="0"/>
              </a:rPr>
              <a:t>Partners</a:t>
            </a:r>
          </a:p>
        </p:txBody>
      </p:sp>
      <p:pic>
        <p:nvPicPr>
          <p:cNvPr id="5" name="Picture 4" descr="Map&#10;&#10;Description automatically generated">
            <a:extLst>
              <a:ext uri="{FF2B5EF4-FFF2-40B4-BE49-F238E27FC236}">
                <a16:creationId xmlns:a16="http://schemas.microsoft.com/office/drawing/2014/main" id="{1F266A07-A55E-69CB-7456-356DA6B5E0B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8865" y="3390595"/>
            <a:ext cx="2411576" cy="3098673"/>
          </a:xfrm>
          <a:prstGeom prst="rect">
            <a:avLst/>
          </a:prstGeom>
          <a:noFill/>
          <a:ln>
            <a:noFill/>
          </a:ln>
        </p:spPr>
      </p:pic>
      <p:pic>
        <p:nvPicPr>
          <p:cNvPr id="16" name="Picture 15" descr="A yellow and black logo">
            <a:extLst>
              <a:ext uri="{FF2B5EF4-FFF2-40B4-BE49-F238E27FC236}">
                <a16:creationId xmlns:a16="http://schemas.microsoft.com/office/drawing/2014/main" id="{D7575605-813A-738B-94DC-08A38A8A638C}"/>
              </a:ext>
            </a:extLst>
          </p:cNvPr>
          <p:cNvPicPr>
            <a:picLocks noChangeAspect="1"/>
          </p:cNvPicPr>
          <p:nvPr/>
        </p:nvPicPr>
        <p:blipFill rotWithShape="1">
          <a:blip r:embed="rId4">
            <a:extLst>
              <a:ext uri="{28A0092B-C50C-407E-A947-70E740481C1C}">
                <a14:useLocalDpi xmlns:a14="http://schemas.microsoft.com/office/drawing/2010/main" val="0"/>
              </a:ext>
            </a:extLst>
          </a:blip>
          <a:srcRect b="33333"/>
          <a:stretch/>
        </p:blipFill>
        <p:spPr>
          <a:xfrm>
            <a:off x="2335238" y="398735"/>
            <a:ext cx="1319378" cy="879585"/>
          </a:xfrm>
          <a:prstGeom prst="rect">
            <a:avLst/>
          </a:prstGeom>
        </p:spPr>
      </p:pic>
      <p:pic>
        <p:nvPicPr>
          <p:cNvPr id="6" name="Picture 5" descr="A black and white sign&#10;&#10;Description automatically generated with low confidence">
            <a:extLst>
              <a:ext uri="{FF2B5EF4-FFF2-40B4-BE49-F238E27FC236}">
                <a16:creationId xmlns:a16="http://schemas.microsoft.com/office/drawing/2014/main" id="{7C6E25DE-65E5-6E0E-B835-CC26E52020B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2566" b="15639"/>
          <a:stretch/>
        </p:blipFill>
        <p:spPr>
          <a:xfrm>
            <a:off x="7951640" y="6213147"/>
            <a:ext cx="1193589" cy="526174"/>
          </a:xfrm>
          <a:prstGeom prst="rect">
            <a:avLst/>
          </a:prstGeom>
          <a:solidFill>
            <a:schemeClr val="bg1"/>
          </a:solidFill>
        </p:spPr>
      </p:pic>
      <p:sp>
        <p:nvSpPr>
          <p:cNvPr id="5122" name="Rectangle 2">
            <a:extLst>
              <a:ext uri="{FF2B5EF4-FFF2-40B4-BE49-F238E27FC236}">
                <a16:creationId xmlns:a16="http://schemas.microsoft.com/office/drawing/2014/main" id="{78E7AF4C-57F9-6770-EB66-59545B9977AB}"/>
              </a:ext>
            </a:extLst>
          </p:cNvPr>
          <p:cNvSpPr>
            <a:spLocks noGrp="1" noChangeArrowheads="1"/>
          </p:cNvSpPr>
          <p:nvPr>
            <p:ph type="title"/>
          </p:nvPr>
        </p:nvSpPr>
        <p:spPr bwMode="auto">
          <a:xfrm>
            <a:off x="1799843" y="31218"/>
            <a:ext cx="6529137" cy="11318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sz="1800" b="1" dirty="0">
                <a:effectLst/>
                <a:latin typeface="Poppins" panose="00000500000000000000" pitchFamily="2" charset="0"/>
                <a:ea typeface="Calibri" panose="020F0502020204030204" pitchFamily="34" charset="0"/>
              </a:rPr>
              <a:t>Wind Powering Cleanup of </a:t>
            </a:r>
            <a:br>
              <a:rPr lang="en-US" sz="1800" b="1" dirty="0">
                <a:effectLst/>
                <a:latin typeface="Poppins" panose="00000500000000000000" pitchFamily="2" charset="0"/>
                <a:ea typeface="Calibri" panose="020F0502020204030204" pitchFamily="34" charset="0"/>
              </a:rPr>
            </a:br>
            <a:r>
              <a:rPr lang="en-US" sz="1800" b="1" dirty="0">
                <a:effectLst/>
                <a:latin typeface="Poppins" panose="00000500000000000000" pitchFamily="2" charset="0"/>
                <a:ea typeface="Calibri" panose="020F0502020204030204" pitchFamily="34" charset="0"/>
              </a:rPr>
              <a:t>Polluted Community Water Supplies</a:t>
            </a:r>
            <a:endParaRPr lang="en-US" altLang="en-US" sz="1800" b="1" dirty="0">
              <a:solidFill>
                <a:schemeClr val="tx1"/>
              </a:solidFill>
            </a:endParaRPr>
          </a:p>
        </p:txBody>
      </p:sp>
      <p:sp>
        <p:nvSpPr>
          <p:cNvPr id="5123" name="Line 4">
            <a:extLst>
              <a:ext uri="{FF2B5EF4-FFF2-40B4-BE49-F238E27FC236}">
                <a16:creationId xmlns:a16="http://schemas.microsoft.com/office/drawing/2014/main" id="{BB8A1A41-B263-96C0-1F65-3F8A10AD496D}"/>
              </a:ext>
            </a:extLst>
          </p:cNvPr>
          <p:cNvSpPr>
            <a:spLocks noChangeShapeType="1"/>
          </p:cNvSpPr>
          <p:nvPr/>
        </p:nvSpPr>
        <p:spPr bwMode="auto">
          <a:xfrm flipH="1">
            <a:off x="4537075" y="728663"/>
            <a:ext cx="34925" cy="5580062"/>
          </a:xfrm>
          <a:prstGeom prst="line">
            <a:avLst/>
          </a:prstGeom>
          <a:noFill/>
          <a:ln w="28575">
            <a:solidFill>
              <a:srgbClr val="008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7" name="Text Box 9">
            <a:extLst>
              <a:ext uri="{FF2B5EF4-FFF2-40B4-BE49-F238E27FC236}">
                <a16:creationId xmlns:a16="http://schemas.microsoft.com/office/drawing/2014/main" id="{554CD416-9092-0F34-E40A-90558C4405C5}"/>
              </a:ext>
            </a:extLst>
          </p:cNvPr>
          <p:cNvSpPr txBox="1">
            <a:spLocks noChangeArrowheads="1"/>
          </p:cNvSpPr>
          <p:nvPr/>
        </p:nvSpPr>
        <p:spPr bwMode="auto">
          <a:xfrm>
            <a:off x="4572000" y="3860550"/>
            <a:ext cx="223600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600" b="1" dirty="0">
                <a:solidFill>
                  <a:srgbClr val="008000"/>
                </a:solidFill>
                <a:latin typeface="Poppins SemiBold" panose="00000700000000000000" pitchFamily="2" charset="0"/>
                <a:cs typeface="Poppins SemiBold" panose="00000700000000000000" pitchFamily="2" charset="0"/>
              </a:rPr>
              <a:t>Mission and Impact</a:t>
            </a:r>
          </a:p>
        </p:txBody>
      </p:sp>
      <p:sp>
        <p:nvSpPr>
          <p:cNvPr id="5129" name="Text Box 15">
            <a:extLst>
              <a:ext uri="{FF2B5EF4-FFF2-40B4-BE49-F238E27FC236}">
                <a16:creationId xmlns:a16="http://schemas.microsoft.com/office/drawing/2014/main" id="{F0EA98D7-5865-59FB-0228-EA3EA509446E}"/>
              </a:ext>
            </a:extLst>
          </p:cNvPr>
          <p:cNvSpPr txBox="1">
            <a:spLocks noChangeArrowheads="1"/>
          </p:cNvSpPr>
          <p:nvPr/>
        </p:nvSpPr>
        <p:spPr bwMode="auto">
          <a:xfrm>
            <a:off x="4602208" y="1899891"/>
            <a:ext cx="43640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600" b="1" dirty="0">
                <a:solidFill>
                  <a:srgbClr val="008000"/>
                </a:solidFill>
                <a:latin typeface="Poppins SemiBold" panose="00000700000000000000" pitchFamily="2" charset="0"/>
                <a:cs typeface="Poppins SemiBold" panose="00000700000000000000" pitchFamily="2" charset="0"/>
              </a:rPr>
              <a:t>Program Activities</a:t>
            </a:r>
          </a:p>
        </p:txBody>
      </p:sp>
      <p:sp>
        <p:nvSpPr>
          <p:cNvPr id="5133" name="Text Box 22">
            <a:extLst>
              <a:ext uri="{FF2B5EF4-FFF2-40B4-BE49-F238E27FC236}">
                <a16:creationId xmlns:a16="http://schemas.microsoft.com/office/drawing/2014/main" id="{B643F844-2A7D-2D8E-052B-C9A6629EF7A6}"/>
              </a:ext>
            </a:extLst>
          </p:cNvPr>
          <p:cNvSpPr txBox="1">
            <a:spLocks noChangeArrowheads="1"/>
          </p:cNvSpPr>
          <p:nvPr/>
        </p:nvSpPr>
        <p:spPr bwMode="auto">
          <a:xfrm>
            <a:off x="7567590" y="87765"/>
            <a:ext cx="1558255" cy="553998"/>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1500" b="1" dirty="0">
                <a:latin typeface="Arial Narrow" panose="020B0606020202030204" pitchFamily="34" charset="0"/>
                <a:cs typeface="Poppins Medium" panose="00000600000000000000" pitchFamily="2" charset="0"/>
              </a:rPr>
              <a:t>CWT Water-Smart Solutions Team</a:t>
            </a:r>
          </a:p>
        </p:txBody>
      </p:sp>
      <p:graphicFrame>
        <p:nvGraphicFramePr>
          <p:cNvPr id="566339" name="Group 67">
            <a:extLst>
              <a:ext uri="{FF2B5EF4-FFF2-40B4-BE49-F238E27FC236}">
                <a16:creationId xmlns:a16="http://schemas.microsoft.com/office/drawing/2014/main" id="{39A9BA03-C6EA-CEAD-B9EA-DB6F1AC59E07}"/>
              </a:ext>
            </a:extLst>
          </p:cNvPr>
          <p:cNvGraphicFramePr>
            <a:graphicFrameLocks noGrp="1"/>
          </p:cNvGraphicFramePr>
          <p:nvPr>
            <p:ph idx="1"/>
            <p:extLst>
              <p:ext uri="{D42A27DB-BD31-4B8C-83A1-F6EECF244321}">
                <p14:modId xmlns:p14="http://schemas.microsoft.com/office/powerpoint/2010/main" val="1846831753"/>
              </p:ext>
            </p:extLst>
          </p:nvPr>
        </p:nvGraphicFramePr>
        <p:xfrm>
          <a:off x="4681858" y="2221290"/>
          <a:ext cx="4316360" cy="1536201"/>
        </p:xfrm>
        <a:graphic>
          <a:graphicData uri="http://schemas.openxmlformats.org/drawingml/2006/table">
            <a:tbl>
              <a:tblPr/>
              <a:tblGrid>
                <a:gridCol w="4316360">
                  <a:extLst>
                    <a:ext uri="{9D8B030D-6E8A-4147-A177-3AD203B41FA5}">
                      <a16:colId xmlns:a16="http://schemas.microsoft.com/office/drawing/2014/main" val="20001"/>
                    </a:ext>
                  </a:extLst>
                </a:gridCol>
              </a:tblGrid>
              <a:tr h="340429">
                <a:tc>
                  <a:txBody>
                    <a:bodyPr/>
                    <a:lstStyle/>
                    <a:p>
                      <a:pPr marL="0" marR="0" lvl="0" indent="0" algn="l" defTabSz="914400" rtl="0" eaLnBrk="1" fontAlgn="base" latinLnBrk="0" hangingPunct="1">
                        <a:lnSpc>
                          <a:spcPct val="108000"/>
                        </a:lnSpc>
                        <a:spcBef>
                          <a:spcPts val="400"/>
                        </a:spcBef>
                        <a:spcAft>
                          <a:spcPts val="400"/>
                        </a:spcAft>
                        <a:buClrTx/>
                        <a:buSzTx/>
                        <a:buFontTx/>
                        <a:buNone/>
                        <a:tabLst/>
                      </a:pPr>
                      <a:r>
                        <a:rPr kumimoji="0" lang="en-US" sz="1400" b="1" i="0" u="none" strike="noStrike" cap="none" normalizeH="0" baseline="0" dirty="0">
                          <a:ln>
                            <a:noFill/>
                          </a:ln>
                          <a:solidFill>
                            <a:schemeClr val="tx1"/>
                          </a:solidFill>
                          <a:effectLst/>
                          <a:latin typeface="Arial" charset="0"/>
                        </a:rPr>
                        <a:t>Phase 1: </a:t>
                      </a:r>
                      <a:r>
                        <a:rPr kumimoji="0" lang="en-US" sz="1400" b="0" i="0" u="none" strike="noStrike" cap="none" normalizeH="0" baseline="0" dirty="0">
                          <a:ln>
                            <a:noFill/>
                          </a:ln>
                          <a:solidFill>
                            <a:schemeClr val="tx1"/>
                          </a:solidFill>
                          <a:effectLst/>
                          <a:latin typeface="Arial" charset="0"/>
                        </a:rPr>
                        <a:t>Engage with water treatment facilities</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97886">
                <a:tc>
                  <a:txBody>
                    <a:bodyPr/>
                    <a:lstStyle/>
                    <a:p>
                      <a:pPr marL="0" marR="0" lvl="0" indent="0" algn="l" defTabSz="914400" rtl="0" eaLnBrk="1" fontAlgn="base" latinLnBrk="0" hangingPunct="1">
                        <a:lnSpc>
                          <a:spcPct val="108000"/>
                        </a:lnSpc>
                        <a:spcBef>
                          <a:spcPts val="400"/>
                        </a:spcBef>
                        <a:spcAft>
                          <a:spcPts val="400"/>
                        </a:spcAft>
                        <a:buClrTx/>
                        <a:buSzTx/>
                        <a:buFontTx/>
                        <a:buNone/>
                        <a:tabLst/>
                      </a:pPr>
                      <a:r>
                        <a:rPr kumimoji="0" lang="en-US" sz="1400" b="1" i="0" u="none" strike="noStrike" cap="none" normalizeH="0" baseline="0" dirty="0">
                          <a:ln>
                            <a:noFill/>
                          </a:ln>
                          <a:solidFill>
                            <a:schemeClr val="tx1"/>
                          </a:solidFill>
                          <a:effectLst/>
                          <a:latin typeface="Arial" charset="0"/>
                        </a:rPr>
                        <a:t>Phase 2: </a:t>
                      </a:r>
                      <a:r>
                        <a:rPr kumimoji="0" lang="en-US" sz="1400" b="0" i="0" u="none" strike="noStrike" cap="none" normalizeH="0" baseline="0" dirty="0">
                          <a:ln>
                            <a:noFill/>
                          </a:ln>
                          <a:solidFill>
                            <a:schemeClr val="tx1"/>
                          </a:solidFill>
                          <a:effectLst/>
                          <a:latin typeface="Arial" charset="0"/>
                        </a:rPr>
                        <a:t>Prepare for certification, deployment, and larger state-of-the-art manufacturing facility</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97886">
                <a:tc>
                  <a:txBody>
                    <a:bodyPr/>
                    <a:lstStyle/>
                    <a:p>
                      <a:pPr marL="0" marR="0" lvl="0" indent="0" algn="l" defTabSz="914400" rtl="0" eaLnBrk="1" fontAlgn="base" latinLnBrk="0" hangingPunct="1">
                        <a:lnSpc>
                          <a:spcPct val="108000"/>
                        </a:lnSpc>
                        <a:spcBef>
                          <a:spcPts val="400"/>
                        </a:spcBef>
                        <a:spcAft>
                          <a:spcPts val="400"/>
                        </a:spcAft>
                        <a:buClrTx/>
                        <a:buSzTx/>
                        <a:buFontTx/>
                        <a:buNone/>
                        <a:tabLst/>
                      </a:pPr>
                      <a:r>
                        <a:rPr kumimoji="0" lang="en-US" sz="1400" b="1" i="0" u="none" strike="noStrike" cap="none" normalizeH="0" baseline="0" dirty="0">
                          <a:ln>
                            <a:noFill/>
                          </a:ln>
                          <a:solidFill>
                            <a:schemeClr val="tx1"/>
                          </a:solidFill>
                          <a:effectLst/>
                          <a:latin typeface="Arial" charset="0"/>
                        </a:rPr>
                        <a:t>Phase 3: </a:t>
                      </a:r>
                      <a:r>
                        <a:rPr kumimoji="0" lang="en-US" sz="1400" b="0" i="0" u="none" strike="noStrike" cap="none" normalizeH="0" baseline="0" dirty="0">
                          <a:ln>
                            <a:noFill/>
                          </a:ln>
                          <a:solidFill>
                            <a:schemeClr val="tx1"/>
                          </a:solidFill>
                          <a:effectLst/>
                          <a:latin typeface="Arial" charset="0"/>
                        </a:rPr>
                        <a:t>Install CWT-300 at or near Seymour, TX desalination plant; expand to other rural water plants</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5151" name="Text Box 9">
            <a:extLst>
              <a:ext uri="{FF2B5EF4-FFF2-40B4-BE49-F238E27FC236}">
                <a16:creationId xmlns:a16="http://schemas.microsoft.com/office/drawing/2014/main" id="{75751921-B1B1-2B41-DED3-77FB385BD5EC}"/>
              </a:ext>
            </a:extLst>
          </p:cNvPr>
          <p:cNvSpPr txBox="1">
            <a:spLocks noChangeArrowheads="1"/>
          </p:cNvSpPr>
          <p:nvPr/>
        </p:nvSpPr>
        <p:spPr bwMode="auto">
          <a:xfrm>
            <a:off x="4639481" y="897180"/>
            <a:ext cx="28898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600" dirty="0">
                <a:solidFill>
                  <a:srgbClr val="008000"/>
                </a:solidFill>
                <a:latin typeface="Poppins SemiBold" panose="00000700000000000000" pitchFamily="2" charset="0"/>
                <a:cs typeface="Poppins SemiBold" panose="00000700000000000000" pitchFamily="2" charset="0"/>
              </a:rPr>
              <a:t>Key Project Members</a:t>
            </a:r>
          </a:p>
        </p:txBody>
      </p:sp>
      <p:sp>
        <p:nvSpPr>
          <p:cNvPr id="5152" name="Text Box 12">
            <a:extLst>
              <a:ext uri="{FF2B5EF4-FFF2-40B4-BE49-F238E27FC236}">
                <a16:creationId xmlns:a16="http://schemas.microsoft.com/office/drawing/2014/main" id="{B011FD5D-40B7-1765-7352-4EDFFE3AF5B8}"/>
              </a:ext>
            </a:extLst>
          </p:cNvPr>
          <p:cNvSpPr txBox="1">
            <a:spLocks noChangeArrowheads="1"/>
          </p:cNvSpPr>
          <p:nvPr/>
        </p:nvSpPr>
        <p:spPr bwMode="auto">
          <a:xfrm>
            <a:off x="4627961" y="1154136"/>
            <a:ext cx="4322209" cy="738664"/>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400" dirty="0">
                <a:latin typeface="Arial Narrow" panose="020B0606020202030204" pitchFamily="34" charset="0"/>
              </a:rPr>
              <a:t>Matt Carter, Carter Wind Turbines, Wichita Falls, TX</a:t>
            </a:r>
          </a:p>
          <a:p>
            <a:pPr eaLnBrk="1" hangingPunct="1">
              <a:spcBef>
                <a:spcPts val="0"/>
              </a:spcBef>
            </a:pPr>
            <a:r>
              <a:rPr lang="en-US" altLang="en-US" sz="1400" dirty="0">
                <a:latin typeface="Arial Narrow" panose="020B0606020202030204" pitchFamily="34" charset="0"/>
              </a:rPr>
              <a:t>Margo Weisz, TEPRI, Austin, TX</a:t>
            </a:r>
            <a:br>
              <a:rPr lang="en-US" altLang="en-US" sz="1400" dirty="0">
                <a:latin typeface="Arial Narrow" panose="020B0606020202030204" pitchFamily="34" charset="0"/>
              </a:rPr>
            </a:br>
            <a:r>
              <a:rPr lang="en-US" altLang="en-US" sz="1400" dirty="0">
                <a:latin typeface="Arial Narrow" panose="020B0606020202030204" pitchFamily="34" charset="0"/>
              </a:rPr>
              <a:t>Tim Olsen, Advanced Energy Systems, CO</a:t>
            </a:r>
          </a:p>
        </p:txBody>
      </p:sp>
      <p:sp>
        <p:nvSpPr>
          <p:cNvPr id="566277" name="Rectangle 5">
            <a:extLst>
              <a:ext uri="{FF2B5EF4-FFF2-40B4-BE49-F238E27FC236}">
                <a16:creationId xmlns:a16="http://schemas.microsoft.com/office/drawing/2014/main" id="{89C6708D-EC0D-E8DB-C452-A0E88BB465CB}"/>
              </a:ext>
            </a:extLst>
          </p:cNvPr>
          <p:cNvSpPr>
            <a:spLocks noChangeArrowheads="1"/>
          </p:cNvSpPr>
          <p:nvPr/>
        </p:nvSpPr>
        <p:spPr bwMode="auto">
          <a:xfrm>
            <a:off x="93357" y="6400800"/>
            <a:ext cx="7858283" cy="354013"/>
          </a:xfrm>
          <a:prstGeom prst="rect">
            <a:avLst/>
          </a:prstGeom>
          <a:gradFill rotWithShape="1">
            <a:gsLst>
              <a:gs pos="0">
                <a:srgbClr val="339933"/>
              </a:gs>
              <a:gs pos="50000">
                <a:schemeClr val="bg1"/>
              </a:gs>
              <a:gs pos="100000">
                <a:srgbClr val="339933"/>
              </a:gs>
            </a:gsLst>
            <a:lin ang="5400000" scaled="1"/>
          </a:gradFill>
          <a:ln w="19050">
            <a:solidFill>
              <a:schemeClr val="tx1"/>
            </a:solidFill>
            <a:miter lim="800000"/>
            <a:headEnd/>
            <a:tailEnd/>
          </a:ln>
          <a:effectLst/>
        </p:spPr>
        <p:txBody>
          <a:bodyPr anchor="ctr"/>
          <a:lstStyle/>
          <a:p>
            <a:pPr algn="ctr" eaLnBrk="1" hangingPunct="1">
              <a:defRPr/>
            </a:pPr>
            <a:r>
              <a:rPr lang="en-US" sz="1600" i="1" dirty="0">
                <a:latin typeface="Arial" charset="0"/>
              </a:rPr>
              <a:t>Rural and remote desalination, reverse osmosis, and wastewater treatment</a:t>
            </a:r>
          </a:p>
        </p:txBody>
      </p:sp>
      <p:sp>
        <p:nvSpPr>
          <p:cNvPr id="22" name="TextBox 21">
            <a:extLst>
              <a:ext uri="{FF2B5EF4-FFF2-40B4-BE49-F238E27FC236}">
                <a16:creationId xmlns:a16="http://schemas.microsoft.com/office/drawing/2014/main" id="{61E74B0F-478A-81BA-C586-80E286475861}"/>
              </a:ext>
            </a:extLst>
          </p:cNvPr>
          <p:cNvSpPr txBox="1"/>
          <p:nvPr/>
        </p:nvSpPr>
        <p:spPr>
          <a:xfrm>
            <a:off x="33160" y="1290087"/>
            <a:ext cx="4537397" cy="2062103"/>
          </a:xfrm>
          <a:prstGeom prst="rect">
            <a:avLst/>
          </a:prstGeom>
          <a:noFill/>
        </p:spPr>
        <p:txBody>
          <a:bodyPr wrap="square" rtlCol="0">
            <a:spAutoFit/>
          </a:bodyPr>
          <a:lstStyle/>
          <a:p>
            <a:r>
              <a:rPr lang="en-US" sz="1600" dirty="0">
                <a:effectLst/>
                <a:latin typeface="Arial Narrow" panose="020B0606020202030204" pitchFamily="34" charset="0"/>
                <a:ea typeface="Calibri" panose="020F0502020204030204" pitchFamily="34" charset="0"/>
              </a:rPr>
              <a:t>Carter Wind Turbines </a:t>
            </a:r>
            <a:br>
              <a:rPr lang="en-US" sz="1600" dirty="0">
                <a:effectLst/>
                <a:latin typeface="Arial Narrow" panose="020B0606020202030204" pitchFamily="34" charset="0"/>
                <a:ea typeface="Calibri" panose="020F0502020204030204" pitchFamily="34" charset="0"/>
              </a:rPr>
            </a:br>
            <a:r>
              <a:rPr lang="en-US" sz="1600" dirty="0">
                <a:effectLst/>
                <a:latin typeface="Arial Narrow" panose="020B0606020202030204" pitchFamily="34" charset="0"/>
                <a:ea typeface="Calibri" panose="020F0502020204030204" pitchFamily="34" charset="0"/>
              </a:rPr>
              <a:t>(CWT) is committed to </a:t>
            </a:r>
            <a:br>
              <a:rPr lang="en-US" sz="1600" dirty="0">
                <a:effectLst/>
                <a:latin typeface="Arial Narrow" panose="020B0606020202030204" pitchFamily="34" charset="0"/>
                <a:ea typeface="Calibri" panose="020F0502020204030204" pitchFamily="34" charset="0"/>
              </a:rPr>
            </a:br>
            <a:r>
              <a:rPr lang="en-US" sz="1600" dirty="0">
                <a:effectLst/>
                <a:latin typeface="Arial Narrow" panose="020B0606020202030204" pitchFamily="34" charset="0"/>
                <a:ea typeface="Calibri" panose="020F0502020204030204" pitchFamily="34" charset="0"/>
              </a:rPr>
              <a:t>championing J40 goals by building partnerships to engage local communities and labor unions in meaningful ways including negotiating community benefit agreements. CWT has identified many stakeholders across government, educational, and community-based organizations and is exploring workforce development and DEIA opportunities.</a:t>
            </a:r>
            <a:endParaRPr lang="en-US" sz="1200" dirty="0">
              <a:latin typeface="Arial Narrow" panose="020B0606020202030204" pitchFamily="34" charset="0"/>
            </a:endParaRPr>
          </a:p>
        </p:txBody>
      </p:sp>
      <p:sp>
        <p:nvSpPr>
          <p:cNvPr id="28" name="TextBox 27">
            <a:extLst>
              <a:ext uri="{FF2B5EF4-FFF2-40B4-BE49-F238E27FC236}">
                <a16:creationId xmlns:a16="http://schemas.microsoft.com/office/drawing/2014/main" id="{A3BD7B3E-5E10-A88F-2870-D351966646AF}"/>
              </a:ext>
            </a:extLst>
          </p:cNvPr>
          <p:cNvSpPr txBox="1"/>
          <p:nvPr/>
        </p:nvSpPr>
        <p:spPr>
          <a:xfrm>
            <a:off x="4602296" y="4103136"/>
            <a:ext cx="4586187" cy="2129429"/>
          </a:xfrm>
          <a:prstGeom prst="rect">
            <a:avLst/>
          </a:prstGeom>
          <a:noFill/>
        </p:spPr>
        <p:txBody>
          <a:bodyPr wrap="square" rtlCol="0">
            <a:spAutoFit/>
          </a:bodyPr>
          <a:lstStyle/>
          <a:p>
            <a:pPr marL="0" marR="0">
              <a:lnSpc>
                <a:spcPct val="115000"/>
              </a:lnSpc>
              <a:spcBef>
                <a:spcPts val="0"/>
              </a:spcBef>
              <a:spcAft>
                <a:spcPts val="600"/>
              </a:spcAft>
            </a:pPr>
            <a:r>
              <a:rPr lang="en-US" sz="1400" dirty="0">
                <a:latin typeface="Arial Narrow" panose="020B0606020202030204" pitchFamily="34" charset="0"/>
                <a:ea typeface="Calibri" panose="020F0502020204030204" pitchFamily="34" charset="0"/>
              </a:rPr>
              <a:t>CWT is a manufacturer of next generation wind turbine technology that is self-erecting, portable, and designed for distributed and micro-grid power generation applications in remote, extreme environment locations that are not practical with conventional large wind turbine technologies. </a:t>
            </a:r>
          </a:p>
          <a:p>
            <a:pPr marL="0" marR="0">
              <a:lnSpc>
                <a:spcPct val="115000"/>
              </a:lnSpc>
              <a:spcBef>
                <a:spcPts val="0"/>
              </a:spcBef>
              <a:spcAft>
                <a:spcPts val="200"/>
              </a:spcAft>
            </a:pPr>
            <a:r>
              <a:rPr lang="en-US" sz="1400" dirty="0">
                <a:latin typeface="Arial Narrow" panose="020B0606020202030204" pitchFamily="34" charset="0"/>
                <a:ea typeface="Calibri" panose="020F0502020204030204" pitchFamily="34" charset="0"/>
              </a:rPr>
              <a:t>Our technical approach leverages fleet experience from 800+ wind turbines deployed in the 1980s-90s with a modernized design, focused on remaining accessible and easily deployable. </a:t>
            </a:r>
          </a:p>
        </p:txBody>
      </p:sp>
      <p:pic>
        <p:nvPicPr>
          <p:cNvPr id="8" name="Picture 7">
            <a:extLst>
              <a:ext uri="{FF2B5EF4-FFF2-40B4-BE49-F238E27FC236}">
                <a16:creationId xmlns:a16="http://schemas.microsoft.com/office/drawing/2014/main" id="{E83FD52D-A654-CBDA-436C-A426087B253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93830" y="3505810"/>
            <a:ext cx="1627183" cy="2673682"/>
          </a:xfrm>
          <a:prstGeom prst="rect">
            <a:avLst/>
          </a:prstGeom>
          <a:noFill/>
          <a:ln>
            <a:noFill/>
          </a:ln>
          <a:scene3d>
            <a:camera prst="orthographicFront">
              <a:rot lat="0" lon="0" rev="0"/>
            </a:camera>
            <a:lightRig rig="threePt" dir="t"/>
          </a:scene3d>
        </p:spPr>
      </p:pic>
      <p:pic>
        <p:nvPicPr>
          <p:cNvPr id="18" name="Picture 17" descr="A red and black logo&#10;&#10;Description automatically generated with low confidence">
            <a:extLst>
              <a:ext uri="{FF2B5EF4-FFF2-40B4-BE49-F238E27FC236}">
                <a16:creationId xmlns:a16="http://schemas.microsoft.com/office/drawing/2014/main" id="{C0A5B7F7-98C2-E6D6-3991-119545DA03A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86008" y="910153"/>
            <a:ext cx="751286" cy="302919"/>
          </a:xfrm>
          <a:prstGeom prst="rect">
            <a:avLst/>
          </a:prstGeom>
        </p:spPr>
      </p:pic>
      <p:pic>
        <p:nvPicPr>
          <p:cNvPr id="3" name="Picture 2" descr="A blue text on a black background&#10;&#10;Description automatically generated with low confidence">
            <a:extLst>
              <a:ext uri="{FF2B5EF4-FFF2-40B4-BE49-F238E27FC236}">
                <a16:creationId xmlns:a16="http://schemas.microsoft.com/office/drawing/2014/main" id="{48B92438-1F3A-CC7C-0889-A4C0D2D9190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3357" y="10955"/>
            <a:ext cx="2366368" cy="681835"/>
          </a:xfrm>
          <a:prstGeom prst="rect">
            <a:avLst/>
          </a:prstGeom>
        </p:spPr>
      </p:pic>
      <p:pic>
        <p:nvPicPr>
          <p:cNvPr id="7" name="Picture 6" descr="A picture containing graphics, font, logo, graphic design&#10;&#10;Description automatically generated">
            <a:extLst>
              <a:ext uri="{FF2B5EF4-FFF2-40B4-BE49-F238E27FC236}">
                <a16:creationId xmlns:a16="http://schemas.microsoft.com/office/drawing/2014/main" id="{431058B6-C12C-665A-E573-5BEE62C0464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8571" y="764521"/>
            <a:ext cx="1343025" cy="534670"/>
          </a:xfrm>
          <a:prstGeom prst="rect">
            <a:avLst/>
          </a:prstGeom>
        </p:spPr>
      </p:pic>
      <p:pic>
        <p:nvPicPr>
          <p:cNvPr id="10" name="Picture 9">
            <a:extLst>
              <a:ext uri="{FF2B5EF4-FFF2-40B4-BE49-F238E27FC236}">
                <a16:creationId xmlns:a16="http://schemas.microsoft.com/office/drawing/2014/main" id="{2A8830E8-F300-D1FA-9B1D-369CFA95B13B}"/>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942919" y="1463674"/>
            <a:ext cx="1828800" cy="409575"/>
          </a:xfrm>
          <a:prstGeom prst="rect">
            <a:avLst/>
          </a:prstGeom>
          <a:noFill/>
          <a:ln>
            <a:noFill/>
          </a:ln>
        </p:spPr>
      </p:pic>
      <p:pic>
        <p:nvPicPr>
          <p:cNvPr id="11" name="image2.png" descr="A picture containing font, graphics, logo, graphic design&#10;&#10;Description automatically generated">
            <a:extLst>
              <a:ext uri="{FF2B5EF4-FFF2-40B4-BE49-F238E27FC236}">
                <a16:creationId xmlns:a16="http://schemas.microsoft.com/office/drawing/2014/main" id="{8BF4DB71-E76B-F382-E599-0EE90C1E27D8}"/>
              </a:ext>
            </a:extLst>
          </p:cNvPr>
          <p:cNvPicPr/>
          <p:nvPr/>
        </p:nvPicPr>
        <p:blipFill>
          <a:blip r:embed="rId11"/>
          <a:srcRect/>
          <a:stretch>
            <a:fillRect/>
          </a:stretch>
        </p:blipFill>
        <p:spPr>
          <a:xfrm>
            <a:off x="3357673" y="1318894"/>
            <a:ext cx="1022302" cy="443003"/>
          </a:xfrm>
          <a:prstGeom prst="rect">
            <a:avLst/>
          </a:prstGeom>
          <a:ln/>
        </p:spPr>
      </p:pic>
    </p:spTree>
  </p:cSld>
  <p:clrMapOvr>
    <a:masterClrMapping/>
  </p:clrMapOvr>
</p:sld>
</file>

<file path=ppt/theme/theme1.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13069</TotalTime>
  <Words>228</Words>
  <Application>Microsoft Office PowerPoint</Application>
  <PresentationFormat>On-screen Show (4:3)</PresentationFormat>
  <Paragraphs>15</Paragraphs>
  <Slides>1</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vt:i4>
      </vt:variant>
    </vt:vector>
  </HeadingPairs>
  <TitlesOfParts>
    <vt:vector size="7" baseType="lpstr">
      <vt:lpstr>Arial</vt:lpstr>
      <vt:lpstr>Arial Narrow</vt:lpstr>
      <vt:lpstr>Poppins</vt:lpstr>
      <vt:lpstr>Poppins SemiBold</vt:lpstr>
      <vt:lpstr>1_Custom Design</vt:lpstr>
      <vt:lpstr>2_Custom Design</vt:lpstr>
      <vt:lpstr>Wind Powering Cleanup of  Polluted Community Water Supplies</vt:lpstr>
    </vt:vector>
  </TitlesOfParts>
  <Company>U.S. Department of Energy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APRA-E</dc:creator>
  <cp:lastModifiedBy>Heather Rhoads-Weaver</cp:lastModifiedBy>
  <cp:revision>360</cp:revision>
  <cp:lastPrinted>2010-01-20T16:32:04Z</cp:lastPrinted>
  <dcterms:created xsi:type="dcterms:W3CDTF">2007-11-01T16:12:46Z</dcterms:created>
  <dcterms:modified xsi:type="dcterms:W3CDTF">2023-05-24T19:18:00Z</dcterms:modified>
</cp:coreProperties>
</file>