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8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0D0D54-3A66-4B47-A803-CB0AF6D9F7D3}" v="4" dt="2023-05-15T21:55:10.9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isten Cheriegate" userId="735c4cc1-1189-47e0-9d71-db5faf0439ee" providerId="ADAL" clId="{430D0D54-3A66-4B47-A803-CB0AF6D9F7D3}"/>
    <pc:docChg chg="undo custSel modSld">
      <pc:chgData name="Kristen Cheriegate" userId="735c4cc1-1189-47e0-9d71-db5faf0439ee" providerId="ADAL" clId="{430D0D54-3A66-4B47-A803-CB0AF6D9F7D3}" dt="2023-05-15T21:56:48.921" v="624" actId="20577"/>
      <pc:docMkLst>
        <pc:docMk/>
      </pc:docMkLst>
      <pc:sldChg chg="addSp delSp modSp mod">
        <pc:chgData name="Kristen Cheriegate" userId="735c4cc1-1189-47e0-9d71-db5faf0439ee" providerId="ADAL" clId="{430D0D54-3A66-4B47-A803-CB0AF6D9F7D3}" dt="2023-05-15T21:56:48.921" v="624" actId="20577"/>
        <pc:sldMkLst>
          <pc:docMk/>
          <pc:sldMk cId="4067906492" sldId="281"/>
        </pc:sldMkLst>
        <pc:spChg chg="mod">
          <ac:chgData name="Kristen Cheriegate" userId="735c4cc1-1189-47e0-9d71-db5faf0439ee" providerId="ADAL" clId="{430D0D54-3A66-4B47-A803-CB0AF6D9F7D3}" dt="2023-05-15T21:56:48.921" v="624" actId="20577"/>
          <ac:spMkLst>
            <pc:docMk/>
            <pc:sldMk cId="4067906492" sldId="281"/>
            <ac:spMk id="5" creationId="{39196251-3A6B-F4D0-D905-26174DEAECDC}"/>
          </ac:spMkLst>
        </pc:spChg>
        <pc:spChg chg="mod">
          <ac:chgData name="Kristen Cheriegate" userId="735c4cc1-1189-47e0-9d71-db5faf0439ee" providerId="ADAL" clId="{430D0D54-3A66-4B47-A803-CB0AF6D9F7D3}" dt="2023-05-15T21:56:36.942" v="612" actId="20577"/>
          <ac:spMkLst>
            <pc:docMk/>
            <pc:sldMk cId="4067906492" sldId="281"/>
            <ac:spMk id="8" creationId="{76ED7F03-B81C-27A9-1EE9-8ACE2B9C619F}"/>
          </ac:spMkLst>
        </pc:spChg>
        <pc:picChg chg="add mod">
          <ac:chgData name="Kristen Cheriegate" userId="735c4cc1-1189-47e0-9d71-db5faf0439ee" providerId="ADAL" clId="{430D0D54-3A66-4B47-A803-CB0AF6D9F7D3}" dt="2023-05-15T21:47:14.621" v="1"/>
          <ac:picMkLst>
            <pc:docMk/>
            <pc:sldMk cId="4067906492" sldId="281"/>
            <ac:picMk id="9" creationId="{67F35108-3AD2-8571-9DC3-29A930359012}"/>
          </ac:picMkLst>
        </pc:picChg>
        <pc:picChg chg="del">
          <ac:chgData name="Kristen Cheriegate" userId="735c4cc1-1189-47e0-9d71-db5faf0439ee" providerId="ADAL" clId="{430D0D54-3A66-4B47-A803-CB0AF6D9F7D3}" dt="2023-05-15T21:47:15.577" v="2" actId="478"/>
          <ac:picMkLst>
            <pc:docMk/>
            <pc:sldMk cId="4067906492" sldId="281"/>
            <ac:picMk id="10" creationId="{00000000-0000-0000-0000-000000000000}"/>
          </ac:picMkLst>
        </pc:picChg>
        <pc:picChg chg="del">
          <ac:chgData name="Kristen Cheriegate" userId="735c4cc1-1189-47e0-9d71-db5faf0439ee" providerId="ADAL" clId="{430D0D54-3A66-4B47-A803-CB0AF6D9F7D3}" dt="2023-05-15T21:47:17.092" v="3" actId="478"/>
          <ac:picMkLst>
            <pc:docMk/>
            <pc:sldMk cId="4067906492" sldId="281"/>
            <ac:picMk id="11" creationId="{00000000-0000-0000-0000-000000000000}"/>
          </ac:picMkLst>
        </pc:picChg>
        <pc:picChg chg="add mod">
          <ac:chgData name="Kristen Cheriegate" userId="735c4cc1-1189-47e0-9d71-db5faf0439ee" providerId="ADAL" clId="{430D0D54-3A66-4B47-A803-CB0AF6D9F7D3}" dt="2023-05-15T21:47:37.279" v="13" actId="1076"/>
          <ac:picMkLst>
            <pc:docMk/>
            <pc:sldMk cId="4067906492" sldId="281"/>
            <ac:picMk id="12" creationId="{3D3BE0FC-6F51-64F8-EDCE-970EC2EAD40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2717-585E-449C-A026-755DA6C241FF}" type="datetimeFigureOut">
              <a:rPr lang="en-US" smtClean="0"/>
              <a:t>5/14/2023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B6DDC-268A-417E-B908-39F000C2AA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07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6B6DDC-268A-417E-B908-39F000C2AAA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83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15160-FC52-52AD-5CF7-1A4008E81A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2CCFB9-EF7D-238F-347C-356F456A4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83B51-B284-C6AC-FE2B-BAD062E10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50C94-DB08-53E1-65E7-52F19E082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5FD21-487A-DEE2-50E0-E23DC15F3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41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CD0A7-53E8-1359-1FE1-824F5350C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BE3F0-F08E-C43B-7977-27E275EDD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CC9BB-5264-32C9-C52D-D353B3DD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75A65-C606-AF9F-59F4-71E29390D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3A4C6-69EF-5161-476D-B076F8B5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86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38DD1-5521-B0EE-0B0D-6090E7DC8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55350-0E0D-CFD7-3749-E98F25DC6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5FDD0-F0CA-A0CB-9D26-5DF085F21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7C31C-8AD4-9026-248A-87D588A86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F70A5-A86E-28E9-0498-C819683B2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17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00FF2-FB1C-E8C1-CA01-7A191A435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F439E-7BE6-0C93-EE58-0B5A1CEB71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509333-7800-8538-BD02-9C4ECDF8A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A38A0-0981-84B9-DCD0-06C9EBD68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2FF338-D853-D71B-F7AC-DBF6F1141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33C0B-5D49-2F0F-84A5-B7F3ABCAF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03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8BC95-0488-09EF-8B8A-893D73152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EBA481-0C08-47B0-4899-9F23535D5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F510F4-EFDA-A444-4096-B0E2561908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2F3D44-4C92-2401-9D99-2260EF98A0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301F9-2275-24C3-7326-ACDC6EFA1A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1B119-CA1B-B6F7-E952-6AEEF15E7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CE0F84-4383-973A-403D-2F2EE65FF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BA6689-E1CE-4DF7-91AC-63CF63DF1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999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2F68F-43DA-FC2D-3317-258A7DB79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520AD3-87EC-5819-C284-DEF383110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78642F-FADF-2B69-F4D0-CBC982ACE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A0DD58-DB52-BE94-B096-45CC4A445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174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3825C5-CDB8-E351-C4D9-545D48671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31665C-A954-5553-DFEB-48B5E5BCB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DD052-2C08-D461-FFDF-54F0803F5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24CB7-AC64-8A18-879B-79CE035AA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5F7AD-969A-45BB-5784-17CF323D4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04197-69BB-6376-56CC-69631200B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538D76-DD72-B9D3-A1B7-0779273C6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9EB5F-5DDF-976B-8575-AFABBC8C1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90FC6C-5596-DC63-D2D4-76F33A1ED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7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CF727-100E-1EA4-F4B1-82B2FE94E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616F2-8DA0-7377-CF45-E981CC6BDE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080B38-03FE-AADE-34BF-2678F2497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3FEAA-FD9B-FD45-BEAA-7274FE706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CE7D17-6E00-8C48-E775-BE7B647DD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5C3B8-F156-62AC-D034-B8B1D6883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932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62655-3506-3F03-0EA3-21DA119DE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19E8E-638F-C00F-23D9-C9A12ADC9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C8C61-574A-8131-9D4D-0B80631E1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04FF7-9C0E-F0B0-4464-CB426A2E1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33EEF-06E0-9C0C-D9FE-E7B7A88C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4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BF29DF-499B-6C9A-B603-58D193AE01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CD99A-8262-D328-3C36-9D1449F12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2874-B67D-9635-C927-FBE83518B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E7C48D-C4D9-8F22-31F5-249EBF0B4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C22F8-9439-2A51-83D7-358D8DEBD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123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BCB5B-9B7C-0E11-5492-3DF8E501D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B5BD10-9FB0-5709-2906-DFDE08D2F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76B3-307B-25BE-D7CF-EC7A5DD26A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8B3D7-0AC8-4176-B94A-5DCB2E8975B1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0972F-13A5-F953-AD62-F85275D69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88892-9C93-29A3-E28C-154BCEF3D8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EDB6B-D630-4DD3-9B45-569EDDFCD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3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3"/>
          <p:cNvSpPr txBox="1">
            <a:spLocks/>
          </p:cNvSpPr>
          <p:nvPr/>
        </p:nvSpPr>
        <p:spPr>
          <a:xfrm>
            <a:off x="424905" y="1573550"/>
            <a:ext cx="10623396" cy="3839029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600" b="1"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endParaRPr lang="en-US" sz="800" b="1">
              <a:latin typeface="Corbel" panose="020B0503020204020204" pitchFamily="34" charset="0"/>
              <a:ea typeface="Adobe Gothic Std B" panose="020B0800000000000000" pitchFamily="34" charset="-128"/>
            </a:endParaRP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39196251-3A6B-F4D0-D905-26174DEAECDC}"/>
              </a:ext>
            </a:extLst>
          </p:cNvPr>
          <p:cNvSpPr txBox="1">
            <a:spLocks/>
          </p:cNvSpPr>
          <p:nvPr/>
        </p:nvSpPr>
        <p:spPr>
          <a:xfrm>
            <a:off x="6359589" y="957966"/>
            <a:ext cx="10326493" cy="6084001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700" b="1" u="sng" dirty="0">
                <a:solidFill>
                  <a:schemeClr val="tx1"/>
                </a:solidFill>
                <a:latin typeface="Corbel" panose="020B0503020204020204" pitchFamily="34" charset="0"/>
                <a:ea typeface="Adobe Gothic Std B" panose="020B0800000000000000" pitchFamily="34" charset="-128"/>
              </a:rPr>
              <a:t>Proposed Financing Opportunities</a:t>
            </a:r>
            <a:endParaRPr lang="en-US" sz="1900" b="1" dirty="0">
              <a:solidFill>
                <a:schemeClr val="tx1"/>
              </a:solidFill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</a:rPr>
              <a:t>Tribal beneficial electrification financing. 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</a:rPr>
              <a:t>The </a:t>
            </a:r>
            <a:r>
              <a:rPr lang="en-US" sz="1500">
                <a:solidFill>
                  <a:schemeClr val="tx1"/>
                </a:solidFill>
                <a:effectLst/>
                <a:ea typeface="Arial" panose="020B0604020202020204" pitchFamily="34" charset="0"/>
              </a:rPr>
              <a:t>New Mexican Pueblos 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</a:rPr>
              <a:t>would like to implement energy efficiency measures, primarily heat pump HVAC and hot water. TBL Fund hopes to finance the retrofitting of 1,350 homes.</a:t>
            </a:r>
            <a:endParaRPr lang="en-US" sz="1500" dirty="0">
              <a:solidFill>
                <a:schemeClr val="tx1"/>
              </a:solidFill>
              <a:effectLst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Over 30MW of solar on Tribal land. </a:t>
            </a:r>
            <a:r>
              <a:rPr lang="en-US" sz="1500" dirty="0">
                <a:solidFill>
                  <a:schemeClr val="tx1"/>
                </a:solidFill>
                <a:effectLst/>
                <a:ea typeface="Corbel" panose="020B0503020204020204" pitchFamily="34" charset="0"/>
                <a:cs typeface="Arial" panose="020B0604020202020204" pitchFamily="34" charset="0"/>
              </a:rPr>
              <a:t>TBL Fund estimates that significant economic development, utility cost savings, job creation, and long-term sustainable revenues can be achieved for the Tribes via this project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 NM Tribal Utility Authority – providing Tribes the opportunity to form their own utility, or join an existing </a:t>
            </a:r>
            <a:r>
              <a:rPr lang="en-US" sz="15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</a:rPr>
              <a:t>Tribal Utility (such as Acoma Pueblos) rather than being served primarily by electric cooperatives.</a:t>
            </a: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</a:rPr>
              <a:t>The development of a New Mexico Tribal Energy Council, (NMTEC) which encourages the sharing of relevant resources between participating Tribal Nations</a:t>
            </a: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500" dirty="0">
                <a:solidFill>
                  <a:schemeClr val="tx1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 developed Resource Guide for other CDFIs who are looking to support Tribal Nations across the United States.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76ED7F03-B81C-27A9-1EE9-8ACE2B9C619F}"/>
              </a:ext>
            </a:extLst>
          </p:cNvPr>
          <p:cNvSpPr txBox="1">
            <a:spLocks/>
          </p:cNvSpPr>
          <p:nvPr/>
        </p:nvSpPr>
        <p:spPr>
          <a:xfrm>
            <a:off x="424905" y="1262152"/>
            <a:ext cx="9674327" cy="5475627"/>
          </a:xfrm>
          <a:prstGeom prst="rect">
            <a:avLst/>
          </a:prstGeom>
        </p:spPr>
        <p:txBody>
          <a:bodyPr vert="horz" lIns="91440" tIns="45720" rIns="91440" bIns="45720" numCol="2" rtlCol="0" anchor="ctr"/>
          <a:lstStyle>
            <a:defPPr>
              <a:defRPr lang="en-US"/>
            </a:defPPr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Pct val="85000"/>
              <a:buFont typeface="Wingdings" panose="05000000000000000000" pitchFamily="2" charset="2"/>
              <a:buChar char="v"/>
              <a:tabLst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411163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700" b="1" u="sng" dirty="0">
                <a:solidFill>
                  <a:schemeClr val="tx1"/>
                </a:solidFill>
                <a:latin typeface="Corbel" panose="020B0503020204020204" pitchFamily="34" charset="0"/>
                <a:ea typeface="Adobe Gothic Std B" panose="020B0800000000000000" pitchFamily="34" charset="-128"/>
              </a:rPr>
              <a:t>Partners</a:t>
            </a:r>
            <a:endParaRPr lang="en-US" sz="1900" b="1" dirty="0">
              <a:solidFill>
                <a:schemeClr val="tx1"/>
              </a:solidFill>
              <a:latin typeface="Corbel" panose="020B0503020204020204" pitchFamily="34" charset="0"/>
              <a:ea typeface="Adobe Gothic Std B" panose="020B0800000000000000" pitchFamily="34" charset="-128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NM Indian Affairs Department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Native American Bank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coalition of CDFIs, Credit Unions, and more (the list includes confirmed and invited entities):</a:t>
            </a:r>
          </a:p>
          <a:p>
            <a:pPr marL="742950" marR="0" lvl="1" indent="-2857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Opportunities Credit Union; Growth Partners AZ;</a:t>
            </a:r>
            <a:r>
              <a:rPr lang="en-US" sz="1500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GRID Alternatives; Cincinnati Development Fund;</a:t>
            </a:r>
            <a:r>
              <a:rPr lang="en-US" sz="1500" dirty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Rural Community Assistance Corporation; Housing Assistance Council; and Neighborhood Housing Services of Greater Berks</a:t>
            </a:r>
            <a:endParaRPr lang="en-US" sz="1500" dirty="0">
              <a:solidFill>
                <a:schemeClr val="tx1"/>
              </a:solidFill>
              <a:effectLst/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International Center for Appropriate and Sustainable Technologies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The following Tribal Nations in New Mexico:</a:t>
            </a:r>
          </a:p>
          <a:p>
            <a: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Taos Pueblo; Pueblo de Cochiti; Zia Pueblo; Jemez Pueblo; Mescalero Apache Pueblo; Acoma Pueblo</a:t>
            </a:r>
            <a:r>
              <a:rPr lang="en-US" sz="1500" dirty="0">
                <a:solidFill>
                  <a:schemeClr val="tx1"/>
                </a:solidFill>
                <a:latin typeface="Calibri" panose="020F0502020204030204" pitchFamily="34" charset="0"/>
                <a:ea typeface="Arial" panose="020B0604020202020204" pitchFamily="34" charset="0"/>
              </a:rPr>
              <a:t>;</a:t>
            </a:r>
            <a:r>
              <a:rPr lang="en-US" sz="15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 and Isleta Pueblo.</a:t>
            </a:r>
            <a:endParaRPr lang="en-US" sz="1500" dirty="0">
              <a:solidFill>
                <a:schemeClr val="tx1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b="1" i="1" dirty="0">
                <a:solidFill>
                  <a:schemeClr val="tx1"/>
                </a:solidFill>
                <a:latin typeface="Calibri" panose="020F0502020204030204" pitchFamily="34" charset="0"/>
                <a:ea typeface="Adobe Gothic Std B" panose="020B0800000000000000" pitchFamily="34" charset="-128"/>
              </a:rPr>
              <a:t>Note: All of the Tribes are considered rural by 2020 Census Bureau data and the USDA.</a:t>
            </a:r>
            <a:endParaRPr lang="en-US" sz="1500" dirty="0">
              <a:solidFill>
                <a:schemeClr val="tx1"/>
              </a:solidFill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3BE0FC-6F51-64F8-EDCE-970EC2EAD4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6903"/>
            <a:ext cx="12192000" cy="158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06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Type xmlns="2b948f66-e756-4cb7-9f8f-8c673916d44f" xsi:nil="true"/>
    <ProgramType xmlns="2b948f66-e756-4cb7-9f8f-8c673916d44f"/>
    <lcf76f155ced4ddcb4097134ff3c332f xmlns="2b948f66-e756-4cb7-9f8f-8c673916d44f">
      <Terms xmlns="http://schemas.microsoft.com/office/infopath/2007/PartnerControls"/>
    </lcf76f155ced4ddcb4097134ff3c332f>
    <TaxCatchAll xmlns="5f20a2ab-6079-48b5-8720-096571fd8229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3BE1E19E91874EBDFD0AFD261C1923" ma:contentTypeVersion="26" ma:contentTypeDescription="Create a new document." ma:contentTypeScope="" ma:versionID="db01100d3cfe282257716c49db1bc505">
  <xsd:schema xmlns:xsd="http://www.w3.org/2001/XMLSchema" xmlns:xs="http://www.w3.org/2001/XMLSchema" xmlns:p="http://schemas.microsoft.com/office/2006/metadata/properties" xmlns:ns1="http://schemas.microsoft.com/sharepoint/v3" xmlns:ns2="2b948f66-e756-4cb7-9f8f-8c673916d44f" xmlns:ns3="5f20a2ab-6079-48b5-8720-096571fd8229" targetNamespace="http://schemas.microsoft.com/office/2006/metadata/properties" ma:root="true" ma:fieldsID="ac8c5f43611de0ef1d8b92520cdd7a2a" ns1:_="" ns2:_="" ns3:_="">
    <xsd:import namespace="http://schemas.microsoft.com/sharepoint/v3"/>
    <xsd:import namespace="2b948f66-e756-4cb7-9f8f-8c673916d44f"/>
    <xsd:import namespace="5f20a2ab-6079-48b5-8720-096571fd8229"/>
    <xsd:element name="properties">
      <xsd:complexType>
        <xsd:sequence>
          <xsd:element name="documentManagement">
            <xsd:complexType>
              <xsd:all>
                <xsd:element ref="ns2:ProgramType" minOccurs="0"/>
                <xsd:element ref="ns2:DocumentType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948f66-e756-4cb7-9f8f-8c673916d44f" elementFormDefault="qualified">
    <xsd:import namespace="http://schemas.microsoft.com/office/2006/documentManagement/types"/>
    <xsd:import namespace="http://schemas.microsoft.com/office/infopath/2007/PartnerControls"/>
    <xsd:element name="ProgramType" ma:index="1" nillable="true" ma:displayName="Program Type" ma:format="Dropdown" ma:internalName="ProgramType" ma:readOnly="false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Consulting/Contracting"/>
                        <xsd:enumeration value="Green Rehab - Affordable Housing"/>
                        <xsd:enumeration value="Green Rehab - Pollution"/>
                        <xsd:enumeration value="Healthy Homes"/>
                        <xsd:enumeration value="Solar"/>
                        <xsd:enumeration value="TBL Fund"/>
                        <xsd:enumeration value="Utility Proposal"/>
                        <xsd:enumeration value="Emergency Funding"/>
                        <xsd:enumeration value="Green Construction Careers"/>
                        <xsd:enumeration value="Weatherization Program Contracts"/>
                        <xsd:enumeration value="Other Program Grants/Misc."/>
                        <xsd:enumeration value="Innovative Financing Grants"/>
                        <xsd:enumeration value="DER Solutions"/>
                        <xsd:enumeration value="Supporting Proposals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DocumentType" ma:index="2" nillable="true" ma:displayName="Document Type" ma:format="Dropdown" ma:internalName="DocumentType" ma:readOnly="fals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Proposal"/>
                    <xsd:enumeration value="Attachment"/>
                    <xsd:enumeration value="Budget/Financial"/>
                    <xsd:enumeration value="Organizational/Supporting"/>
                    <xsd:enumeration value="Template"/>
                    <xsd:enumeration value="Draft"/>
                    <xsd:enumeration value="RFP/Guidance"/>
                    <xsd:enumeration value="Teams"/>
                    <xsd:enumeration value="Choice 9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9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2f5edc9-6157-4edc-81a6-548b214ed6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20a2ab-6079-48b5-8720-096571fd822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18" nillable="true" ma:displayName="Taxonomy Catch All Column" ma:hidden="true" ma:list="{0ccbff03-0ca8-4c98-939f-11771a31a665}" ma:internalName="TaxCatchAll" ma:readOnly="false" ma:showField="CatchAllData" ma:web="5f20a2ab-6079-48b5-8720-096571fd822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8D554B-9422-48F1-98AE-DD041F03A8DE}">
  <ds:schemaRefs>
    <ds:schemaRef ds:uri="http://www.w3.org/XML/1998/namespace"/>
    <ds:schemaRef ds:uri="http://purl.org/dc/elements/1.1/"/>
    <ds:schemaRef ds:uri="5f20a2ab-6079-48b5-8720-096571fd8229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terms/"/>
    <ds:schemaRef ds:uri="http://schemas.microsoft.com/sharepoint/v3"/>
    <ds:schemaRef ds:uri="http://schemas.microsoft.com/office/infopath/2007/PartnerControls"/>
    <ds:schemaRef ds:uri="http://schemas.openxmlformats.org/package/2006/metadata/core-properties"/>
    <ds:schemaRef ds:uri="2b948f66-e756-4cb7-9f8f-8c673916d44f"/>
  </ds:schemaRefs>
</ds:datastoreItem>
</file>

<file path=customXml/itemProps2.xml><?xml version="1.0" encoding="utf-8"?>
<ds:datastoreItem xmlns:ds="http://schemas.openxmlformats.org/officeDocument/2006/customXml" ds:itemID="{5104919F-19D9-4D13-9315-45EAB9F324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2b948f66-e756-4cb7-9f8f-8c673916d44f"/>
    <ds:schemaRef ds:uri="5f20a2ab-6079-48b5-8720-096571fd82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46F39E-2ACB-4C5F-B148-3459B00EC6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273</Words>
  <Application>Microsoft Office PowerPoint</Application>
  <PresentationFormat>Widescreen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Corbel</vt:lpstr>
      <vt:lpstr>Franklin Gothic Book</vt:lpstr>
      <vt:lpstr>Symbol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Kristen Cheriegate</dc:creator>
  <cp:lastModifiedBy>Kristen Cheriegate</cp:lastModifiedBy>
  <cp:revision>3</cp:revision>
  <dcterms:created xsi:type="dcterms:W3CDTF">2023-03-10T22:29:29Z</dcterms:created>
  <dcterms:modified xsi:type="dcterms:W3CDTF">2023-05-15T21:56:56Z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0x010100ED3BE1E19E91874EBDFD0AFD261C1923</vt:lpwstr>
  </property>
  <property fmtid="{D5CDD505-2E9C-101B-9397-08002B2CF9AE}" pid="3" name="MediaServiceImageTags">
    <vt:lpwstr/>
  </property>
</Properties>
</file>