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sldIdLst>
    <p:sldId id="341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59A"/>
    <a:srgbClr val="655464"/>
    <a:srgbClr val="66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75FBE8-F5A3-4842-8BA3-0200CB9AA206}" v="1" dt="2023-05-24T17:27:27.52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15" autoAdjust="0"/>
    <p:restoredTop sz="93634" autoAdjust="0"/>
  </p:normalViewPr>
  <p:slideViewPr>
    <p:cSldViewPr snapToGrid="0">
      <p:cViewPr varScale="1">
        <p:scale>
          <a:sx n="75" d="100"/>
          <a:sy n="75" d="100"/>
        </p:scale>
        <p:origin x="43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hn Bay" userId="6f0f523d-a500-4a3b-9137-b68cd8063b73" providerId="ADAL" clId="{8675FBE8-F5A3-4842-8BA3-0200CB9AA206}"/>
    <pc:docChg chg="undo custSel addSld delSld modSld">
      <pc:chgData name="John Bay" userId="6f0f523d-a500-4a3b-9137-b68cd8063b73" providerId="ADAL" clId="{8675FBE8-F5A3-4842-8BA3-0200CB9AA206}" dt="2023-05-24T17:49:40.958" v="1376" actId="1076"/>
      <pc:docMkLst>
        <pc:docMk/>
      </pc:docMkLst>
      <pc:sldChg chg="del">
        <pc:chgData name="John Bay" userId="6f0f523d-a500-4a3b-9137-b68cd8063b73" providerId="ADAL" clId="{8675FBE8-F5A3-4842-8BA3-0200CB9AA206}" dt="2023-05-24T17:25:48.283" v="1" actId="47"/>
        <pc:sldMkLst>
          <pc:docMk/>
          <pc:sldMk cId="895915843" sldId="266"/>
        </pc:sldMkLst>
      </pc:sldChg>
      <pc:sldChg chg="del">
        <pc:chgData name="John Bay" userId="6f0f523d-a500-4a3b-9137-b68cd8063b73" providerId="ADAL" clId="{8675FBE8-F5A3-4842-8BA3-0200CB9AA206}" dt="2023-05-24T17:26:18.080" v="10" actId="47"/>
        <pc:sldMkLst>
          <pc:docMk/>
          <pc:sldMk cId="3230535669" sldId="309"/>
        </pc:sldMkLst>
      </pc:sldChg>
      <pc:sldChg chg="del">
        <pc:chgData name="John Bay" userId="6f0f523d-a500-4a3b-9137-b68cd8063b73" providerId="ADAL" clId="{8675FBE8-F5A3-4842-8BA3-0200CB9AA206}" dt="2023-05-24T17:25:50.609" v="4" actId="47"/>
        <pc:sldMkLst>
          <pc:docMk/>
          <pc:sldMk cId="1348384516" sldId="310"/>
        </pc:sldMkLst>
      </pc:sldChg>
      <pc:sldChg chg="del">
        <pc:chgData name="John Bay" userId="6f0f523d-a500-4a3b-9137-b68cd8063b73" providerId="ADAL" clId="{8675FBE8-F5A3-4842-8BA3-0200CB9AA206}" dt="2023-05-24T17:25:53.202" v="5" actId="47"/>
        <pc:sldMkLst>
          <pc:docMk/>
          <pc:sldMk cId="1159833209" sldId="312"/>
        </pc:sldMkLst>
      </pc:sldChg>
      <pc:sldChg chg="del">
        <pc:chgData name="John Bay" userId="6f0f523d-a500-4a3b-9137-b68cd8063b73" providerId="ADAL" clId="{8675FBE8-F5A3-4842-8BA3-0200CB9AA206}" dt="2023-05-24T17:25:53.921" v="6" actId="47"/>
        <pc:sldMkLst>
          <pc:docMk/>
          <pc:sldMk cId="3904647181" sldId="313"/>
        </pc:sldMkLst>
      </pc:sldChg>
      <pc:sldChg chg="del">
        <pc:chgData name="John Bay" userId="6f0f523d-a500-4a3b-9137-b68cd8063b73" providerId="ADAL" clId="{8675FBE8-F5A3-4842-8BA3-0200CB9AA206}" dt="2023-05-24T17:26:52.405" v="19" actId="47"/>
        <pc:sldMkLst>
          <pc:docMk/>
          <pc:sldMk cId="756643955" sldId="314"/>
        </pc:sldMkLst>
      </pc:sldChg>
      <pc:sldChg chg="del">
        <pc:chgData name="John Bay" userId="6f0f523d-a500-4a3b-9137-b68cd8063b73" providerId="ADAL" clId="{8675FBE8-F5A3-4842-8BA3-0200CB9AA206}" dt="2023-05-24T17:26:21.408" v="14" actId="47"/>
        <pc:sldMkLst>
          <pc:docMk/>
          <pc:sldMk cId="1006500352" sldId="317"/>
        </pc:sldMkLst>
      </pc:sldChg>
      <pc:sldChg chg="add del">
        <pc:chgData name="John Bay" userId="6f0f523d-a500-4a3b-9137-b68cd8063b73" providerId="ADAL" clId="{8675FBE8-F5A3-4842-8BA3-0200CB9AA206}" dt="2023-05-24T17:48:36.837" v="1374" actId="47"/>
        <pc:sldMkLst>
          <pc:docMk/>
          <pc:sldMk cId="2911048000" sldId="318"/>
        </pc:sldMkLst>
      </pc:sldChg>
      <pc:sldChg chg="del">
        <pc:chgData name="John Bay" userId="6f0f523d-a500-4a3b-9137-b68cd8063b73" providerId="ADAL" clId="{8675FBE8-F5A3-4842-8BA3-0200CB9AA206}" dt="2023-05-24T17:26:19.908" v="12" actId="47"/>
        <pc:sldMkLst>
          <pc:docMk/>
          <pc:sldMk cId="633225403" sldId="319"/>
        </pc:sldMkLst>
      </pc:sldChg>
      <pc:sldChg chg="del">
        <pc:chgData name="John Bay" userId="6f0f523d-a500-4a3b-9137-b68cd8063b73" providerId="ADAL" clId="{8675FBE8-F5A3-4842-8BA3-0200CB9AA206}" dt="2023-05-24T17:26:19.252" v="11" actId="47"/>
        <pc:sldMkLst>
          <pc:docMk/>
          <pc:sldMk cId="1599703423" sldId="328"/>
        </pc:sldMkLst>
      </pc:sldChg>
      <pc:sldChg chg="del">
        <pc:chgData name="John Bay" userId="6f0f523d-a500-4a3b-9137-b68cd8063b73" providerId="ADAL" clId="{8675FBE8-F5A3-4842-8BA3-0200CB9AA206}" dt="2023-05-24T17:26:50.858" v="18" actId="47"/>
        <pc:sldMkLst>
          <pc:docMk/>
          <pc:sldMk cId="1662155189" sldId="329"/>
        </pc:sldMkLst>
      </pc:sldChg>
      <pc:sldChg chg="del">
        <pc:chgData name="John Bay" userId="6f0f523d-a500-4a3b-9137-b68cd8063b73" providerId="ADAL" clId="{8675FBE8-F5A3-4842-8BA3-0200CB9AA206}" dt="2023-05-24T17:26:58.091" v="20" actId="47"/>
        <pc:sldMkLst>
          <pc:docMk/>
          <pc:sldMk cId="2708045614" sldId="332"/>
        </pc:sldMkLst>
      </pc:sldChg>
      <pc:sldChg chg="del">
        <pc:chgData name="John Bay" userId="6f0f523d-a500-4a3b-9137-b68cd8063b73" providerId="ADAL" clId="{8675FBE8-F5A3-4842-8BA3-0200CB9AA206}" dt="2023-05-24T17:26:20.518" v="13" actId="47"/>
        <pc:sldMkLst>
          <pc:docMk/>
          <pc:sldMk cId="140605086" sldId="333"/>
        </pc:sldMkLst>
      </pc:sldChg>
      <pc:sldChg chg="del">
        <pc:chgData name="John Bay" userId="6f0f523d-a500-4a3b-9137-b68cd8063b73" providerId="ADAL" clId="{8675FBE8-F5A3-4842-8BA3-0200CB9AA206}" dt="2023-05-24T17:26:59.481" v="21" actId="47"/>
        <pc:sldMkLst>
          <pc:docMk/>
          <pc:sldMk cId="990729844" sldId="334"/>
        </pc:sldMkLst>
      </pc:sldChg>
      <pc:sldChg chg="del">
        <pc:chgData name="John Bay" userId="6f0f523d-a500-4a3b-9137-b68cd8063b73" providerId="ADAL" clId="{8675FBE8-F5A3-4842-8BA3-0200CB9AA206}" dt="2023-05-24T17:48:36.136" v="1373" actId="47"/>
        <pc:sldMkLst>
          <pc:docMk/>
          <pc:sldMk cId="2476377286" sldId="336"/>
        </pc:sldMkLst>
      </pc:sldChg>
      <pc:sldChg chg="del">
        <pc:chgData name="John Bay" userId="6f0f523d-a500-4a3b-9137-b68cd8063b73" providerId="ADAL" clId="{8675FBE8-F5A3-4842-8BA3-0200CB9AA206}" dt="2023-05-24T17:25:49.111" v="2" actId="47"/>
        <pc:sldMkLst>
          <pc:docMk/>
          <pc:sldMk cId="2030422310" sldId="337"/>
        </pc:sldMkLst>
      </pc:sldChg>
      <pc:sldChg chg="del">
        <pc:chgData name="John Bay" userId="6f0f523d-a500-4a3b-9137-b68cd8063b73" providerId="ADAL" clId="{8675FBE8-F5A3-4842-8BA3-0200CB9AA206}" dt="2023-05-24T17:26:22.252" v="15" actId="47"/>
        <pc:sldMkLst>
          <pc:docMk/>
          <pc:sldMk cId="3127624233" sldId="339"/>
        </pc:sldMkLst>
      </pc:sldChg>
      <pc:sldChg chg="del">
        <pc:chgData name="John Bay" userId="6f0f523d-a500-4a3b-9137-b68cd8063b73" providerId="ADAL" clId="{8675FBE8-F5A3-4842-8BA3-0200CB9AA206}" dt="2023-05-24T17:25:43.513" v="0" actId="47"/>
        <pc:sldMkLst>
          <pc:docMk/>
          <pc:sldMk cId="3039066221" sldId="340"/>
        </pc:sldMkLst>
      </pc:sldChg>
      <pc:sldChg chg="addSp delSp modSp mod">
        <pc:chgData name="John Bay" userId="6f0f523d-a500-4a3b-9137-b68cd8063b73" providerId="ADAL" clId="{8675FBE8-F5A3-4842-8BA3-0200CB9AA206}" dt="2023-05-24T17:49:40.958" v="1376" actId="1076"/>
        <pc:sldMkLst>
          <pc:docMk/>
          <pc:sldMk cId="978463041" sldId="341"/>
        </pc:sldMkLst>
        <pc:spChg chg="mod">
          <ac:chgData name="John Bay" userId="6f0f523d-a500-4a3b-9137-b68cd8063b73" providerId="ADAL" clId="{8675FBE8-F5A3-4842-8BA3-0200CB9AA206}" dt="2023-05-24T17:32:50.313" v="526" actId="14100"/>
          <ac:spMkLst>
            <pc:docMk/>
            <pc:sldMk cId="978463041" sldId="341"/>
            <ac:spMk id="5" creationId="{A1BCA6D5-3E58-6A31-9124-96B6B8B57839}"/>
          </ac:spMkLst>
        </pc:spChg>
        <pc:spChg chg="mod">
          <ac:chgData name="John Bay" userId="6f0f523d-a500-4a3b-9137-b68cd8063b73" providerId="ADAL" clId="{8675FBE8-F5A3-4842-8BA3-0200CB9AA206}" dt="2023-05-24T17:49:33.102" v="1375" actId="255"/>
          <ac:spMkLst>
            <pc:docMk/>
            <pc:sldMk cId="978463041" sldId="341"/>
            <ac:spMk id="7" creationId="{31453EB4-6FAB-8DAD-0B50-E470F28305A6}"/>
          </ac:spMkLst>
        </pc:spChg>
        <pc:spChg chg="mod">
          <ac:chgData name="John Bay" userId="6f0f523d-a500-4a3b-9137-b68cd8063b73" providerId="ADAL" clId="{8675FBE8-F5A3-4842-8BA3-0200CB9AA206}" dt="2023-05-24T17:45:01.636" v="1372" actId="179"/>
          <ac:spMkLst>
            <pc:docMk/>
            <pc:sldMk cId="978463041" sldId="341"/>
            <ac:spMk id="16" creationId="{4BCF9E3D-306A-4E81-9B8B-B68682295095}"/>
          </ac:spMkLst>
        </pc:spChg>
        <pc:picChg chg="add mod">
          <ac:chgData name="John Bay" userId="6f0f523d-a500-4a3b-9137-b68cd8063b73" providerId="ADAL" clId="{8675FBE8-F5A3-4842-8BA3-0200CB9AA206}" dt="2023-05-24T17:49:40.958" v="1376" actId="1076"/>
          <ac:picMkLst>
            <pc:docMk/>
            <pc:sldMk cId="978463041" sldId="341"/>
            <ac:picMk id="4" creationId="{1441F94E-0A3A-D00D-CF60-DFC4BFEADE0D}"/>
          </ac:picMkLst>
        </pc:picChg>
        <pc:picChg chg="del mod">
          <ac:chgData name="John Bay" userId="6f0f523d-a500-4a3b-9137-b68cd8063b73" providerId="ADAL" clId="{8675FBE8-F5A3-4842-8BA3-0200CB9AA206}" dt="2023-05-24T17:27:12.072" v="23" actId="478"/>
          <ac:picMkLst>
            <pc:docMk/>
            <pc:sldMk cId="978463041" sldId="341"/>
            <ac:picMk id="6" creationId="{2E3253AD-7E07-B2F1-EB48-54E498531506}"/>
          </ac:picMkLst>
        </pc:picChg>
      </pc:sldChg>
      <pc:sldChg chg="del">
        <pc:chgData name="John Bay" userId="6f0f523d-a500-4a3b-9137-b68cd8063b73" providerId="ADAL" clId="{8675FBE8-F5A3-4842-8BA3-0200CB9AA206}" dt="2023-05-24T17:26:17.330" v="9" actId="47"/>
        <pc:sldMkLst>
          <pc:docMk/>
          <pc:sldMk cId="419168198" sldId="342"/>
        </pc:sldMkLst>
      </pc:sldChg>
      <pc:sldChg chg="del">
        <pc:chgData name="John Bay" userId="6f0f523d-a500-4a3b-9137-b68cd8063b73" providerId="ADAL" clId="{8675FBE8-F5A3-4842-8BA3-0200CB9AA206}" dt="2023-05-24T17:26:15.940" v="8" actId="47"/>
        <pc:sldMkLst>
          <pc:docMk/>
          <pc:sldMk cId="505148658" sldId="343"/>
        </pc:sldMkLst>
      </pc:sldChg>
      <pc:sldChg chg="del">
        <pc:chgData name="John Bay" userId="6f0f523d-a500-4a3b-9137-b68cd8063b73" providerId="ADAL" clId="{8675FBE8-F5A3-4842-8BA3-0200CB9AA206}" dt="2023-05-24T17:25:49.798" v="3" actId="47"/>
        <pc:sldMkLst>
          <pc:docMk/>
          <pc:sldMk cId="1868529210" sldId="344"/>
        </pc:sldMkLst>
      </pc:sldChg>
      <pc:sldChg chg="del">
        <pc:chgData name="John Bay" userId="6f0f523d-a500-4a3b-9137-b68cd8063b73" providerId="ADAL" clId="{8675FBE8-F5A3-4842-8BA3-0200CB9AA206}" dt="2023-05-24T17:25:58.790" v="7" actId="47"/>
        <pc:sldMkLst>
          <pc:docMk/>
          <pc:sldMk cId="2417216201" sldId="34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7293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89807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2331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76118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2808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7711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070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1302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88268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5/24/2023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160147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6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1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A picture containing text, sign, dark, gauge">
            <a:extLst>
              <a:ext uri="{FF2B5EF4-FFF2-40B4-BE49-F238E27FC236}">
                <a16:creationId xmlns:a16="http://schemas.microsoft.com/office/drawing/2014/main" id="{EF65609C-C034-5D19-BF22-F9680F925A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625" t="-13905" r="77194" b="18464"/>
          <a:stretch/>
        </p:blipFill>
        <p:spPr>
          <a:xfrm>
            <a:off x="125029" y="458466"/>
            <a:ext cx="961900" cy="95452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40EAB94-1AD3-D04F-D4A2-1566D5F83D9D}"/>
              </a:ext>
            </a:extLst>
          </p:cNvPr>
          <p:cNvSpPr txBox="1"/>
          <p:nvPr/>
        </p:nvSpPr>
        <p:spPr>
          <a:xfrm>
            <a:off x="1085165" y="324150"/>
            <a:ext cx="3363798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500" spc="600" dirty="0">
                <a:solidFill>
                  <a:schemeClr val="bg1">
                    <a:lumMod val="65000"/>
                  </a:schemeClr>
                </a:solidFill>
                <a:latin typeface="Arial Nova Light" panose="020B0604020202020204" pitchFamily="34" charset="0"/>
              </a:rPr>
              <a:t>ACADIA</a:t>
            </a:r>
            <a:r>
              <a:rPr lang="en-US" sz="6600" spc="600" dirty="0">
                <a:solidFill>
                  <a:schemeClr val="bg1">
                    <a:lumMod val="65000"/>
                  </a:schemeClr>
                </a:solidFill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1BCA6D5-3E58-6A31-9124-96B6B8B57839}"/>
              </a:ext>
            </a:extLst>
          </p:cNvPr>
          <p:cNvSpPr txBox="1"/>
          <p:nvPr/>
        </p:nvSpPr>
        <p:spPr>
          <a:xfrm>
            <a:off x="1085164" y="1176381"/>
            <a:ext cx="31312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spc="300" dirty="0">
                <a:solidFill>
                  <a:schemeClr val="bg2"/>
                </a:solidFill>
                <a:latin typeface="Arial Narrow" panose="020B0606020202030204" pitchFamily="34" charset="0"/>
              </a:rPr>
              <a:t>ENERGY CORPORATION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4BCF9E3D-306A-4E81-9B8B-B686822950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0" y="1701802"/>
            <a:ext cx="4636655" cy="5031507"/>
          </a:xfrm>
        </p:spPr>
        <p:txBody>
          <a:bodyPr>
            <a:normAutofit fontScale="47500" lnSpcReduction="20000"/>
          </a:bodyPr>
          <a:lstStyle/>
          <a:p>
            <a:pPr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4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TakeCharge Cayuga LLC. (TCC)</a:t>
            </a:r>
          </a:p>
          <a:p>
            <a:pPr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36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20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Utilize county/municipal properties for renewable </a:t>
            </a:r>
            <a:r>
              <a:rPr lang="en-US" sz="3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generation 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sites (landfills) to form Sustainability Hubs, working hand and glove on local DAC and LMI communities.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TCC benefits the local community residents and businesses directly - with no power earmarked for the regional utility grid – total community support.</a:t>
            </a:r>
            <a:endParaRPr lang="en-US" sz="3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Sustainability Hubs are innovative business models focusing on wealth creation for the community.</a:t>
            </a:r>
          </a:p>
          <a:p>
            <a:pPr marL="457200" indent="-4572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3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consortium of communities</a:t>
            </a:r>
            <a:r>
              <a:rPr lang="en-US" sz="32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become a CCA (community choice aggregation) administrator, thus enabling the purchase of wholesale energy and establish pricing to county constituents.</a:t>
            </a:r>
            <a:endParaRPr lang="en-US" sz="25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3200" dirty="0"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indent="-2286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3200" dirty="0">
                <a:latin typeface="Calibri" panose="020F0502020204030204" pitchFamily="34" charset="0"/>
                <a:cs typeface="Times New Roman" panose="02020603050405020304" pitchFamily="18" charset="0"/>
              </a:rPr>
              <a:t>TCC would provide technical and engineering support to local communities unable to afford these services individually due to financial hardship and deteriorating infrastructure conditions.</a:t>
            </a: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32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Bef>
                <a:spcPts val="0"/>
              </a:spcBef>
              <a:spcAft>
                <a:spcPts val="0"/>
              </a:spcAft>
            </a:pP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1453EB4-6FAB-8DAD-0B50-E470F28305A6}"/>
              </a:ext>
            </a:extLst>
          </p:cNvPr>
          <p:cNvSpPr txBox="1"/>
          <p:nvPr/>
        </p:nvSpPr>
        <p:spPr>
          <a:xfrm>
            <a:off x="4859919" y="5269208"/>
            <a:ext cx="7207051" cy="1563313"/>
          </a:xfrm>
          <a:prstGeom prst="rect">
            <a:avLst/>
          </a:prstGeom>
          <a:solidFill>
            <a:srgbClr val="FFE59A"/>
          </a:solidFill>
          <a:ln>
            <a:solidFill>
              <a:schemeClr val="accent1">
                <a:shade val="50000"/>
              </a:schemeClr>
            </a:solidFill>
          </a:ln>
        </p:spPr>
        <p:txBody>
          <a:bodyPr wrap="square" rtlCol="0">
            <a:spAutoFit/>
          </a:bodyPr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5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Green denotes </a:t>
            </a:r>
            <a:r>
              <a:rPr lang="en-US" sz="15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clean energy generation sources.</a:t>
            </a:r>
            <a:r>
              <a:rPr lang="en-US" sz="15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5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Beige denotes the local community receiving discounted power from NYS CCA programs.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500" dirty="0"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Pink denotes bulk power distribution for remote sites within the designated community.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5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Blue denotes behind the meter, direct distribution to local businesses for job creation.</a:t>
            </a:r>
            <a:endParaRPr lang="en-US" sz="15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 descr="A picture containing text, diagram&#10;&#10;Description automatically generated">
            <a:extLst>
              <a:ext uri="{FF2B5EF4-FFF2-40B4-BE49-F238E27FC236}">
                <a16:creationId xmlns:a16="http://schemas.microsoft.com/office/drawing/2014/main" id="{1441F94E-0A3A-D00D-CF60-DFC4BFEADE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9919" y="237699"/>
            <a:ext cx="7207051" cy="50315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8463041"/>
      </p:ext>
    </p:extLst>
  </p:cSld>
  <p:clrMapOvr>
    <a:masterClrMapping/>
  </p:clrMapOvr>
</p:sld>
</file>

<file path=ppt/theme/theme1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243541"/>
      </a:dk2>
      <a:lt2>
        <a:srgbClr val="E2E5E8"/>
      </a:lt2>
      <a:accent1>
        <a:srgbClr val="E88B33"/>
      </a:accent1>
      <a:accent2>
        <a:srgbClr val="AEA33A"/>
      </a:accent2>
      <a:accent3>
        <a:srgbClr val="8CAB4A"/>
      </a:accent3>
      <a:accent4>
        <a:srgbClr val="57B636"/>
      </a:accent4>
      <a:accent5>
        <a:srgbClr val="2EBA43"/>
      </a:accent5>
      <a:accent6>
        <a:srgbClr val="33B67D"/>
      </a:accent6>
      <a:hlink>
        <a:srgbClr val="5F84A8"/>
      </a:hlink>
      <a:folHlink>
        <a:srgbClr val="7F7F7F"/>
      </a:folHlink>
    </a:clrScheme>
    <a:fontScheme name="Retrospect">
      <a:majorFont>
        <a:latin typeface="Georgia Pro Cond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peak Pro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tatus xmlns="71af3243-3dd4-4a8d-8c0d-dd76da1f02a5">Not started</Status>
    <MediaServiceKeyPoints xmlns="71af3243-3dd4-4a8d-8c0d-dd76da1f02a5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12" ma:contentTypeDescription="Create a new document." ma:contentTypeScope="" ma:versionID="a410dd7f93c95333ffa1b60ed6adedd1">
  <xsd:schema xmlns:xsd="http://www.w3.org/2001/XMLSchema" xmlns:xs="http://www.w3.org/2001/XMLSchema" xmlns:p="http://schemas.microsoft.com/office/2006/metadata/properties" xmlns:ns2="71af3243-3dd4-4a8d-8c0d-dd76da1f02a5" xmlns:ns3="16c05727-aa75-4e4a-9b5f-8a80a1165891" targetNamespace="http://schemas.microsoft.com/office/2006/metadata/properties" ma:root="true" ma:fieldsID="a936d9baba76aa3866493feff160faab" ns2:_="" ns3:_="">
    <xsd:import namespace="71af3243-3dd4-4a8d-8c0d-dd76da1f02a5"/>
    <xsd:import namespace="16c05727-aa75-4e4a-9b5f-8a80a116589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Statu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fals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Status" ma:index="19" nillable="true" ma:displayName="Status" ma:default="Not started" ma:format="Dropdown" ma:internalName="Status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8F3CD65D-61A5-43C9-A837-6EC73C7DA8AB}">
  <ds:schemaRefs>
    <ds:schemaRef ds:uri="http://schemas.openxmlformats.org/package/2006/metadata/core-properties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71af3243-3dd4-4a8d-8c0d-dd76da1f02a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16377351-63A1-4C2E-8C9A-66CDD70F16A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1af3243-3dd4-4a8d-8c0d-dd76da1f02a5"/>
    <ds:schemaRef ds:uri="16c05727-aa75-4e4a-9b5f-8a80a116589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31F006B4-A9E1-4F39-85C8-FB836F91934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14587</TotalTime>
  <Words>177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Arial Narrow</vt:lpstr>
      <vt:lpstr>Arial Nova Light</vt:lpstr>
      <vt:lpstr>Calibri</vt:lpstr>
      <vt:lpstr>Georgia Pro Cond Light</vt:lpstr>
      <vt:lpstr>Speak Pro</vt:lpstr>
      <vt:lpstr>RetrospectVTI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Acadia Energy Corp.</dc:title>
  <dc:creator>kris betts</dc:creator>
  <cp:lastModifiedBy>John Bay</cp:lastModifiedBy>
  <cp:revision>7</cp:revision>
  <dcterms:created xsi:type="dcterms:W3CDTF">2023-01-17T19:05:33Z</dcterms:created>
  <dcterms:modified xsi:type="dcterms:W3CDTF">2023-05-24T17:49:41Z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