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59" r:id="rId2"/>
  </p:sldMasterIdLst>
  <p:notesMasterIdLst>
    <p:notesMasterId r:id="rId4"/>
  </p:notesMasterIdLst>
  <p:handoutMasterIdLst>
    <p:handoutMasterId r:id="rId5"/>
  </p:handoutMasterIdLst>
  <p:sldIdLst>
    <p:sldId id="391" r:id="rId3"/>
  </p:sldIdLst>
  <p:sldSz cx="9144000" cy="6858000" type="screen4x3"/>
  <p:notesSz cx="7315200" cy="96012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5758"/>
    <a:srgbClr val="014785"/>
    <a:srgbClr val="ADD4FD"/>
    <a:srgbClr val="333B48"/>
    <a:srgbClr val="736298"/>
    <a:srgbClr val="008000"/>
    <a:srgbClr val="CC3300"/>
    <a:srgbClr val="FFCC00"/>
    <a:srgbClr val="715F44"/>
    <a:srgbClr val="8D76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95" autoAdjust="0"/>
    <p:restoredTop sz="94629" autoAdjust="0"/>
  </p:normalViewPr>
  <p:slideViewPr>
    <p:cSldViewPr snapToGrid="0" snapToObjects="1">
      <p:cViewPr varScale="1">
        <p:scale>
          <a:sx n="108" d="100"/>
          <a:sy n="108" d="100"/>
        </p:scale>
        <p:origin x="2076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>
      <p:cViewPr varScale="1">
        <p:scale>
          <a:sx n="84" d="100"/>
          <a:sy n="84" d="100"/>
        </p:scale>
        <p:origin x="-3732" y="-9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482600">
              <a:defRPr sz="1300"/>
            </a:lvl1pPr>
          </a:lstStyle>
          <a:p>
            <a:endParaRPr lang="en-US" dirty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482600">
              <a:defRPr sz="1300"/>
            </a:lvl1pPr>
          </a:lstStyle>
          <a:p>
            <a:fld id="{0EB7FCD0-580C-46E4-B22D-90A0FB6CAE03}" type="datetimeFigureOut">
              <a:rPr lang="en-US"/>
              <a:pPr/>
              <a:t>5/24/2023</a:t>
            </a:fld>
            <a:endParaRPr lang="en-US" dirty="0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482600">
              <a:defRPr sz="1300"/>
            </a:lvl1pPr>
          </a:lstStyle>
          <a:p>
            <a:endParaRPr lang="en-US" dirty="0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482600">
              <a:defRPr sz="1300"/>
            </a:lvl1pPr>
          </a:lstStyle>
          <a:p>
            <a:fld id="{F7E01FE8-3FBB-4660-92F8-AA94C4CF274C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488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482600">
              <a:defRPr sz="1300"/>
            </a:lvl1pPr>
          </a:lstStyle>
          <a:p>
            <a:endParaRPr lang="en-US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482600">
              <a:defRPr sz="1300"/>
            </a:lvl1pPr>
          </a:lstStyle>
          <a:p>
            <a:fld id="{AE5C5C9E-B601-4D07-A241-83CD34C03C1C}" type="datetimeFigureOut">
              <a:rPr lang="en-US"/>
              <a:pPr/>
              <a:t>5/24/2023</a:t>
            </a:fld>
            <a:endParaRPr lang="en-US" dirty="0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482600">
              <a:defRPr sz="1300"/>
            </a:lvl1pPr>
          </a:lstStyle>
          <a:p>
            <a:endParaRPr lang="en-US" dirty="0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482600">
              <a:defRPr sz="1300"/>
            </a:lvl1pPr>
          </a:lstStyle>
          <a:p>
            <a:fld id="{4A991DAD-A760-4CE7-B53B-00CAD0529ED1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5622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0147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4150947" cy="1470025"/>
          </a:xfrm>
        </p:spPr>
        <p:txBody>
          <a:bodyPr anchor="t"/>
          <a:lstStyle>
            <a:lvl1pPr algn="l">
              <a:spcAft>
                <a:spcPts val="0"/>
              </a:spcAft>
              <a:defRPr>
                <a:solidFill>
                  <a:schemeClr val="bg1"/>
                </a:solidFill>
                <a:latin typeface="Franklin Gothic Medium"/>
                <a:cs typeface="Franklin Gothic Medium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372996"/>
            <a:ext cx="4150947" cy="1265803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Franklin Gothic Medium"/>
                <a:cs typeface="Franklin Gothic Medium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420722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 userDrawn="1"/>
        </p:nvSpPr>
        <p:spPr>
          <a:xfrm>
            <a:off x="0" y="6251636"/>
            <a:ext cx="9144000" cy="614362"/>
          </a:xfrm>
          <a:prstGeom prst="rect">
            <a:avLst/>
          </a:prstGeom>
          <a:solidFill>
            <a:srgbClr val="01478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/>
            <a:endParaRPr lang="en-US" dirty="0"/>
          </a:p>
        </p:txBody>
      </p:sp>
      <p:sp>
        <p:nvSpPr>
          <p:cNvPr id="5" name="Rounded Rectangle 6"/>
          <p:cNvSpPr/>
          <p:nvPr userDrawn="1"/>
        </p:nvSpPr>
        <p:spPr>
          <a:xfrm>
            <a:off x="457200" y="274638"/>
            <a:ext cx="8229600" cy="871537"/>
          </a:xfrm>
          <a:prstGeom prst="roundRect">
            <a:avLst/>
          </a:prstGeom>
          <a:solidFill>
            <a:srgbClr val="0147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9699" y="1247886"/>
            <a:ext cx="8635249" cy="4874309"/>
          </a:xfrm>
        </p:spPr>
        <p:txBody>
          <a:bodyPr/>
          <a:lstStyle>
            <a:lvl1pPr marL="0" indent="0">
              <a:buNone/>
              <a:defRPr sz="800">
                <a:latin typeface="Franklin Gothic Book"/>
                <a:cs typeface="Franklin Gothic Book"/>
              </a:defRPr>
            </a:lvl1pPr>
            <a:lvl2pPr>
              <a:defRPr>
                <a:latin typeface="Franklin Gothic Book"/>
                <a:cs typeface="Franklin Gothic Book"/>
              </a:defRPr>
            </a:lvl2pPr>
            <a:lvl3pPr>
              <a:defRPr>
                <a:latin typeface="Franklin Gothic Book"/>
                <a:cs typeface="Franklin Gothic Book"/>
              </a:defRPr>
            </a:lvl3pPr>
            <a:lvl4pPr>
              <a:defRPr>
                <a:latin typeface="Franklin Gothic Book"/>
                <a:cs typeface="Franklin Gothic Book"/>
              </a:defRPr>
            </a:lvl4pPr>
            <a:lvl5pPr>
              <a:defRPr>
                <a:latin typeface="Franklin Gothic Book"/>
                <a:cs typeface="Franklin Gothic Book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2293173" y="6385457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142085E5-2F3C-41B8-A0FC-3ED2B8E98A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5626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>
                    <a:lumMod val="95000"/>
                  </a:schemeClr>
                </a:solidFill>
                <a:latin typeface="Avenir LT Std 65 Medium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AD6ACE-7569-4BA7-83A6-21092649D364}" type="datetime1">
              <a:rPr lang="en-US" smtClean="0"/>
              <a:pPr>
                <a:defRPr/>
              </a:pPr>
              <a:t>5/24/2023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8FC76-7F47-4608-9C42-8CC5D2F98F7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732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28B1F-B31C-4271-99E7-551D70391C46}" type="datetime1">
              <a:rPr lang="en-US"/>
              <a:pPr>
                <a:defRPr/>
              </a:pPr>
              <a:t>5/24/2023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28640-B1E3-4E57-B6B7-CDB2CD4972C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17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1350"/>
            <a:ext cx="8229600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59434-A07E-4FAA-8BCC-EC4E4404C0FB}" type="datetime1">
              <a:rPr lang="en-US"/>
              <a:pPr>
                <a:defRPr/>
              </a:pPr>
              <a:t>5/24/2023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73E8B-4BD0-46C9-9756-90D047A7236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530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CD56F-72EB-42A0-9948-E8BD97A6B047}" type="datetime1">
              <a:rPr lang="en-US"/>
              <a:pPr>
                <a:defRPr/>
              </a:pPr>
              <a:t>5/24/2023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51EAC-D276-48D3-A75B-A2D8744379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60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7FF41-954E-4133-9AA7-E1CF2B2B6588}" type="datetime1">
              <a:rPr lang="en-US"/>
              <a:pPr>
                <a:defRPr/>
              </a:pPr>
              <a:t>5/24/2023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C96F2-C181-4932-889C-493C50E565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73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19BC0-7BEA-4400-BD50-25E800715E99}" type="datetime1">
              <a:rPr lang="en-US"/>
              <a:pPr>
                <a:defRPr/>
              </a:pPr>
              <a:t>5/24/2023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447AD-6916-43C9-BC38-9412F5246F6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204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PTD000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9"/>
          </p:nvPr>
        </p:nvSpPr>
        <p:spPr>
          <a:xfrm>
            <a:off x="4826237" y="854870"/>
            <a:ext cx="3861196" cy="5148261"/>
          </a:xfrm>
          <a:custGeom>
            <a:avLst/>
            <a:gdLst>
              <a:gd name="connsiteX0" fmla="*/ 1930598 w 3861196"/>
              <a:gd name="connsiteY0" fmla="*/ 0 h 3861196"/>
              <a:gd name="connsiteX1" fmla="*/ 3861196 w 3861196"/>
              <a:gd name="connsiteY1" fmla="*/ 1930598 h 3861196"/>
              <a:gd name="connsiteX2" fmla="*/ 1930598 w 3861196"/>
              <a:gd name="connsiteY2" fmla="*/ 3861196 h 3861196"/>
              <a:gd name="connsiteX3" fmla="*/ 0 w 3861196"/>
              <a:gd name="connsiteY3" fmla="*/ 1930598 h 3861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61196" h="3861196">
                <a:moveTo>
                  <a:pt x="1930598" y="0"/>
                </a:moveTo>
                <a:lnTo>
                  <a:pt x="3861196" y="1930598"/>
                </a:lnTo>
                <a:lnTo>
                  <a:pt x="1930598" y="3861196"/>
                </a:lnTo>
                <a:lnTo>
                  <a:pt x="0" y="1930598"/>
                </a:ln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</p:spPr>
        <p:txBody>
          <a:bodyPr wrap="square" tIns="1371600" bIns="731520" anchor="ctr">
            <a:noAutofit/>
          </a:bodyPr>
          <a:lstStyle>
            <a:lvl1pPr marL="0" indent="0" algn="ctr" rtl="0"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2206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15E4B-3CDB-4D89-9497-3E7489CA4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5AABF3-CDBA-4281-9C7C-2C3DCE9B3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11018A-D465-4552-B45F-CA250D725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7959-B9B7-450C-914C-374169C66980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7AA21C-61E2-4B30-AB9A-748161779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BFE91D-5CAA-4246-86B6-B51896C60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FD2F3-3298-45B5-9516-3FA628DB9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905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79BE1-539B-4E1E-A975-277390099171}" type="datetimeFigureOut">
              <a:rPr lang="en-US" smtClean="0"/>
              <a:pPr/>
              <a:t>5/24/2023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7C51-9DFD-4F73-A93D-1E0361C7F2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180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79BE1-539B-4E1E-A975-277390099171}" type="datetimeFigureOut">
              <a:rPr lang="en-US" smtClean="0"/>
              <a:pPr/>
              <a:t>5/24/2023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7C51-9DFD-4F73-A93D-1E0361C7F2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5598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79BE1-539B-4E1E-A975-277390099171}" type="datetimeFigureOut">
              <a:rPr lang="en-US" smtClean="0"/>
              <a:pPr/>
              <a:t>5/24/2023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7C51-9DFD-4F73-A93D-1E0361C7F2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0524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79BE1-539B-4E1E-A975-277390099171}" type="datetimeFigureOut">
              <a:rPr lang="en-US" smtClean="0"/>
              <a:pPr/>
              <a:t>5/24/2023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7C51-9DFD-4F73-A93D-1E0361C7F2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6782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79BE1-539B-4E1E-A975-277390099171}" type="datetimeFigureOut">
              <a:rPr lang="en-US" smtClean="0"/>
              <a:pPr/>
              <a:t>5/24/2023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7C51-9DFD-4F73-A93D-1E0361C7F2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007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79BE1-539B-4E1E-A975-277390099171}" type="datetimeFigureOut">
              <a:rPr lang="en-US" smtClean="0"/>
              <a:pPr/>
              <a:t>5/24/2023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7C51-9DFD-4F73-A93D-1E0361C7F2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75084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79BE1-539B-4E1E-A975-277390099171}" type="datetimeFigureOut">
              <a:rPr lang="en-US" smtClean="0"/>
              <a:pPr/>
              <a:t>5/24/2023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7C51-9DFD-4F73-A93D-1E0361C7F2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0400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79BE1-539B-4E1E-A975-277390099171}" type="datetimeFigureOut">
              <a:rPr lang="en-US" smtClean="0"/>
              <a:pPr/>
              <a:t>5/24/2023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7C51-9DFD-4F73-A93D-1E0361C7F2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03013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79BE1-539B-4E1E-A975-277390099171}" type="datetimeFigureOut">
              <a:rPr lang="en-US" smtClean="0"/>
              <a:pPr/>
              <a:t>5/24/2023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7C51-9DFD-4F73-A93D-1E0361C7F2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1285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79BE1-539B-4E1E-A975-277390099171}" type="datetimeFigureOut">
              <a:rPr lang="en-US" smtClean="0"/>
              <a:pPr/>
              <a:t>5/24/2023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7C51-9DFD-4F73-A93D-1E0361C7F2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57283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79BE1-539B-4E1E-A975-277390099171}" type="datetimeFigureOut">
              <a:rPr lang="en-US" smtClean="0"/>
              <a:pPr/>
              <a:t>5/24/2023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57C51-9DFD-4F73-A93D-1E0361C7F2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744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362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AD6ACE-7569-4BA7-83A6-21092649D364}" type="datetime1">
              <a:rPr lang="en-US"/>
              <a:pPr>
                <a:defRPr/>
              </a:pPr>
              <a:t>5/24/2023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E8FC76-7F47-4608-9C42-8CC5D2F98F7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85" r:id="rId9"/>
    <p:sldLayoutId id="2147483686" r:id="rId10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79BE1-539B-4E1E-A975-277390099171}" type="datetimeFigureOut">
              <a:rPr lang="en-US" smtClean="0"/>
              <a:pPr/>
              <a:t>5/24/2023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57C51-9DFD-4F73-A93D-1E0361C7F2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921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itle 1"/>
          <p:cNvSpPr>
            <a:spLocks noGrp="1"/>
          </p:cNvSpPr>
          <p:nvPr>
            <p:ph type="ctrTitle"/>
          </p:nvPr>
        </p:nvSpPr>
        <p:spPr>
          <a:xfrm>
            <a:off x="4216894" y="147754"/>
            <a:ext cx="4771532" cy="1982887"/>
          </a:xfrm>
        </p:spPr>
        <p:txBody>
          <a:bodyPr anchor="t">
            <a:normAutofit/>
          </a:bodyPr>
          <a:lstStyle/>
          <a:p>
            <a:pPr algn="ctr" eaLnBrk="1" hangingPunct="1"/>
            <a:r>
              <a:rPr lang="en-US" sz="2800" dirty="0">
                <a:latin typeface="Franklin Gothic Medium" pitchFamily="34" charset="0"/>
              </a:rPr>
              <a:t> </a:t>
            </a:r>
            <a:r>
              <a:rPr lang="en-US" sz="3600" dirty="0">
                <a:solidFill>
                  <a:srgbClr val="E95758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WENE</a:t>
            </a:r>
            <a:r>
              <a:rPr lang="en-US" sz="5300" dirty="0">
                <a:solidFill>
                  <a:srgbClr val="E95758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X</a:t>
            </a:r>
            <a:r>
              <a:rPr lang="en-US" sz="3600" dirty="0">
                <a:solidFill>
                  <a:srgbClr val="E95758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US</a:t>
            </a:r>
            <a:br>
              <a:rPr lang="en-US" sz="3100" dirty="0">
                <a:solidFill>
                  <a:schemeClr val="bg1"/>
                </a:solidFill>
                <a:latin typeface="Franklin Gothic Medium" pitchFamily="34" charset="0"/>
              </a:rPr>
            </a:br>
            <a:r>
              <a:rPr lang="en-US" sz="2000" dirty="0">
                <a:latin typeface="Kokila" panose="020B0604020202020204" pitchFamily="34" charset="0"/>
                <a:cs typeface="Kokila" panose="020B0604020202020204" pitchFamily="34" charset="0"/>
              </a:rPr>
              <a:t>Clean Energy Technologies at the Water-Energy Nexus</a:t>
            </a:r>
            <a:br>
              <a:rPr lang="en-US" sz="2000" dirty="0">
                <a:solidFill>
                  <a:schemeClr val="bg1"/>
                </a:solidFill>
                <a:latin typeface="Kokila" panose="020B0604020202020204" pitchFamily="34" charset="0"/>
                <a:cs typeface="Kokila" panose="020B0604020202020204" pitchFamily="34" charset="0"/>
              </a:rPr>
            </a:br>
            <a:r>
              <a:rPr lang="en-US" sz="2000" i="1" dirty="0">
                <a:solidFill>
                  <a:srgbClr val="E95758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Solutions for Rural Water Utilities and Systems </a:t>
            </a:r>
            <a:endParaRPr lang="en-US" sz="2000" i="1" dirty="0">
              <a:solidFill>
                <a:schemeClr val="bg1"/>
              </a:solidFill>
              <a:latin typeface="Kokila" panose="020B0604020202020204" pitchFamily="34" charset="0"/>
              <a:cs typeface="Kokila" panose="020B0604020202020204" pitchFamily="34" charset="0"/>
            </a:endParaRPr>
          </a:p>
        </p:txBody>
      </p:sp>
      <p:sp>
        <p:nvSpPr>
          <p:cNvPr id="6" name="AutoShape 2" descr="Image result for wharton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" name="AutoShape 4" descr="Image result for wharton log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23B3D01-ED6F-A680-3EE6-68FEAC482A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5" y="160338"/>
            <a:ext cx="2926080" cy="160529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0AFAEDD-C5A0-20AC-3E0A-8647B3EF0ED8}"/>
              </a:ext>
            </a:extLst>
          </p:cNvPr>
          <p:cNvSpPr txBox="1"/>
          <p:nvPr/>
        </p:nvSpPr>
        <p:spPr>
          <a:xfrm>
            <a:off x="155575" y="2173347"/>
            <a:ext cx="364295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E95758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WENEXUS  Mission</a:t>
            </a:r>
          </a:p>
          <a:p>
            <a:pPr algn="ctr"/>
            <a:endParaRPr lang="en-US" sz="2400" dirty="0">
              <a:solidFill>
                <a:srgbClr val="FF0000"/>
              </a:solidFill>
              <a:latin typeface="Kokila" panose="020B0604020202020204" pitchFamily="34" charset="0"/>
              <a:cs typeface="Kokila" panose="020B0604020202020204" pitchFamily="34" charset="0"/>
            </a:endParaRP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Deliver clean energy technologies to vulnerable populations via water utilities and systems with the most efficient system that reduces and reverses environmental harm, enables a net-zero and circular economy, and provides climate resilience -  Because clean water and air is a Human Right, both now and in the future.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890FBC-2369-D4EC-EE57-B37758A37299}"/>
              </a:ext>
            </a:extLst>
          </p:cNvPr>
          <p:cNvSpPr txBox="1"/>
          <p:nvPr/>
        </p:nvSpPr>
        <p:spPr>
          <a:xfrm>
            <a:off x="3977196" y="2249703"/>
            <a:ext cx="4931119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E95758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Partners in DOE Energizing Rural America Prize</a:t>
            </a:r>
          </a:p>
          <a:p>
            <a:endParaRPr lang="en-US" sz="2400" dirty="0">
              <a:solidFill>
                <a:schemeClr val="bg1"/>
              </a:solidFill>
              <a:latin typeface="Kokila" panose="020B0604020202020204" pitchFamily="34" charset="0"/>
              <a:cs typeface="Kokila" panose="020B0604020202020204" pitchFamily="34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                 We Think Global Inc. </a:t>
            </a:r>
          </a:p>
          <a:p>
            <a:r>
              <a:rPr lang="en-US" sz="2400" dirty="0">
                <a:solidFill>
                  <a:schemeClr val="bg1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                </a:t>
            </a:r>
          </a:p>
          <a:p>
            <a:r>
              <a:rPr lang="en-US" sz="2400" dirty="0">
                <a:solidFill>
                  <a:schemeClr val="bg1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                         CalMutuals   </a:t>
            </a:r>
          </a:p>
          <a:p>
            <a:endParaRPr lang="en-US" sz="2400" dirty="0">
              <a:solidFill>
                <a:schemeClr val="bg1"/>
              </a:solidFill>
              <a:latin typeface="Kokila" panose="020B0604020202020204" pitchFamily="34" charset="0"/>
              <a:cs typeface="Kokila" panose="020B0604020202020204" pitchFamily="34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     California Advocacy, LLC   </a:t>
            </a:r>
          </a:p>
          <a:p>
            <a:endParaRPr lang="en-US" sz="2400" dirty="0">
              <a:solidFill>
                <a:schemeClr val="bg1"/>
              </a:solidFill>
              <a:latin typeface="Kokila" panose="020B0604020202020204" pitchFamily="34" charset="0"/>
              <a:cs typeface="Kokila" panose="020B0604020202020204" pitchFamily="34" charset="0"/>
            </a:endParaRP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Dr. Victor Medina, TRC Companies</a:t>
            </a:r>
          </a:p>
          <a:p>
            <a:pPr algn="ctr"/>
            <a:endParaRPr lang="en-US" sz="2400" dirty="0">
              <a:solidFill>
                <a:schemeClr val="bg1"/>
              </a:solidFill>
              <a:latin typeface="Kokila" panose="020B0604020202020204" pitchFamily="34" charset="0"/>
              <a:cs typeface="Kokila" panose="020B0604020202020204" pitchFamily="34" charset="0"/>
            </a:endParaRP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Kokila" panose="020B0604020202020204" pitchFamily="34" charset="0"/>
                <a:cs typeface="Kokila" panose="020B0604020202020204" pitchFamily="34" charset="0"/>
              </a:rPr>
              <a:t>Dr. Wei Liao, Michigan State University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image1.jpg">
            <a:extLst>
              <a:ext uri="{FF2B5EF4-FFF2-40B4-BE49-F238E27FC236}">
                <a16:creationId xmlns:a16="http://schemas.microsoft.com/office/drawing/2014/main" id="{54A73841-FF47-6865-9802-E4B1BCF4A61F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7391707" y="3586579"/>
            <a:ext cx="1337945" cy="751840"/>
          </a:xfrm>
          <a:prstGeom prst="rect">
            <a:avLst/>
          </a:prstGeom>
          <a:ln/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707D3C3-1A6D-3CD5-6BFE-DF7AE4009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018" y="4465694"/>
            <a:ext cx="1905321" cy="35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A picture containing text, clipart, businesscard&#10;&#10;Description automatically generated">
            <a:extLst>
              <a:ext uri="{FF2B5EF4-FFF2-40B4-BE49-F238E27FC236}">
                <a16:creationId xmlns:a16="http://schemas.microsoft.com/office/drawing/2014/main" id="{017333BB-DBB7-1494-05FD-8E90DC5632F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1" r="5413"/>
          <a:stretch/>
        </p:blipFill>
        <p:spPr bwMode="auto">
          <a:xfrm>
            <a:off x="7420598" y="2636974"/>
            <a:ext cx="1280160" cy="8083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1527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14646</TotalTime>
  <Words>109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Avenir LT Std 65 Medium</vt:lpstr>
      <vt:lpstr>Calibri</vt:lpstr>
      <vt:lpstr>Franklin Gothic Book</vt:lpstr>
      <vt:lpstr>Franklin Gothic Medium</vt:lpstr>
      <vt:lpstr>Kokila</vt:lpstr>
      <vt:lpstr>Office Theme</vt:lpstr>
      <vt:lpstr>Custom Design</vt:lpstr>
      <vt:lpstr> WENEXUS Clean Energy Technologies at the Water-Energy Nexus Solutions for Rural Water Utilities and Systems </vt:lpstr>
    </vt:vector>
  </TitlesOfParts>
  <Company>Reddy Media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Focusing on the Emergence of Global Markets</dc:title>
  <dc:creator>Adit Reddy</dc:creator>
  <cp:lastModifiedBy>Ria Banerjee</cp:lastModifiedBy>
  <cp:revision>1105</cp:revision>
  <dcterms:created xsi:type="dcterms:W3CDTF">2009-10-06T23:35:54Z</dcterms:created>
  <dcterms:modified xsi:type="dcterms:W3CDTF">2023-05-24T17:35:01Z</dcterms:modified>
</cp:coreProperties>
</file>