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2134B4-6CE9-4D1E-A04C-A01931A2853D}" v="20" dt="2023-05-23T06:11:57.356"/>
    <p1510:client id="{44D472E6-88EC-4EF9-B8F8-517A664BD963}" v="949" dt="2023-05-23T05:11:09.665"/>
    <p1510:client id="{48493FF0-A286-445D-A781-86CDD069C90E}" v="323" dt="2023-05-22T18:19:05.789"/>
    <p1510:client id="{ABA3B6F7-806D-476F-B2DD-784E05693408}" v="48" dt="2023-05-22T17:11:26.319"/>
    <p1510:client id="{F1F4E90A-78FE-85C6-944B-605FA33EE3C1}" v="410" dt="2023-05-23T02:50:58.109"/>
    <p1510:client id="{F555F90A-99F7-E7DA-3B64-94B3482C0D2B}" v="22" dt="2023-05-23T20:27:12.41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73" d="100"/>
          <a:sy n="73" d="100"/>
        </p:scale>
        <p:origin x="-2046" y="-90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10" Type="http://schemas.microsoft.com/office/2015/10/relationships/revisionInfo" Target="revisionInfo.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EDB1B98-5D8F-EB8A-94EF-AB33025EC7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4681D7FC-BFD1-6C3C-1124-0FF76D05D28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943F9FD8-32C3-19DD-2401-95BA8CE25CA0}"/>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6DC1FBD2-9F97-E558-41C2-8A90FD05C8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54790C41-1A8A-0436-05A5-31A5F3B200E8}"/>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2836294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D1A90E-0AA4-F73F-0B16-D563CD95A96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2196F56-2949-9CD2-6327-B4369FBC22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76C551F-2AD6-5B86-69D4-48371B8CC266}"/>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6BAC24BF-52CB-8AAB-F5F3-2EF817644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BD47F30-3727-827B-BF2D-DE23C1FE53B2}"/>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3187215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2F70065-D033-92C0-3EDA-5C6563C2E2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A3080D00-570A-199E-B76C-1A58DED417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3DE7EF0E-3DC7-381E-0D0F-AB803E51FB3D}"/>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BC1CEAD5-CF64-F08B-A82D-002AA9BC2C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0A31085B-C039-9C01-77F1-5913D0DD38E6}"/>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1447580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0140F65-65E3-F5FA-46C4-BD5826F22CF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CD83CA94-54E1-9B1E-EC70-DA4284FE5D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B1ACEBC2-F982-5808-3E5E-483A48640F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564A8A8-FB8E-703F-5354-DF294D3A61F2}"/>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6" name="Footer Placeholder 5">
            <a:extLst>
              <a:ext uri="{FF2B5EF4-FFF2-40B4-BE49-F238E27FC236}">
                <a16:creationId xmlns:a16="http://schemas.microsoft.com/office/drawing/2014/main" xmlns="" id="{E1C6EA06-CDA1-7323-64BE-3C9B5E59557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9707C692-58C6-D298-D3B4-C53BDCEB60F2}"/>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1499563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50359B9-DC22-A11B-102E-D4C088D772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5230F5B-DC96-0673-0851-1523599047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FF445281-DC15-981D-CE56-170C4F2306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588D0911-0194-AA03-8F2F-AADC71254C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99932736-9736-4EAB-926A-AB917B477E3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7DB527EE-A0A6-5C41-28A1-6031093F1E94}"/>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8" name="Footer Placeholder 7">
            <a:extLst>
              <a:ext uri="{FF2B5EF4-FFF2-40B4-BE49-F238E27FC236}">
                <a16:creationId xmlns:a16="http://schemas.microsoft.com/office/drawing/2014/main" xmlns="" id="{CB048596-165E-CBD1-C4A6-A3B0E08E128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A84C077C-2891-437A-AFA0-90298F26F045}"/>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4039843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873A9C-970F-E48E-5014-46E2FF81D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EAA5B0B6-F992-9A94-EDF7-5B8833074761}"/>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4" name="Footer Placeholder 3">
            <a:extLst>
              <a:ext uri="{FF2B5EF4-FFF2-40B4-BE49-F238E27FC236}">
                <a16:creationId xmlns:a16="http://schemas.microsoft.com/office/drawing/2014/main" xmlns="" id="{5342CC26-A97C-7AE8-2310-70F73F8F2ED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D9EA0F7A-1450-0467-0867-BF9BB46A3945}"/>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1433203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7AF8269-E7B9-C33A-1B18-6E08DF0B081D}"/>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3" name="Footer Placeholder 2">
            <a:extLst>
              <a:ext uri="{FF2B5EF4-FFF2-40B4-BE49-F238E27FC236}">
                <a16:creationId xmlns:a16="http://schemas.microsoft.com/office/drawing/2014/main" xmlns="" id="{FEE4D031-B4FC-962E-6E43-DBEC018F0CB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F14FBF1-7D0F-681A-51E2-89C5FB51D0AF}"/>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629571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10BE6A-1C67-F1D5-3F55-1EB15C5234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7B79FEB2-4BD1-D8D4-5134-EFCEF1D363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21426842-D178-0701-4F93-D8A5AAC935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61BFA79C-1DDC-3646-C20D-E82D2EC7DB4F}"/>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6" name="Footer Placeholder 5">
            <a:extLst>
              <a:ext uri="{FF2B5EF4-FFF2-40B4-BE49-F238E27FC236}">
                <a16:creationId xmlns:a16="http://schemas.microsoft.com/office/drawing/2014/main" xmlns="" id="{358C851A-67EA-3258-999B-C3FC97D2DF8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FF23AE8-1CFF-7C66-5A60-6FCA3D922F8A}"/>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1029975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E6ABE4-ABF3-5C91-C21C-0AA5FF2E46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9A407A63-D2C8-E206-DDA8-8D2E97B887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F4F7F561-FD09-9308-A8E5-205C1238E6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3C2EAB5-3294-BCC9-807B-0DC661F4572C}"/>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6" name="Footer Placeholder 5">
            <a:extLst>
              <a:ext uri="{FF2B5EF4-FFF2-40B4-BE49-F238E27FC236}">
                <a16:creationId xmlns:a16="http://schemas.microsoft.com/office/drawing/2014/main" xmlns="" id="{4E0A3381-91F4-1FAF-01BC-598FF91346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094B42DC-3046-E0C9-AF5C-8797212CBDB6}"/>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590976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ACFD8BC-03D5-FF75-560A-C7F33F3809C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B587D55-1F3D-0690-0458-BFC85DAE0EE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C6A775D-35EA-C06A-94DB-9D932809CD01}"/>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9DA0A772-F1CF-F3F0-0953-E91EEAF275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4E2B45D-1B60-CE5B-2B47-C736AE2B8093}"/>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2931301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7A296DB-228A-6E12-CE7C-016CCB6B60C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D67AEF4-311A-BDF7-8784-2AE79A6ACF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986D5E8-C747-48BF-043A-ADF3724FE0BD}"/>
              </a:ext>
            </a:extLst>
          </p:cNvPr>
          <p:cNvSpPr>
            <a:spLocks noGrp="1"/>
          </p:cNvSpPr>
          <p:nvPr>
            <p:ph type="dt" sz="half" idx="10"/>
          </p:nvPr>
        </p:nvSpPr>
        <p:spPr/>
        <p:txBody>
          <a:body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231822A2-823A-A014-DF66-A8091EF14B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070CAA5-517F-78F0-B18E-6806242D2B8B}"/>
              </a:ext>
            </a:extLst>
          </p:cNvPr>
          <p:cNvSpPr>
            <a:spLocks noGrp="1"/>
          </p:cNvSpPr>
          <p:nvPr>
            <p:ph type="sldNum" sz="quarter" idx="12"/>
          </p:nvPr>
        </p:nvSpPr>
        <p:spPr/>
        <p:txBody>
          <a:bodyPr/>
          <a:lstStyle/>
          <a:p>
            <a:fld id="{7348BCC2-9988-45C1-A47D-2F3D81A2906E}" type="slidenum">
              <a:rPr lang="en-US" smtClean="0"/>
              <a:t>‹#›</a:t>
            </a:fld>
            <a:endParaRPr lang="en-US"/>
          </a:p>
        </p:txBody>
      </p:sp>
    </p:spTree>
    <p:extLst>
      <p:ext uri="{BB962C8B-B14F-4D97-AF65-F5344CB8AC3E}">
        <p14:creationId xmlns:p14="http://schemas.microsoft.com/office/powerpoint/2010/main" val="1325093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B95ADB3-FF61-29EA-7BA2-85E0019EFD0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5D225F2F-3DD9-B6CE-4049-F987FF5D75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C1BAC60-57B3-2047-4118-2CCD9FB15C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717BB6-380B-4E6D-B894-6C783E3FE5C3}" type="datetimeFigureOut">
              <a:rPr lang="en-US" smtClean="0"/>
              <a:t>5/24/2023</a:t>
            </a:fld>
            <a:endParaRPr lang="en-US"/>
          </a:p>
        </p:txBody>
      </p:sp>
      <p:sp>
        <p:nvSpPr>
          <p:cNvPr id="5" name="Footer Placeholder 4">
            <a:extLst>
              <a:ext uri="{FF2B5EF4-FFF2-40B4-BE49-F238E27FC236}">
                <a16:creationId xmlns:a16="http://schemas.microsoft.com/office/drawing/2014/main" xmlns="" id="{CC3F595D-1F33-3A84-439B-404FDC385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7E940E-F777-1C2F-F552-8620771954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8BCC2-9988-45C1-A47D-2F3D81A2906E}" type="slidenum">
              <a:rPr lang="en-US" smtClean="0"/>
              <a:t>‹#›</a:t>
            </a:fld>
            <a:endParaRPr lang="en-US"/>
          </a:p>
        </p:txBody>
      </p:sp>
    </p:spTree>
    <p:extLst>
      <p:ext uri="{BB962C8B-B14F-4D97-AF65-F5344CB8AC3E}">
        <p14:creationId xmlns:p14="http://schemas.microsoft.com/office/powerpoint/2010/main" val="2932184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microsoft.com/office/2007/relationships/hdphoto" Target="../media/hdphoto1.wdp"/><Relationship Id="rId7"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8.xml"/><Relationship Id="rId6" Type="http://schemas.openxmlformats.org/officeDocument/2006/relationships/image" Target="../media/image3.jpeg"/><Relationship Id="rId5" Type="http://schemas.openxmlformats.org/officeDocument/2006/relationships/hyperlink" Target="mailto:WILLIAMS_L@fortlewis.edu" TargetMode="External"/><Relationship Id="rId4" Type="http://schemas.openxmlformats.org/officeDocument/2006/relationships/image" Target="../media/image2.jpe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3000"/>
            <a:lum/>
            <a:extLst>
              <a:ext uri="{BEBA8EAE-BF5A-486C-A8C5-ECC9F3942E4B}">
                <a14:imgProps xmlns:a14="http://schemas.microsoft.com/office/drawing/2010/main">
                  <a14:imgLayer r:embed="rId3">
                    <a14:imgEffect>
                      <a14:saturation sat="20000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xmlns="" id="{656A809D-04EC-A9FE-55DA-65D156FD725B}"/>
              </a:ext>
            </a:extLst>
          </p:cNvPr>
          <p:cNvSpPr>
            <a:spLocks noGrp="1"/>
          </p:cNvSpPr>
          <p:nvPr>
            <p:ph type="title"/>
          </p:nvPr>
        </p:nvSpPr>
        <p:spPr>
          <a:xfrm>
            <a:off x="2148552" y="62918"/>
            <a:ext cx="7891272" cy="804879"/>
          </a:xfrm>
        </p:spPr>
        <p:txBody>
          <a:bodyPr>
            <a:noAutofit/>
          </a:bodyPr>
          <a:lstStyle/>
          <a:p>
            <a:pPr algn="ctr"/>
            <a:r>
              <a:rPr lang="en-US" sz="5400" b="1" dirty="0">
                <a:latin typeface="Bahnschrift Condensed"/>
              </a:rPr>
              <a:t>Navajo Nation Solar Initiative</a:t>
            </a:r>
          </a:p>
        </p:txBody>
      </p:sp>
      <p:sp>
        <p:nvSpPr>
          <p:cNvPr id="14" name="Text Placeholder 13">
            <a:extLst>
              <a:ext uri="{FF2B5EF4-FFF2-40B4-BE49-F238E27FC236}">
                <a16:creationId xmlns:a16="http://schemas.microsoft.com/office/drawing/2014/main" xmlns="" id="{B232BD40-42B4-0C10-1624-05F401E9524F}"/>
              </a:ext>
            </a:extLst>
          </p:cNvPr>
          <p:cNvSpPr>
            <a:spLocks noGrp="1"/>
          </p:cNvSpPr>
          <p:nvPr>
            <p:ph type="body" sz="half" idx="2"/>
          </p:nvPr>
        </p:nvSpPr>
        <p:spPr>
          <a:xfrm>
            <a:off x="152165" y="794622"/>
            <a:ext cx="3795180" cy="1089362"/>
          </a:xfrm>
          <a:solidFill>
            <a:schemeClr val="bg2">
              <a:lumMod val="50000"/>
              <a:alpha val="64000"/>
            </a:schemeClr>
          </a:solidFill>
        </p:spPr>
        <p:txBody>
          <a:bodyPr vert="horz" lIns="91440" tIns="45720" rIns="91440" bIns="45720" rtlCol="0" anchor="t">
            <a:noAutofit/>
          </a:bodyPr>
          <a:lstStyle/>
          <a:p>
            <a:pPr algn="ctr">
              <a:spcBef>
                <a:spcPts val="600"/>
              </a:spcBef>
            </a:pPr>
            <a:r>
              <a:rPr lang="en-US" sz="1400" b="1" dirty="0">
                <a:solidFill>
                  <a:schemeClr val="accent2">
                    <a:lumMod val="50000"/>
                  </a:schemeClr>
                </a:solidFill>
                <a:cs typeface="Calibri" panose="020F0502020204030204"/>
              </a:rPr>
              <a:t>PROJECT INTRODUCTION</a:t>
            </a:r>
          </a:p>
          <a:p>
            <a:pPr algn="just">
              <a:spcBef>
                <a:spcPts val="600"/>
              </a:spcBef>
            </a:pPr>
            <a:r>
              <a:rPr lang="en-US" sz="1400" dirty="0"/>
              <a:t>The Navajo Nation Solar Initiative (NNSI) is located in the Four Corners region and is positioned to help individuals and families on the Navajo Nation gain access to renewable energy.</a:t>
            </a:r>
            <a:endParaRPr lang="en-US" sz="1400" dirty="0">
              <a:cs typeface="Calibri"/>
            </a:endParaRPr>
          </a:p>
          <a:p>
            <a:endParaRPr lang="en-US" sz="1400" b="1" dirty="0">
              <a:cs typeface="Calibri"/>
            </a:endParaRPr>
          </a:p>
        </p:txBody>
      </p:sp>
      <p:sp>
        <p:nvSpPr>
          <p:cNvPr id="19" name="TextBox 18">
            <a:extLst>
              <a:ext uri="{FF2B5EF4-FFF2-40B4-BE49-F238E27FC236}">
                <a16:creationId xmlns:a16="http://schemas.microsoft.com/office/drawing/2014/main" xmlns="" id="{9D97D9BF-1728-BD3B-2A1D-DF7B974A8FF4}"/>
              </a:ext>
            </a:extLst>
          </p:cNvPr>
          <p:cNvSpPr txBox="1"/>
          <p:nvPr/>
        </p:nvSpPr>
        <p:spPr>
          <a:xfrm>
            <a:off x="4062754" y="794842"/>
            <a:ext cx="4219031" cy="944874"/>
          </a:xfrm>
          <a:prstGeom prst="rect">
            <a:avLst/>
          </a:prstGeom>
          <a:solidFill>
            <a:schemeClr val="bg2">
              <a:lumMod val="50000"/>
              <a:alpha val="64000"/>
            </a:schemeClr>
          </a:solidFill>
        </p:spPr>
        <p:txBody>
          <a:bodyPr wrap="square" lIns="91440" tIns="45720" rIns="91440" bIns="45720" anchor="t">
            <a:spAutoFit/>
          </a:bodyPr>
          <a:lstStyle/>
          <a:p>
            <a:pPr algn="ctr">
              <a:lnSpc>
                <a:spcPct val="90000"/>
              </a:lnSpc>
              <a:spcBef>
                <a:spcPts val="600"/>
              </a:spcBef>
            </a:pPr>
            <a:r>
              <a:rPr lang="en-US" sz="1400" b="1" dirty="0">
                <a:solidFill>
                  <a:schemeClr val="accent2">
                    <a:lumMod val="50000"/>
                  </a:schemeClr>
                </a:solidFill>
              </a:rPr>
              <a:t>OUR MISSSION</a:t>
            </a:r>
            <a:endParaRPr lang="en-US" sz="1400" b="1" dirty="0">
              <a:solidFill>
                <a:schemeClr val="accent2">
                  <a:lumMod val="50000"/>
                </a:schemeClr>
              </a:solidFill>
              <a:cs typeface="Calibri"/>
            </a:endParaRPr>
          </a:p>
          <a:p>
            <a:pPr algn="ctr">
              <a:lnSpc>
                <a:spcPct val="90000"/>
              </a:lnSpc>
              <a:spcBef>
                <a:spcPts val="600"/>
              </a:spcBef>
            </a:pPr>
            <a:r>
              <a:rPr lang="en-US" sz="1400" dirty="0"/>
              <a:t>Our mission is to empower individuals and families on the Navajo Nation by facilitating access to renewable energy, specifically solar power. </a:t>
            </a:r>
            <a:endParaRPr lang="en-US" sz="1400" dirty="0">
              <a:cs typeface="Calibri" panose="020F0502020204030204"/>
            </a:endParaRPr>
          </a:p>
        </p:txBody>
      </p:sp>
      <p:pic>
        <p:nvPicPr>
          <p:cNvPr id="5" name="Picture 78">
            <a:extLst>
              <a:ext uri="{FF2B5EF4-FFF2-40B4-BE49-F238E27FC236}">
                <a16:creationId xmlns:a16="http://schemas.microsoft.com/office/drawing/2014/main" xmlns="" id="{39C0B975-27D4-D928-E62C-350625304D48}"/>
              </a:ext>
            </a:extLst>
          </p:cNvPr>
          <p:cNvPicPr>
            <a:picLocks noChangeAspect="1"/>
          </p:cNvPicPr>
          <p:nvPr/>
        </p:nvPicPr>
        <p:blipFill rotWithShape="1">
          <a:blip r:embed="rId4"/>
          <a:srcRect l="11332" t="6676" r="15433" b="29380"/>
          <a:stretch/>
        </p:blipFill>
        <p:spPr>
          <a:xfrm>
            <a:off x="8383887" y="3745817"/>
            <a:ext cx="3663698" cy="2223078"/>
          </a:xfrm>
          <a:prstGeom prst="rect">
            <a:avLst/>
          </a:prstGeom>
          <a:ln>
            <a:noFill/>
          </a:ln>
          <a:effectLst>
            <a:outerShdw blurRad="190500" algn="tl" rotWithShape="0">
              <a:srgbClr val="000000">
                <a:alpha val="70000"/>
              </a:srgbClr>
            </a:outerShdw>
          </a:effectLst>
        </p:spPr>
      </p:pic>
      <p:sp>
        <p:nvSpPr>
          <p:cNvPr id="2" name="Text Placeholder 13">
            <a:extLst>
              <a:ext uri="{FF2B5EF4-FFF2-40B4-BE49-F238E27FC236}">
                <a16:creationId xmlns:a16="http://schemas.microsoft.com/office/drawing/2014/main" xmlns="" id="{A13CCE1A-D9A1-DA13-F21D-FBD2EDEC3428}"/>
              </a:ext>
            </a:extLst>
          </p:cNvPr>
          <p:cNvSpPr>
            <a:spLocks noGrp="1"/>
          </p:cNvSpPr>
          <p:nvPr/>
        </p:nvSpPr>
        <p:spPr>
          <a:xfrm>
            <a:off x="8378796" y="6030918"/>
            <a:ext cx="3688157" cy="690798"/>
          </a:xfrm>
          <a:prstGeom prst="rect">
            <a:avLst/>
          </a:prstGeom>
          <a:solidFill>
            <a:schemeClr val="bg2">
              <a:lumMod val="50000"/>
              <a:alpha val="64000"/>
            </a:schemeClr>
          </a:solid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rtl="0">
              <a:lnSpc>
                <a:spcPct val="100000"/>
              </a:lnSpc>
              <a:spcBef>
                <a:spcPts val="0"/>
              </a:spcBef>
            </a:pPr>
            <a:r>
              <a:rPr lang="en-US" sz="1400" b="1" dirty="0">
                <a:latin typeface="Calibri"/>
                <a:ea typeface="Segoe UI"/>
                <a:cs typeface="Segoe UI"/>
              </a:rPr>
              <a:t>CONTACT INFORMATION</a:t>
            </a:r>
            <a:r>
              <a:rPr lang="en-US" sz="1400" dirty="0">
                <a:latin typeface="Calibri"/>
                <a:ea typeface="Segoe UI"/>
                <a:cs typeface="Segoe UI"/>
              </a:rPr>
              <a:t>​</a:t>
            </a:r>
          </a:p>
          <a:p>
            <a:pPr rtl="0">
              <a:lnSpc>
                <a:spcPct val="100000"/>
              </a:lnSpc>
              <a:spcBef>
                <a:spcPts val="0"/>
              </a:spcBef>
            </a:pPr>
            <a:r>
              <a:rPr lang="en-US" sz="1400" dirty="0">
                <a:latin typeface="Calibri"/>
                <a:ea typeface="Segoe UI"/>
                <a:cs typeface="Segoe UI"/>
              </a:rPr>
              <a:t>Dr. Laurie William - </a:t>
            </a:r>
            <a:r>
              <a:rPr lang="en-US" sz="1400" dirty="0">
                <a:solidFill>
                  <a:srgbClr val="000000"/>
                </a:solidFill>
                <a:latin typeface="Calibri"/>
                <a:ea typeface="Segoe UI"/>
                <a:cs typeface="Segoe UI"/>
                <a:hlinkClick r:id="rId5"/>
              </a:rPr>
              <a:t>WILLIAMS_L@Fortlewis.edu</a:t>
            </a:r>
            <a:r>
              <a:rPr lang="en-US" sz="1400" dirty="0">
                <a:latin typeface="Calibri"/>
                <a:ea typeface="Segoe UI"/>
                <a:cs typeface="Segoe UI"/>
              </a:rPr>
              <a:t>​</a:t>
            </a:r>
          </a:p>
          <a:p>
            <a:pPr>
              <a:lnSpc>
                <a:spcPct val="100000"/>
              </a:lnSpc>
              <a:spcBef>
                <a:spcPts val="0"/>
              </a:spcBef>
            </a:pPr>
            <a:r>
              <a:rPr lang="en-US" sz="1400" dirty="0">
                <a:latin typeface="Calibri"/>
                <a:ea typeface="Segoe UI"/>
                <a:cs typeface="Segoe UI"/>
              </a:rPr>
              <a:t>Camille Keith - CRKEITH@Fortlewis.edu​</a:t>
            </a:r>
            <a:endParaRPr lang="en-US" sz="1400" dirty="0">
              <a:cs typeface="Calibri"/>
            </a:endParaRPr>
          </a:p>
        </p:txBody>
      </p:sp>
      <p:sp>
        <p:nvSpPr>
          <p:cNvPr id="3" name="Text Placeholder 13">
            <a:extLst>
              <a:ext uri="{FF2B5EF4-FFF2-40B4-BE49-F238E27FC236}">
                <a16:creationId xmlns:a16="http://schemas.microsoft.com/office/drawing/2014/main" xmlns="" id="{B4295C6B-5A77-3763-FF60-63AAEF047751}"/>
              </a:ext>
            </a:extLst>
          </p:cNvPr>
          <p:cNvSpPr>
            <a:spLocks noGrp="1"/>
          </p:cNvSpPr>
          <p:nvPr/>
        </p:nvSpPr>
        <p:spPr>
          <a:xfrm>
            <a:off x="4062754" y="1885957"/>
            <a:ext cx="4224018" cy="4834804"/>
          </a:xfrm>
          <a:prstGeom prst="rect">
            <a:avLst/>
          </a:prstGeom>
          <a:solidFill>
            <a:schemeClr val="bg2">
              <a:lumMod val="50000"/>
              <a:alpha val="64000"/>
            </a:schemeClr>
          </a:solid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r>
              <a:rPr lang="en-US" sz="1400" b="1" dirty="0">
                <a:solidFill>
                  <a:schemeClr val="accent2">
                    <a:lumMod val="50000"/>
                  </a:schemeClr>
                </a:solidFill>
                <a:cs typeface="Calibri"/>
              </a:rPr>
              <a:t>PROJECT GOALS</a:t>
            </a:r>
          </a:p>
          <a:p>
            <a:pPr algn="ctr"/>
            <a:r>
              <a:rPr lang="en-US" sz="1400" b="1" u="sng" dirty="0">
                <a:solidFill>
                  <a:schemeClr val="accent1">
                    <a:lumMod val="75000"/>
                  </a:schemeClr>
                </a:solidFill>
                <a:cs typeface="Calibri"/>
              </a:rPr>
              <a:t>Homesite Assessment Database</a:t>
            </a:r>
          </a:p>
          <a:p>
            <a:pPr marL="285750" indent="-285750">
              <a:buFont typeface="Arial" panose="020B0604020202020204" pitchFamily="34" charset="0"/>
              <a:buChar char="•"/>
            </a:pPr>
            <a:r>
              <a:rPr lang="en-US" sz="1400" dirty="0">
                <a:cs typeface="Calibri"/>
              </a:rPr>
              <a:t>Develop a comprehensive community home site assessment database which will include home locations, electric transmission lines, electrification status, home readiness for electric service,  homesite lease status, and interest in electric service</a:t>
            </a:r>
          </a:p>
          <a:p>
            <a:pPr algn="ctr"/>
            <a:r>
              <a:rPr lang="en-US" sz="1400" b="1" u="sng" dirty="0">
                <a:solidFill>
                  <a:schemeClr val="accent1">
                    <a:lumMod val="75000"/>
                  </a:schemeClr>
                </a:solidFill>
                <a:cs typeface="Calibri"/>
              </a:rPr>
              <a:t>Workforce Development</a:t>
            </a:r>
          </a:p>
          <a:p>
            <a:pPr marL="285750" indent="-285750">
              <a:buFont typeface="Arial" panose="020B0604020202020204" pitchFamily="34" charset="0"/>
              <a:buChar char="•"/>
            </a:pPr>
            <a:r>
              <a:rPr lang="en-US" sz="1400" dirty="0"/>
              <a:t>Contract with local electricians to ensure adequate home wiring. </a:t>
            </a:r>
            <a:endParaRPr lang="en-US" sz="1400" dirty="0">
              <a:cs typeface="Calibri"/>
            </a:endParaRPr>
          </a:p>
          <a:p>
            <a:pPr algn="ctr"/>
            <a:r>
              <a:rPr lang="en-US" sz="1400" b="1" u="sng" dirty="0">
                <a:solidFill>
                  <a:schemeClr val="accent1">
                    <a:lumMod val="75000"/>
                  </a:schemeClr>
                </a:solidFill>
              </a:rPr>
              <a:t>Sustainability</a:t>
            </a:r>
            <a:endParaRPr lang="en-US" sz="1000" b="1" u="sng" dirty="0">
              <a:solidFill>
                <a:schemeClr val="accent1">
                  <a:lumMod val="75000"/>
                </a:schemeClr>
              </a:solidFill>
            </a:endParaRPr>
          </a:p>
          <a:p>
            <a:pPr marL="285750" indent="-285750">
              <a:buFont typeface="Arial" panose="020B0604020202020204" pitchFamily="34" charset="0"/>
              <a:buChar char="•"/>
            </a:pPr>
            <a:r>
              <a:rPr lang="en-US" sz="1400" dirty="0"/>
              <a:t>Provide PV system operation and maintenance training to local chapter members. </a:t>
            </a:r>
          </a:p>
          <a:p>
            <a:pPr marL="285750" indent="-285750">
              <a:buFont typeface="Arial" panose="020B0604020202020204" pitchFamily="34" charset="0"/>
              <a:buChar char="•"/>
            </a:pPr>
            <a:r>
              <a:rPr lang="en-US" sz="1400" dirty="0">
                <a:cs typeface="Calibri" panose="020F0502020204030204"/>
              </a:rPr>
              <a:t>Partnering with the local Shonto chapter on the Navajo Nation, the NNSI team and the chapter representatives will create an energy sustainability plan.</a:t>
            </a:r>
          </a:p>
        </p:txBody>
      </p:sp>
      <p:pic>
        <p:nvPicPr>
          <p:cNvPr id="20" name="Picture 20" descr="Diagram&#10;&#10;Description automatically generated">
            <a:extLst>
              <a:ext uri="{FF2B5EF4-FFF2-40B4-BE49-F238E27FC236}">
                <a16:creationId xmlns:a16="http://schemas.microsoft.com/office/drawing/2014/main" xmlns="" id="{F6181B7C-3F73-4E7F-6F1E-68B9009F37F7}"/>
              </a:ext>
            </a:extLst>
          </p:cNvPr>
          <p:cNvPicPr>
            <a:picLocks noChangeAspect="1"/>
          </p:cNvPicPr>
          <p:nvPr/>
        </p:nvPicPr>
        <p:blipFill>
          <a:blip r:embed="rId6"/>
          <a:stretch>
            <a:fillRect/>
          </a:stretch>
        </p:blipFill>
        <p:spPr>
          <a:xfrm>
            <a:off x="2574693" y="1910566"/>
            <a:ext cx="1386730" cy="9966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7" name="Text Placeholder 13">
            <a:extLst>
              <a:ext uri="{FF2B5EF4-FFF2-40B4-BE49-F238E27FC236}">
                <a16:creationId xmlns:a16="http://schemas.microsoft.com/office/drawing/2014/main" xmlns="" id="{CCF4153F-9675-3BB3-40F5-66F40285B5ED}"/>
              </a:ext>
            </a:extLst>
          </p:cNvPr>
          <p:cNvSpPr txBox="1">
            <a:spLocks/>
          </p:cNvSpPr>
          <p:nvPr/>
        </p:nvSpPr>
        <p:spPr>
          <a:xfrm>
            <a:off x="153873" y="2962645"/>
            <a:ext cx="3794249" cy="1896325"/>
          </a:xfrm>
          <a:prstGeom prst="rect">
            <a:avLst/>
          </a:prstGeom>
          <a:solidFill>
            <a:schemeClr val="bg2">
              <a:lumMod val="50000"/>
              <a:alpha val="64000"/>
            </a:schemeClr>
          </a:solidFill>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spcBef>
                <a:spcPts val="600"/>
              </a:spcBef>
            </a:pPr>
            <a:r>
              <a:rPr lang="en-US" sz="1400" b="1" dirty="0">
                <a:solidFill>
                  <a:schemeClr val="accent2">
                    <a:lumMod val="50000"/>
                  </a:schemeClr>
                </a:solidFill>
                <a:cs typeface="Calibri" panose="020F0502020204030204"/>
              </a:rPr>
              <a:t>WHO WE ARE</a:t>
            </a:r>
          </a:p>
          <a:p>
            <a:pPr algn="just">
              <a:spcBef>
                <a:spcPts val="600"/>
              </a:spcBef>
            </a:pPr>
            <a:r>
              <a:rPr lang="en-US" sz="1400" i="0" dirty="0">
                <a:effectLst/>
                <a:ea typeface="Tahoma" panose="020B0604030504040204" pitchFamily="34" charset="0"/>
                <a:cs typeface="Tahoma" panose="020B0604030504040204" pitchFamily="34" charset="0"/>
              </a:rPr>
              <a:t>We are the NNSI team comprised of Fort Lewis college professors’, alumni , grants advisor and an off grid solar professional expert. </a:t>
            </a:r>
            <a:r>
              <a:rPr lang="en-US" sz="1400" dirty="0">
                <a:ea typeface="Tahoma" panose="020B0604030504040204" pitchFamily="34" charset="0"/>
                <a:cs typeface="Tahoma" panose="020B0604030504040204" pitchFamily="34" charset="0"/>
              </a:rPr>
              <a:t>W</a:t>
            </a:r>
            <a:r>
              <a:rPr lang="en-US" sz="1400" b="0" i="0" dirty="0">
                <a:effectLst/>
              </a:rPr>
              <a:t>e are positioned to increase energy availability and accessibility, promote renewable energy, build clean energy knowledge, establish a clean energy workforce, and shape community energy sovereignty.</a:t>
            </a:r>
            <a:endParaRPr lang="en-US" sz="1200" dirty="0">
              <a:ea typeface="Tahoma" panose="020B0604030504040204" pitchFamily="34" charset="0"/>
              <a:cs typeface="Tahoma" panose="020B0604030504040204" pitchFamily="34" charset="0"/>
            </a:endParaRPr>
          </a:p>
        </p:txBody>
      </p:sp>
      <p:pic>
        <p:nvPicPr>
          <p:cNvPr id="7" name="Picture 2">
            <a:extLst>
              <a:ext uri="{FF2B5EF4-FFF2-40B4-BE49-F238E27FC236}">
                <a16:creationId xmlns:a16="http://schemas.microsoft.com/office/drawing/2014/main" xmlns="" id="{B906BC2E-F0E9-44DA-A673-C99A470C1B3C}"/>
              </a:ext>
            </a:extLst>
          </p:cNvPr>
          <p:cNvPicPr>
            <a:picLocks noChangeAspect="1"/>
          </p:cNvPicPr>
          <p:nvPr/>
        </p:nvPicPr>
        <p:blipFill rotWithShape="1">
          <a:blip r:embed="rId7"/>
          <a:srcRect l="8235" t="11364" r="11529" b="455"/>
          <a:stretch/>
        </p:blipFill>
        <p:spPr>
          <a:xfrm>
            <a:off x="545020" y="4915270"/>
            <a:ext cx="3022795" cy="1811083"/>
          </a:xfrm>
          <a:prstGeom prst="rect">
            <a:avLst/>
          </a:prstGeom>
          <a:ln>
            <a:noFill/>
          </a:ln>
          <a:effectLst>
            <a:outerShdw blurRad="190500" algn="tl" rotWithShape="0">
              <a:srgbClr val="000000">
                <a:alpha val="70000"/>
              </a:srgbClr>
            </a:outerShdw>
          </a:effectLst>
        </p:spPr>
      </p:pic>
      <p:sp>
        <p:nvSpPr>
          <p:cNvPr id="28" name="TextBox 27">
            <a:extLst>
              <a:ext uri="{FF2B5EF4-FFF2-40B4-BE49-F238E27FC236}">
                <a16:creationId xmlns:a16="http://schemas.microsoft.com/office/drawing/2014/main" xmlns="" id="{045FACB1-16C7-6218-D714-22C8CBB87DC9}"/>
              </a:ext>
            </a:extLst>
          </p:cNvPr>
          <p:cNvSpPr txBox="1"/>
          <p:nvPr/>
        </p:nvSpPr>
        <p:spPr>
          <a:xfrm>
            <a:off x="8387658" y="794842"/>
            <a:ext cx="3670437" cy="2860643"/>
          </a:xfrm>
          <a:prstGeom prst="rect">
            <a:avLst/>
          </a:prstGeom>
          <a:solidFill>
            <a:schemeClr val="bg2">
              <a:lumMod val="50000"/>
              <a:alpha val="64000"/>
            </a:schemeClr>
          </a:solidFill>
        </p:spPr>
        <p:txBody>
          <a:bodyPr wrap="square" lIns="91440" tIns="45720" rIns="91440" bIns="45720" anchor="t">
            <a:spAutoFit/>
          </a:bodyPr>
          <a:lstStyle/>
          <a:p>
            <a:pPr algn="ctr">
              <a:lnSpc>
                <a:spcPct val="90000"/>
              </a:lnSpc>
              <a:spcBef>
                <a:spcPts val="1000"/>
              </a:spcBef>
            </a:pPr>
            <a:r>
              <a:rPr lang="en-US" sz="1400" b="1" dirty="0">
                <a:solidFill>
                  <a:schemeClr val="accent2">
                    <a:lumMod val="50000"/>
                  </a:schemeClr>
                </a:solidFill>
                <a:cs typeface="Calibri" panose="020F0502020204030204"/>
              </a:rPr>
              <a:t>OUR PARTNERS</a:t>
            </a:r>
          </a:p>
          <a:p>
            <a:pPr algn="just">
              <a:lnSpc>
                <a:spcPct val="90000"/>
              </a:lnSpc>
              <a:spcBef>
                <a:spcPts val="1000"/>
              </a:spcBef>
            </a:pPr>
            <a:r>
              <a:rPr lang="en-US" sz="1400" dirty="0"/>
              <a:t>Through partnerships and comprehensive community engagement, we aim to develop a sustainable energy strategy that addresses home electrification, off-grid solar solutions and workforce development by providing training on operation and maintenance of the systems. </a:t>
            </a:r>
            <a:endParaRPr lang="en-US" sz="1400" u="sng" dirty="0">
              <a:cs typeface="Calibri" panose="020F0502020204030204"/>
            </a:endParaRPr>
          </a:p>
          <a:p>
            <a:pPr algn="just">
              <a:lnSpc>
                <a:spcPct val="90000"/>
              </a:lnSpc>
              <a:spcBef>
                <a:spcPts val="1000"/>
              </a:spcBef>
            </a:pPr>
            <a:r>
              <a:rPr lang="en-US" sz="1400" dirty="0"/>
              <a:t>By collaborating with the Shonto Chapter and the Fort Lewis College VAP Solar Initiative, we are dedicated to improving energy access, promoting environmental sustainability, and fostering economic opportunities for the Navajo Nation.</a:t>
            </a:r>
            <a:endParaRPr lang="en-US" sz="1400" u="sng" dirty="0">
              <a:cs typeface="Calibri"/>
            </a:endParaRPr>
          </a:p>
        </p:txBody>
      </p:sp>
      <p:pic>
        <p:nvPicPr>
          <p:cNvPr id="10" name="Picture 9" descr="A picture containing outdoor, building, house, plant&#10;&#10;Description automatically generated">
            <a:extLst>
              <a:ext uri="{FF2B5EF4-FFF2-40B4-BE49-F238E27FC236}">
                <a16:creationId xmlns:a16="http://schemas.microsoft.com/office/drawing/2014/main" xmlns="" id="{4C66460E-AE1B-C230-96A5-B31C58035BB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52165" y="1930033"/>
            <a:ext cx="2278036" cy="9790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xmlns="" id="{ABE1E9A0-6787-2F09-C41D-F45DB1CD96BC}"/>
              </a:ext>
            </a:extLst>
          </p:cNvPr>
          <p:cNvPicPr>
            <a:picLocks noChangeAspect="1"/>
          </p:cNvPicPr>
          <p:nvPr/>
        </p:nvPicPr>
        <p:blipFill>
          <a:blip r:embed="rId9"/>
          <a:stretch>
            <a:fillRect/>
          </a:stretch>
        </p:blipFill>
        <p:spPr>
          <a:xfrm>
            <a:off x="1486751" y="30914"/>
            <a:ext cx="706942" cy="720602"/>
          </a:xfrm>
          <a:prstGeom prst="rect">
            <a:avLst/>
          </a:prstGeom>
        </p:spPr>
      </p:pic>
    </p:spTree>
    <p:extLst>
      <p:ext uri="{BB962C8B-B14F-4D97-AF65-F5344CB8AC3E}">
        <p14:creationId xmlns:p14="http://schemas.microsoft.com/office/powerpoint/2010/main" val="2124645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180</Words>
  <Application>Microsoft Office PowerPoint</Application>
  <PresentationFormat>Custom</PresentationFormat>
  <Paragraphs>21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Navajo Nation Solar Initiative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&amp; Mission Navajo Nation Solar Initiative</dc:title>
  <dc:creator>Martine Tsosie</dc:creator>
  <cp:lastModifiedBy>Laurie Williams</cp:lastModifiedBy>
  <cp:revision>19</cp:revision>
  <dcterms:created xsi:type="dcterms:W3CDTF">2023-05-21T08:07:22Z</dcterms:created>
  <dcterms:modified xsi:type="dcterms:W3CDTF">2023-05-24T16:33:08Z</dcterms:modified>
</cp:coreProperties>
</file>