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5882"/>
    <a:srgbClr val="F2A7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9BA01F-BC3A-44E8-9DC8-F06C8599BF8F}" v="1" dt="2023-05-18T13:36:27.6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82" d="100"/>
          <a:sy n="82" d="100"/>
        </p:scale>
        <p:origin x="37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ls Andreassen" userId="e4d19e00-e40c-4192-a823-b49c49bfe8b9" providerId="ADAL" clId="{1D9BA01F-BC3A-44E8-9DC8-F06C8599BF8F}"/>
    <pc:docChg chg="addSld delSld modSld">
      <pc:chgData name="Nils Andreassen" userId="e4d19e00-e40c-4192-a823-b49c49bfe8b9" providerId="ADAL" clId="{1D9BA01F-BC3A-44E8-9DC8-F06C8599BF8F}" dt="2023-05-24T13:23:06.509" v="2" actId="47"/>
      <pc:docMkLst>
        <pc:docMk/>
      </pc:docMkLst>
      <pc:sldChg chg="del">
        <pc:chgData name="Nils Andreassen" userId="e4d19e00-e40c-4192-a823-b49c49bfe8b9" providerId="ADAL" clId="{1D9BA01F-BC3A-44E8-9DC8-F06C8599BF8F}" dt="2023-05-18T13:36:29.634" v="1" actId="47"/>
        <pc:sldMkLst>
          <pc:docMk/>
          <pc:sldMk cId="3800428740" sldId="257"/>
        </pc:sldMkLst>
      </pc:sldChg>
      <pc:sldChg chg="add">
        <pc:chgData name="Nils Andreassen" userId="e4d19e00-e40c-4192-a823-b49c49bfe8b9" providerId="ADAL" clId="{1D9BA01F-BC3A-44E8-9DC8-F06C8599BF8F}" dt="2023-05-18T13:36:27.668" v="0"/>
        <pc:sldMkLst>
          <pc:docMk/>
          <pc:sldMk cId="209654639" sldId="258"/>
        </pc:sldMkLst>
      </pc:sldChg>
      <pc:sldChg chg="del">
        <pc:chgData name="Nils Andreassen" userId="e4d19e00-e40c-4192-a823-b49c49bfe8b9" providerId="ADAL" clId="{1D9BA01F-BC3A-44E8-9DC8-F06C8599BF8F}" dt="2023-05-24T13:23:06.509" v="2" actId="47"/>
        <pc:sldMkLst>
          <pc:docMk/>
          <pc:sldMk cId="1384364899" sldId="25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A4F8F-ACE0-B2A4-C41A-6C43F2712B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13D0AA9-B28A-6A36-02F2-903CCFBA36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735BFC-C22C-444C-6A5A-93757FC024E4}"/>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5" name="Footer Placeholder 4">
            <a:extLst>
              <a:ext uri="{FF2B5EF4-FFF2-40B4-BE49-F238E27FC236}">
                <a16:creationId xmlns:a16="http://schemas.microsoft.com/office/drawing/2014/main" id="{F6E3823B-57D0-B942-631E-42F773B262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CFEFE-3650-3652-ECC1-1FB1BE1411E9}"/>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3876908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1C79-6F8A-54B3-1762-CB5260788B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A90603-5AD4-65E0-F0D3-DD42D76146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F96C3B-0201-0A6F-BD2F-14953E97E6F4}"/>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5" name="Footer Placeholder 4">
            <a:extLst>
              <a:ext uri="{FF2B5EF4-FFF2-40B4-BE49-F238E27FC236}">
                <a16:creationId xmlns:a16="http://schemas.microsoft.com/office/drawing/2014/main" id="{8EE331E1-8581-3478-AE4D-12FD825882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BD8313-4BAC-7D4D-2D37-76E3F1A5D53B}"/>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138353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093DA-5FB9-5C83-7571-8ACD777BD1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68EA56-9B66-F899-1993-2E7CB2D713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4589E1-B42D-26A7-C3FD-C65FCE5AD0A4}"/>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5" name="Footer Placeholder 4">
            <a:extLst>
              <a:ext uri="{FF2B5EF4-FFF2-40B4-BE49-F238E27FC236}">
                <a16:creationId xmlns:a16="http://schemas.microsoft.com/office/drawing/2014/main" id="{EF985635-5E78-7C6B-318E-9F58232855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0FC42B-082C-65A8-F6BF-D0555B26DDCD}"/>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2672349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50E34-CE84-EB8D-6D01-44EB82FEA7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ED2DCB-D609-CA71-C23E-7926EA00BFF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AD568C4-3F71-E876-2F36-E6EAECA35E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F77B5E4-F43C-274B-E871-A5A8400372C8}"/>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6" name="Footer Placeholder 5">
            <a:extLst>
              <a:ext uri="{FF2B5EF4-FFF2-40B4-BE49-F238E27FC236}">
                <a16:creationId xmlns:a16="http://schemas.microsoft.com/office/drawing/2014/main" id="{4B0ED20D-2B4C-0273-61E6-551785011F8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A575F-BDBB-A0D1-000C-6121618969BA}"/>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3157865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3B7AB-D086-8E37-40A6-E0A13DA5E5C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825A86E-9603-4982-51E3-9FEB5E918E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4651C5-0933-6092-E5A4-146B70E5DF0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02570FF-AFAF-2C4C-2844-E559C4B5D7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0DF0DC-7F83-8134-E6BA-2E8B2F018F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8131514-064D-94B4-77E1-DA12BF74C8C9}"/>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8" name="Footer Placeholder 7">
            <a:extLst>
              <a:ext uri="{FF2B5EF4-FFF2-40B4-BE49-F238E27FC236}">
                <a16:creationId xmlns:a16="http://schemas.microsoft.com/office/drawing/2014/main" id="{1ACF91FD-E44C-C696-6DCC-A6D8454C491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8F1A206-8DA0-129E-6330-8DBC8B8B4FC9}"/>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3441402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1C734-694C-8443-0F2F-5938261C75B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5DFE341-F518-D172-0C51-4679E9CB3668}"/>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4" name="Footer Placeholder 3">
            <a:extLst>
              <a:ext uri="{FF2B5EF4-FFF2-40B4-BE49-F238E27FC236}">
                <a16:creationId xmlns:a16="http://schemas.microsoft.com/office/drawing/2014/main" id="{503BC080-28DA-0C67-977E-871A6F0C096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F4B306F-C37D-217B-DE63-3D145ADC83E2}"/>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2397794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3D76C0-381B-D64C-29A3-1BB5B8FF3755}"/>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3" name="Footer Placeholder 2">
            <a:extLst>
              <a:ext uri="{FF2B5EF4-FFF2-40B4-BE49-F238E27FC236}">
                <a16:creationId xmlns:a16="http://schemas.microsoft.com/office/drawing/2014/main" id="{B83F36F1-0EDB-F28A-33E0-551E552EC2D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CECF10B-84AC-7878-1959-56EE5F45BD52}"/>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1390864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32955-DC32-88A2-2144-DE7DE29013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3F2520A-AF75-26D0-19E6-C801843FBE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14BFED-6C7F-E795-239A-AF630105E7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EBB133-DAFB-CA9E-9056-42125947A5F8}"/>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6" name="Footer Placeholder 5">
            <a:extLst>
              <a:ext uri="{FF2B5EF4-FFF2-40B4-BE49-F238E27FC236}">
                <a16:creationId xmlns:a16="http://schemas.microsoft.com/office/drawing/2014/main" id="{7BC8521F-1D8A-FD2B-434B-480029D96F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43D521-A52E-0022-13D7-601379B4A35B}"/>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2194094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32BBB-61EE-E8F7-E9C6-D70F733CE4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71C728F-798D-62A0-3DF0-0F1ADDE9A8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7B97DE-52C0-13B4-92AF-23EFB1EBC3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D0711C-2B05-E836-EE6C-48FE48E95A04}"/>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6" name="Footer Placeholder 5">
            <a:extLst>
              <a:ext uri="{FF2B5EF4-FFF2-40B4-BE49-F238E27FC236}">
                <a16:creationId xmlns:a16="http://schemas.microsoft.com/office/drawing/2014/main" id="{9D407509-9048-D779-898F-2EF9E5865F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2AFB1F-FD54-64D2-7D07-833BD4E652FF}"/>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2640097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36B6A-90D9-3EC7-9C95-54F89681AA9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EF3520-D1B2-73B8-8D27-578746DFF05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9E9912-2A0B-2F10-EAE6-67A6CD1AED2C}"/>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5" name="Footer Placeholder 4">
            <a:extLst>
              <a:ext uri="{FF2B5EF4-FFF2-40B4-BE49-F238E27FC236}">
                <a16:creationId xmlns:a16="http://schemas.microsoft.com/office/drawing/2014/main" id="{12A50FF9-E002-E0F9-DB8A-9B8B2937A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B499DF-CEE5-D31F-D780-1EC899F60482}"/>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3860440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3DCFED-C21E-B35B-0A05-D0C4838BF5D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A7A5A80-EA45-EEDE-49AE-CD1BAEFD35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E831E8-59B1-16A7-542F-22C2588D524A}"/>
              </a:ext>
            </a:extLst>
          </p:cNvPr>
          <p:cNvSpPr>
            <a:spLocks noGrp="1"/>
          </p:cNvSpPr>
          <p:nvPr>
            <p:ph type="dt" sz="half" idx="10"/>
          </p:nvPr>
        </p:nvSpPr>
        <p:spPr/>
        <p:txBody>
          <a:bodyPr/>
          <a:lstStyle/>
          <a:p>
            <a:fld id="{D7774ACE-1C8D-4E93-88D0-637A5C4ECCB3}" type="datetimeFigureOut">
              <a:rPr lang="en-US" smtClean="0"/>
              <a:t>5/24/2023</a:t>
            </a:fld>
            <a:endParaRPr lang="en-US"/>
          </a:p>
        </p:txBody>
      </p:sp>
      <p:sp>
        <p:nvSpPr>
          <p:cNvPr id="5" name="Footer Placeholder 4">
            <a:extLst>
              <a:ext uri="{FF2B5EF4-FFF2-40B4-BE49-F238E27FC236}">
                <a16:creationId xmlns:a16="http://schemas.microsoft.com/office/drawing/2014/main" id="{488D5AB5-13D4-E2E8-84B8-B5035672CE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95712F-24D8-1F04-81A4-6286D82179B1}"/>
              </a:ext>
            </a:extLst>
          </p:cNvPr>
          <p:cNvSpPr>
            <a:spLocks noGrp="1"/>
          </p:cNvSpPr>
          <p:nvPr>
            <p:ph type="sldNum" sz="quarter" idx="12"/>
          </p:nvPr>
        </p:nvSpPr>
        <p:spPr/>
        <p:txBody>
          <a:bodyPr/>
          <a:lstStyle/>
          <a:p>
            <a:fld id="{17649A95-1037-4067-9DD2-33772C907437}" type="slidenum">
              <a:rPr lang="en-US" smtClean="0"/>
              <a:t>‹#›</a:t>
            </a:fld>
            <a:endParaRPr lang="en-US"/>
          </a:p>
        </p:txBody>
      </p:sp>
    </p:spTree>
    <p:extLst>
      <p:ext uri="{BB962C8B-B14F-4D97-AF65-F5344CB8AC3E}">
        <p14:creationId xmlns:p14="http://schemas.microsoft.com/office/powerpoint/2010/main" val="1833930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EFC721-7A3A-A328-76BA-A38147F805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5E6D4D1-9266-B98A-378D-DF8644740F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A21C4C-5A63-D6D6-7800-6A64048176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774ACE-1C8D-4E93-88D0-637A5C4ECCB3}" type="datetimeFigureOut">
              <a:rPr lang="en-US" smtClean="0"/>
              <a:t>5/24/2023</a:t>
            </a:fld>
            <a:endParaRPr lang="en-US"/>
          </a:p>
        </p:txBody>
      </p:sp>
      <p:sp>
        <p:nvSpPr>
          <p:cNvPr id="5" name="Footer Placeholder 4">
            <a:extLst>
              <a:ext uri="{FF2B5EF4-FFF2-40B4-BE49-F238E27FC236}">
                <a16:creationId xmlns:a16="http://schemas.microsoft.com/office/drawing/2014/main" id="{5F1B214A-53F0-1A14-7BA5-6A6E3BB9AD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098D41E-91BC-E78B-6E1F-60EA445FF6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649A95-1037-4067-9DD2-33772C907437}" type="slidenum">
              <a:rPr lang="en-US" smtClean="0"/>
              <a:t>‹#›</a:t>
            </a:fld>
            <a:endParaRPr lang="en-US"/>
          </a:p>
        </p:txBody>
      </p:sp>
    </p:spTree>
    <p:extLst>
      <p:ext uri="{BB962C8B-B14F-4D97-AF65-F5344CB8AC3E}">
        <p14:creationId xmlns:p14="http://schemas.microsoft.com/office/powerpoint/2010/main" val="9773757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A picture containing text, map&#10;&#10;Description automatically generated">
            <a:extLst>
              <a:ext uri="{FF2B5EF4-FFF2-40B4-BE49-F238E27FC236}">
                <a16:creationId xmlns:a16="http://schemas.microsoft.com/office/drawing/2014/main" id="{B6C00C2E-4D34-906F-0CE4-BBCD0DED8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621" y="2402622"/>
            <a:ext cx="7905021" cy="4631224"/>
          </a:xfrm>
          <a:prstGeom prst="rect">
            <a:avLst/>
          </a:prstGeom>
        </p:spPr>
      </p:pic>
      <p:sp>
        <p:nvSpPr>
          <p:cNvPr id="8" name="Rectangle 7">
            <a:extLst>
              <a:ext uri="{FF2B5EF4-FFF2-40B4-BE49-F238E27FC236}">
                <a16:creationId xmlns:a16="http://schemas.microsoft.com/office/drawing/2014/main" id="{81E9B50F-5B82-5BB9-046B-EB4F24A79E33}"/>
              </a:ext>
            </a:extLst>
          </p:cNvPr>
          <p:cNvSpPr/>
          <p:nvPr/>
        </p:nvSpPr>
        <p:spPr>
          <a:xfrm>
            <a:off x="0" y="1"/>
            <a:ext cx="12192000" cy="902467"/>
          </a:xfrm>
          <a:prstGeom prst="rect">
            <a:avLst/>
          </a:prstGeom>
          <a:solidFill>
            <a:srgbClr val="2E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797041F-FB42-9689-5A34-23E444FC6FF4}"/>
              </a:ext>
            </a:extLst>
          </p:cNvPr>
          <p:cNvSpPr/>
          <p:nvPr/>
        </p:nvSpPr>
        <p:spPr>
          <a:xfrm>
            <a:off x="0" y="878181"/>
            <a:ext cx="12192000" cy="45719"/>
          </a:xfrm>
          <a:prstGeom prst="rect">
            <a:avLst/>
          </a:prstGeom>
          <a:solidFill>
            <a:srgbClr val="F2A7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B6AC5A-A847-FB97-7DF9-F6BD9650A032}"/>
              </a:ext>
            </a:extLst>
          </p:cNvPr>
          <p:cNvSpPr>
            <a:spLocks noGrp="1"/>
          </p:cNvSpPr>
          <p:nvPr>
            <p:ph type="title"/>
          </p:nvPr>
        </p:nvSpPr>
        <p:spPr>
          <a:xfrm>
            <a:off x="838200" y="1"/>
            <a:ext cx="10515600" cy="955884"/>
          </a:xfrm>
        </p:spPr>
        <p:txBody>
          <a:bodyPr>
            <a:normAutofit/>
          </a:bodyPr>
          <a:lstStyle/>
          <a:p>
            <a:pPr algn="ctr"/>
            <a:r>
              <a:rPr lang="en-US" sz="4000" i="1" dirty="0">
                <a:solidFill>
                  <a:srgbClr val="F2A71E"/>
                </a:solidFill>
                <a:latin typeface="+mn-lt"/>
              </a:rPr>
              <a:t>Rural Alaska Municipal Energy Accelerator</a:t>
            </a:r>
          </a:p>
        </p:txBody>
      </p:sp>
      <p:sp>
        <p:nvSpPr>
          <p:cNvPr id="5" name="TextBox 4">
            <a:extLst>
              <a:ext uri="{FF2B5EF4-FFF2-40B4-BE49-F238E27FC236}">
                <a16:creationId xmlns:a16="http://schemas.microsoft.com/office/drawing/2014/main" id="{FA1305F2-BE56-3EBC-E0CE-2F04516DEC1E}"/>
              </a:ext>
            </a:extLst>
          </p:cNvPr>
          <p:cNvSpPr txBox="1"/>
          <p:nvPr/>
        </p:nvSpPr>
        <p:spPr>
          <a:xfrm>
            <a:off x="384678" y="1074391"/>
            <a:ext cx="11593961" cy="1323439"/>
          </a:xfrm>
          <a:prstGeom prst="rect">
            <a:avLst/>
          </a:prstGeom>
          <a:noFill/>
        </p:spPr>
        <p:txBody>
          <a:bodyPr wrap="square" lIns="0" rIns="0" rtlCol="0">
            <a:noAutofit/>
          </a:bodyPr>
          <a:lstStyle/>
          <a:p>
            <a:r>
              <a:rPr lang="en-US" sz="1900" dirty="0"/>
              <a:t>This project will leverage AML’s unique relationships with its municipal members and established State, federal, and nonprofit partners to accelerate financing the needs of local microgrids. AML staff will work directly with municipal governments to strengthen their ability to accelerate new and more efficient power systems that anticipate future needs and resilience, and that can leverage public and private capital investment.  </a:t>
            </a:r>
          </a:p>
        </p:txBody>
      </p:sp>
      <p:sp>
        <p:nvSpPr>
          <p:cNvPr id="12" name="TextBox 11">
            <a:extLst>
              <a:ext uri="{FF2B5EF4-FFF2-40B4-BE49-F238E27FC236}">
                <a16:creationId xmlns:a16="http://schemas.microsoft.com/office/drawing/2014/main" id="{63E5AAE9-C89C-A9FB-B660-BA243EBFD007}"/>
              </a:ext>
            </a:extLst>
          </p:cNvPr>
          <p:cNvSpPr txBox="1"/>
          <p:nvPr/>
        </p:nvSpPr>
        <p:spPr>
          <a:xfrm>
            <a:off x="436097" y="2600779"/>
            <a:ext cx="5275385" cy="338554"/>
          </a:xfrm>
          <a:prstGeom prst="rect">
            <a:avLst/>
          </a:prstGeom>
          <a:noFill/>
        </p:spPr>
        <p:txBody>
          <a:bodyPr wrap="square" rtlCol="0">
            <a:noAutofit/>
          </a:bodyPr>
          <a:lstStyle/>
          <a:p>
            <a:r>
              <a:rPr lang="en-US" sz="1600" b="1" dirty="0">
                <a:solidFill>
                  <a:srgbClr val="2E5882"/>
                </a:solidFill>
              </a:rPr>
              <a:t>AEA Active Projects and Services</a:t>
            </a:r>
          </a:p>
        </p:txBody>
      </p:sp>
      <p:grpSp>
        <p:nvGrpSpPr>
          <p:cNvPr id="20" name="Group 19">
            <a:extLst>
              <a:ext uri="{FF2B5EF4-FFF2-40B4-BE49-F238E27FC236}">
                <a16:creationId xmlns:a16="http://schemas.microsoft.com/office/drawing/2014/main" id="{F2336ED9-9F80-CEDB-EB67-334A94753FF7}"/>
              </a:ext>
            </a:extLst>
          </p:cNvPr>
          <p:cNvGrpSpPr>
            <a:grpSpLocks noChangeAspect="1"/>
          </p:cNvGrpSpPr>
          <p:nvPr/>
        </p:nvGrpSpPr>
        <p:grpSpPr>
          <a:xfrm>
            <a:off x="7830008" y="2604271"/>
            <a:ext cx="4147283" cy="992656"/>
            <a:chOff x="7942552" y="2365120"/>
            <a:chExt cx="4147283" cy="992656"/>
          </a:xfrm>
        </p:grpSpPr>
        <p:sp>
          <p:nvSpPr>
            <p:cNvPr id="15" name="Rectangle 14">
              <a:extLst>
                <a:ext uri="{FF2B5EF4-FFF2-40B4-BE49-F238E27FC236}">
                  <a16:creationId xmlns:a16="http://schemas.microsoft.com/office/drawing/2014/main" id="{C737647F-F4CB-8539-18A5-18C4BA3F695F}"/>
                </a:ext>
              </a:extLst>
            </p:cNvPr>
            <p:cNvSpPr/>
            <p:nvPr/>
          </p:nvSpPr>
          <p:spPr>
            <a:xfrm>
              <a:off x="9373942" y="2365120"/>
              <a:ext cx="2715893" cy="992656"/>
            </a:xfrm>
            <a:prstGeom prst="rect">
              <a:avLst/>
            </a:prstGeom>
            <a:solidFill>
              <a:srgbClr val="F2A7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BA65EBE-DFBD-80D1-6A61-593B3A67DA32}"/>
                </a:ext>
              </a:extLst>
            </p:cNvPr>
            <p:cNvSpPr/>
            <p:nvPr/>
          </p:nvSpPr>
          <p:spPr>
            <a:xfrm>
              <a:off x="7942552" y="2365120"/>
              <a:ext cx="1431390" cy="992656"/>
            </a:xfrm>
            <a:prstGeom prst="rect">
              <a:avLst/>
            </a:prstGeom>
            <a:solidFill>
              <a:srgbClr val="2E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F95A7024-7123-E02A-A9EA-0B26BDF61D5D}"/>
                </a:ext>
              </a:extLst>
            </p:cNvPr>
            <p:cNvSpPr txBox="1"/>
            <p:nvPr/>
          </p:nvSpPr>
          <p:spPr>
            <a:xfrm>
              <a:off x="7942552" y="2467553"/>
              <a:ext cx="1430042" cy="787790"/>
            </a:xfrm>
            <a:prstGeom prst="rect">
              <a:avLst/>
            </a:prstGeom>
            <a:noFill/>
          </p:spPr>
          <p:txBody>
            <a:bodyPr wrap="square" lIns="0" tIns="0" rIns="0" bIns="0" rtlCol="0" anchor="ctr" anchorCtr="0">
              <a:noAutofit/>
            </a:bodyPr>
            <a:lstStyle/>
            <a:p>
              <a:pPr lvl="0" algn="ctr"/>
              <a:r>
                <a:rPr lang="en-US" b="1" dirty="0">
                  <a:solidFill>
                    <a:schemeClr val="bg1"/>
                  </a:solidFill>
                </a:rPr>
                <a:t>Community</a:t>
              </a:r>
            </a:p>
            <a:p>
              <a:pPr lvl="0" algn="ctr"/>
              <a:r>
                <a:rPr lang="en-US" b="1" dirty="0">
                  <a:solidFill>
                    <a:schemeClr val="bg1"/>
                  </a:solidFill>
                </a:rPr>
                <a:t>Benefits</a:t>
              </a:r>
            </a:p>
          </p:txBody>
        </p:sp>
        <p:sp>
          <p:nvSpPr>
            <p:cNvPr id="14" name="TextBox 13">
              <a:extLst>
                <a:ext uri="{FF2B5EF4-FFF2-40B4-BE49-F238E27FC236}">
                  <a16:creationId xmlns:a16="http://schemas.microsoft.com/office/drawing/2014/main" id="{6D04D04E-0FBF-3408-BFB9-DB735AAA4366}"/>
                </a:ext>
              </a:extLst>
            </p:cNvPr>
            <p:cNvSpPr txBox="1"/>
            <p:nvPr/>
          </p:nvSpPr>
          <p:spPr>
            <a:xfrm>
              <a:off x="9486486" y="2467553"/>
              <a:ext cx="1985872" cy="787790"/>
            </a:xfrm>
            <a:prstGeom prst="rect">
              <a:avLst/>
            </a:prstGeom>
            <a:noFill/>
          </p:spPr>
          <p:txBody>
            <a:bodyPr wrap="square" lIns="0" tIns="0" rIns="0" bIns="0" rtlCol="0" anchor="ctr" anchorCtr="0">
              <a:noAutofit/>
            </a:bodyPr>
            <a:lstStyle/>
            <a:p>
              <a:pPr marL="155448" lvl="0" indent="-155448">
                <a:buFont typeface="Arial" panose="020B0604020202020204" pitchFamily="34" charset="0"/>
                <a:buChar char="•"/>
              </a:pPr>
              <a:r>
                <a:rPr lang="en-US" sz="1300" dirty="0"/>
                <a:t>Resource identification for asset management</a:t>
              </a:r>
            </a:p>
            <a:p>
              <a:pPr marL="155448" lvl="0" indent="-155448">
                <a:buFont typeface="Arial" panose="020B0604020202020204" pitchFamily="34" charset="0"/>
                <a:buChar char="•"/>
              </a:pPr>
              <a:r>
                <a:rPr lang="en-US" sz="1300" dirty="0"/>
                <a:t>Project investment </a:t>
              </a:r>
            </a:p>
          </p:txBody>
        </p:sp>
      </p:grpSp>
      <p:grpSp>
        <p:nvGrpSpPr>
          <p:cNvPr id="18" name="Group 17">
            <a:extLst>
              <a:ext uri="{FF2B5EF4-FFF2-40B4-BE49-F238E27FC236}">
                <a16:creationId xmlns:a16="http://schemas.microsoft.com/office/drawing/2014/main" id="{6EEC9DB4-09A1-CC5B-A178-E73E2BA128CC}"/>
              </a:ext>
            </a:extLst>
          </p:cNvPr>
          <p:cNvGrpSpPr>
            <a:grpSpLocks noChangeAspect="1"/>
          </p:cNvGrpSpPr>
          <p:nvPr/>
        </p:nvGrpSpPr>
        <p:grpSpPr>
          <a:xfrm>
            <a:off x="7830008" y="3729071"/>
            <a:ext cx="4147283" cy="992656"/>
            <a:chOff x="7942552" y="3463744"/>
            <a:chExt cx="4147283" cy="992656"/>
          </a:xfrm>
        </p:grpSpPr>
        <p:sp>
          <p:nvSpPr>
            <p:cNvPr id="4" name="Rectangle 3">
              <a:extLst>
                <a:ext uri="{FF2B5EF4-FFF2-40B4-BE49-F238E27FC236}">
                  <a16:creationId xmlns:a16="http://schemas.microsoft.com/office/drawing/2014/main" id="{885AA54D-007F-D740-367B-FE5A1AE1B419}"/>
                </a:ext>
              </a:extLst>
            </p:cNvPr>
            <p:cNvSpPr/>
            <p:nvPr/>
          </p:nvSpPr>
          <p:spPr>
            <a:xfrm>
              <a:off x="9373942" y="3463744"/>
              <a:ext cx="2715893" cy="992656"/>
            </a:xfrm>
            <a:prstGeom prst="rect">
              <a:avLst/>
            </a:prstGeom>
            <a:solidFill>
              <a:srgbClr val="F2A7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0B2EAF35-D622-D09A-D4FE-3E6F78D8967C}"/>
                </a:ext>
              </a:extLst>
            </p:cNvPr>
            <p:cNvSpPr/>
            <p:nvPr/>
          </p:nvSpPr>
          <p:spPr>
            <a:xfrm>
              <a:off x="7942552" y="3463744"/>
              <a:ext cx="1431390" cy="992656"/>
            </a:xfrm>
            <a:prstGeom prst="rect">
              <a:avLst/>
            </a:prstGeom>
            <a:solidFill>
              <a:srgbClr val="2E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8466B742-2830-94AC-2F37-1E2C2D048FE4}"/>
                </a:ext>
              </a:extLst>
            </p:cNvPr>
            <p:cNvSpPr txBox="1"/>
            <p:nvPr/>
          </p:nvSpPr>
          <p:spPr>
            <a:xfrm>
              <a:off x="7942552" y="3566177"/>
              <a:ext cx="1430042" cy="787790"/>
            </a:xfrm>
            <a:prstGeom prst="rect">
              <a:avLst/>
            </a:prstGeom>
            <a:noFill/>
          </p:spPr>
          <p:txBody>
            <a:bodyPr wrap="square" lIns="0" tIns="0" rIns="0" bIns="0" rtlCol="0" anchor="ctr" anchorCtr="0">
              <a:noAutofit/>
            </a:bodyPr>
            <a:lstStyle/>
            <a:p>
              <a:pPr lvl="0" algn="ctr"/>
              <a:r>
                <a:rPr lang="en-US" b="1" dirty="0">
                  <a:solidFill>
                    <a:schemeClr val="bg1"/>
                  </a:solidFill>
                </a:rPr>
                <a:t>Energy</a:t>
              </a:r>
            </a:p>
            <a:p>
              <a:pPr lvl="0" algn="ctr"/>
              <a:r>
                <a:rPr lang="en-US" b="1" dirty="0">
                  <a:solidFill>
                    <a:schemeClr val="bg1"/>
                  </a:solidFill>
                </a:rPr>
                <a:t>Projects</a:t>
              </a:r>
            </a:p>
          </p:txBody>
        </p:sp>
        <p:sp>
          <p:nvSpPr>
            <p:cNvPr id="21" name="TextBox 20">
              <a:extLst>
                <a:ext uri="{FF2B5EF4-FFF2-40B4-BE49-F238E27FC236}">
                  <a16:creationId xmlns:a16="http://schemas.microsoft.com/office/drawing/2014/main" id="{651F5E0F-F369-67F3-EEBB-96F85225A728}"/>
                </a:ext>
              </a:extLst>
            </p:cNvPr>
            <p:cNvSpPr txBox="1"/>
            <p:nvPr/>
          </p:nvSpPr>
          <p:spPr>
            <a:xfrm>
              <a:off x="9486486" y="3463744"/>
              <a:ext cx="2489982" cy="992656"/>
            </a:xfrm>
            <a:prstGeom prst="rect">
              <a:avLst/>
            </a:prstGeom>
            <a:noFill/>
          </p:spPr>
          <p:txBody>
            <a:bodyPr wrap="square" lIns="0" tIns="0" rIns="0" bIns="0" rtlCol="0" anchor="ctr" anchorCtr="0">
              <a:noAutofit/>
            </a:bodyPr>
            <a:lstStyle/>
            <a:p>
              <a:pPr marL="155448" indent="-155448">
                <a:buFont typeface="Arial" panose="020B0604020202020204" pitchFamily="34" charset="0"/>
                <a:buChar char="•"/>
              </a:pPr>
              <a:r>
                <a:rPr lang="en-US" sz="1300" dirty="0"/>
                <a:t>Analysis and partnerships that support renewables integration opportunities</a:t>
              </a:r>
            </a:p>
            <a:p>
              <a:pPr marL="155448" indent="-155448">
                <a:buFont typeface="Arial" panose="020B0604020202020204" pitchFamily="34" charset="0"/>
                <a:buChar char="•"/>
              </a:pPr>
              <a:r>
                <a:rPr lang="en-US" sz="1300" dirty="0"/>
                <a:t>Microgrid efficiency</a:t>
              </a:r>
            </a:p>
          </p:txBody>
        </p:sp>
      </p:grpSp>
      <p:grpSp>
        <p:nvGrpSpPr>
          <p:cNvPr id="23" name="Group 22">
            <a:extLst>
              <a:ext uri="{FF2B5EF4-FFF2-40B4-BE49-F238E27FC236}">
                <a16:creationId xmlns:a16="http://schemas.microsoft.com/office/drawing/2014/main" id="{AB7CF90C-0324-F0E0-7022-CB392DD8AD0C}"/>
              </a:ext>
            </a:extLst>
          </p:cNvPr>
          <p:cNvGrpSpPr>
            <a:grpSpLocks noChangeAspect="1"/>
          </p:cNvGrpSpPr>
          <p:nvPr/>
        </p:nvGrpSpPr>
        <p:grpSpPr>
          <a:xfrm>
            <a:off x="7830008" y="4853871"/>
            <a:ext cx="4148631" cy="992656"/>
            <a:chOff x="7942552" y="4783536"/>
            <a:chExt cx="4148631" cy="992656"/>
          </a:xfrm>
        </p:grpSpPr>
        <p:sp>
          <p:nvSpPr>
            <p:cNvPr id="7" name="Rectangle 6">
              <a:extLst>
                <a:ext uri="{FF2B5EF4-FFF2-40B4-BE49-F238E27FC236}">
                  <a16:creationId xmlns:a16="http://schemas.microsoft.com/office/drawing/2014/main" id="{BC3397F9-E946-57A3-FACB-7E3D7B6B4F87}"/>
                </a:ext>
              </a:extLst>
            </p:cNvPr>
            <p:cNvSpPr/>
            <p:nvPr/>
          </p:nvSpPr>
          <p:spPr>
            <a:xfrm>
              <a:off x="9373942" y="4783536"/>
              <a:ext cx="2715893" cy="992656"/>
            </a:xfrm>
            <a:prstGeom prst="rect">
              <a:avLst/>
            </a:prstGeom>
            <a:solidFill>
              <a:srgbClr val="F2A7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5DB3123-D531-9BD3-D967-9E8C2566AE13}"/>
                </a:ext>
              </a:extLst>
            </p:cNvPr>
            <p:cNvSpPr/>
            <p:nvPr/>
          </p:nvSpPr>
          <p:spPr>
            <a:xfrm>
              <a:off x="7942552" y="4783536"/>
              <a:ext cx="1431390" cy="992656"/>
            </a:xfrm>
            <a:prstGeom prst="rect">
              <a:avLst/>
            </a:prstGeom>
            <a:solidFill>
              <a:srgbClr val="2E58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A5186E57-E0E6-019C-DF85-47569CD8F4DB}"/>
                </a:ext>
              </a:extLst>
            </p:cNvPr>
            <p:cNvSpPr txBox="1"/>
            <p:nvPr/>
          </p:nvSpPr>
          <p:spPr>
            <a:xfrm>
              <a:off x="7942552" y="4885969"/>
              <a:ext cx="1430042" cy="787790"/>
            </a:xfrm>
            <a:prstGeom prst="rect">
              <a:avLst/>
            </a:prstGeom>
            <a:noFill/>
          </p:spPr>
          <p:txBody>
            <a:bodyPr wrap="square" lIns="0" tIns="0" rIns="0" bIns="0" rtlCol="0" anchor="ctr" anchorCtr="0">
              <a:noAutofit/>
            </a:bodyPr>
            <a:lstStyle/>
            <a:p>
              <a:pPr lvl="0" algn="ctr"/>
              <a:r>
                <a:rPr lang="en-US" b="1" dirty="0">
                  <a:solidFill>
                    <a:schemeClr val="bg1"/>
                  </a:solidFill>
                </a:rPr>
                <a:t>Municipal</a:t>
              </a:r>
            </a:p>
            <a:p>
              <a:pPr lvl="0" algn="ctr"/>
              <a:r>
                <a:rPr lang="en-US" b="1" dirty="0">
                  <a:solidFill>
                    <a:schemeClr val="bg1"/>
                  </a:solidFill>
                </a:rPr>
                <a:t>Governance</a:t>
              </a:r>
            </a:p>
          </p:txBody>
        </p:sp>
        <p:sp>
          <p:nvSpPr>
            <p:cNvPr id="22" name="TextBox 21">
              <a:extLst>
                <a:ext uri="{FF2B5EF4-FFF2-40B4-BE49-F238E27FC236}">
                  <a16:creationId xmlns:a16="http://schemas.microsoft.com/office/drawing/2014/main" id="{88AA1A60-E503-FFA0-4B80-F8F26EAC3640}"/>
                </a:ext>
              </a:extLst>
            </p:cNvPr>
            <p:cNvSpPr txBox="1"/>
            <p:nvPr/>
          </p:nvSpPr>
          <p:spPr>
            <a:xfrm>
              <a:off x="9486486" y="4910532"/>
              <a:ext cx="2604697" cy="738664"/>
            </a:xfrm>
            <a:prstGeom prst="rect">
              <a:avLst/>
            </a:prstGeom>
            <a:noFill/>
          </p:spPr>
          <p:txBody>
            <a:bodyPr wrap="square" lIns="0" tIns="0" rIns="0" bIns="0" rtlCol="0" anchor="ctr" anchorCtr="0">
              <a:noAutofit/>
            </a:bodyPr>
            <a:lstStyle/>
            <a:p>
              <a:pPr marL="155448" lvl="0" indent="-155448">
                <a:buFont typeface="Arial" panose="020B0604020202020204" pitchFamily="34" charset="0"/>
                <a:buChar char="•"/>
              </a:pPr>
              <a:r>
                <a:rPr lang="en-US" sz="1300" dirty="0"/>
                <a:t>Technical assistance that strengthens financial management</a:t>
              </a:r>
            </a:p>
            <a:p>
              <a:pPr marL="155448" lvl="1" indent="-155448">
                <a:buFont typeface="Arial" panose="020B0604020202020204" pitchFamily="34" charset="0"/>
                <a:buChar char="•"/>
              </a:pPr>
              <a:r>
                <a:rPr lang="en-US" sz="1300" dirty="0"/>
                <a:t>Oversight and administration</a:t>
              </a:r>
            </a:p>
          </p:txBody>
        </p:sp>
      </p:grpSp>
      <p:pic>
        <p:nvPicPr>
          <p:cNvPr id="27" name="Picture 26" descr="A picture containing font, text, graphics, white&#10;&#10;Description automatically generated">
            <a:extLst>
              <a:ext uri="{FF2B5EF4-FFF2-40B4-BE49-F238E27FC236}">
                <a16:creationId xmlns:a16="http://schemas.microsoft.com/office/drawing/2014/main" id="{6DDF1490-8E9E-4847-4AE3-3670B3FD2B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3686" y="2564281"/>
            <a:ext cx="1822269" cy="629920"/>
          </a:xfrm>
          <a:prstGeom prst="rect">
            <a:avLst/>
          </a:prstGeom>
        </p:spPr>
      </p:pic>
    </p:spTree>
    <p:extLst>
      <p:ext uri="{BB962C8B-B14F-4D97-AF65-F5344CB8AC3E}">
        <p14:creationId xmlns:p14="http://schemas.microsoft.com/office/powerpoint/2010/main" val="592778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931</TotalTime>
  <Words>108</Words>
  <Application>Microsoft Office PowerPoint</Application>
  <PresentationFormat>Widescreen</PresentationFormat>
  <Paragraphs>15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Rural Alaska Municipal Energy Accelerator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Rural Alaska Municipal Energy Accelerator</dc:title>
  <dc:creator>Nils Andreassen</dc:creator>
  <cp:lastModifiedBy>Nils Andreassen</cp:lastModifiedBy>
  <cp:revision>9</cp:revision>
  <dcterms:created xsi:type="dcterms:W3CDTF">2023-05-14T16:05:10Z</dcterms:created>
  <dcterms:modified xsi:type="dcterms:W3CDTF">2023-05-24T13:23:09Z</dcterms:modified>
</cp:coreProperties>
</file>