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9EE074-6345-43C3-A653-604008E52841}" v="1" dt="2023-03-23T12:04:23.3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3" autoAdjust="0"/>
    <p:restoredTop sz="94660"/>
  </p:normalViewPr>
  <p:slideViewPr>
    <p:cSldViewPr snapToGrid="0">
      <p:cViewPr varScale="1">
        <p:scale>
          <a:sx n="58" d="100"/>
          <a:sy n="58" d="100"/>
        </p:scale>
        <p:origin x="91" y="4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Jones" userId="18c2315d-883a-4bf4-b339-6b2a63d0cd7c" providerId="ADAL" clId="{269EE074-6345-43C3-A653-604008E52841}"/>
    <pc:docChg chg="custSel modSld">
      <pc:chgData name="Donna Jones" userId="18c2315d-883a-4bf4-b339-6b2a63d0cd7c" providerId="ADAL" clId="{269EE074-6345-43C3-A653-604008E52841}" dt="2023-05-23T16:52:42.623" v="2356" actId="20577"/>
      <pc:docMkLst>
        <pc:docMk/>
      </pc:docMkLst>
      <pc:sldChg chg="addSp modSp mod">
        <pc:chgData name="Donna Jones" userId="18c2315d-883a-4bf4-b339-6b2a63d0cd7c" providerId="ADAL" clId="{269EE074-6345-43C3-A653-604008E52841}" dt="2023-05-23T16:52:42.623" v="2356" actId="20577"/>
        <pc:sldMkLst>
          <pc:docMk/>
          <pc:sldMk cId="3056926247" sldId="301"/>
        </pc:sldMkLst>
        <pc:spChg chg="mod">
          <ac:chgData name="Donna Jones" userId="18c2315d-883a-4bf4-b339-6b2a63d0cd7c" providerId="ADAL" clId="{269EE074-6345-43C3-A653-604008E52841}" dt="2023-03-23T12:16:40.359" v="1804" actId="20577"/>
          <ac:spMkLst>
            <pc:docMk/>
            <pc:sldMk cId="3056926247" sldId="301"/>
            <ac:spMk id="2" creationId="{00000000-0000-0000-0000-000000000000}"/>
          </ac:spMkLst>
        </pc:spChg>
        <pc:spChg chg="add mod">
          <ac:chgData name="Donna Jones" userId="18c2315d-883a-4bf4-b339-6b2a63d0cd7c" providerId="ADAL" clId="{269EE074-6345-43C3-A653-604008E52841}" dt="2023-05-16T11:27:32.746" v="2297" actId="20577"/>
          <ac:spMkLst>
            <pc:docMk/>
            <pc:sldMk cId="3056926247" sldId="301"/>
            <ac:spMk id="3" creationId="{78887FFA-99E5-111A-4C07-1823E2A6F5CF}"/>
          </ac:spMkLst>
        </pc:spChg>
        <pc:spChg chg="mod">
          <ac:chgData name="Donna Jones" userId="18c2315d-883a-4bf4-b339-6b2a63d0cd7c" providerId="ADAL" clId="{269EE074-6345-43C3-A653-604008E52841}" dt="2023-05-23T16:52:42.623" v="2356" actId="20577"/>
          <ac:spMkLst>
            <pc:docMk/>
            <pc:sldMk cId="3056926247" sldId="301"/>
            <ac:spMk id="5" creationId="{00000000-0000-0000-0000-000000000000}"/>
          </ac:spMkLst>
        </pc:spChg>
        <pc:spChg chg="mod">
          <ac:chgData name="Donna Jones" userId="18c2315d-883a-4bf4-b339-6b2a63d0cd7c" providerId="ADAL" clId="{269EE074-6345-43C3-A653-604008E52841}" dt="2023-05-15T12:47:27.530" v="2269" actId="14100"/>
          <ac:spMkLst>
            <pc:docMk/>
            <pc:sldMk cId="3056926247" sldId="301"/>
            <ac:spMk id="8" creationId="{D2F66E2B-46A4-AD2B-D42D-568C6F4B1A3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 descr="Green_Swoosh_Only-0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5902658"/>
            <a:ext cx="12192001" cy="955343"/>
          </a:xfrm>
          <a:prstGeom prst="rect">
            <a:avLst/>
          </a:prstGeom>
        </p:spPr>
      </p:pic>
      <p:pic>
        <p:nvPicPr>
          <p:cNvPr id="5" name="Picture 4" descr="Melink_Logo_Final_withtaglin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04800" y="152402"/>
            <a:ext cx="7467600" cy="137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581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 descr="Green_Swoosh_Only-0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5902658"/>
            <a:ext cx="12192001" cy="95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84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een_Swoosh_Only-0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5902658"/>
            <a:ext cx="12192001" cy="9553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59007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 descr="Green_Swoosh_Only-0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5902658"/>
            <a:ext cx="12192001" cy="95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245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304800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01295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53672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002060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2060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2060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2060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2060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2060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334" y="17756"/>
            <a:ext cx="8346489" cy="1145219"/>
          </a:xfrm>
        </p:spPr>
        <p:txBody>
          <a:bodyPr/>
          <a:lstStyle/>
          <a:p>
            <a:r>
              <a:rPr lang="en-US" sz="4000" b="1" dirty="0">
                <a:solidFill>
                  <a:schemeClr val="tx1"/>
                </a:solidFill>
              </a:rPr>
              <a:t>Energizing Rural Communities – Partner Track (Phase I)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8849" y="1846555"/>
            <a:ext cx="5338562" cy="4984811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000" dirty="0">
                <a:solidFill>
                  <a:srgbClr val="001935"/>
                </a:solidFill>
              </a:rPr>
              <a:t>Plan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Create a model, which can be replicated and scaled up, siting clean energy on vacant land owned by essential food producers within rural electric co-op territories that improves resiliency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36MWdc of rural solar + storage projects under development by YE 2024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12 locations, spanning 11 counties and 5 states </a:t>
            </a:r>
          </a:p>
          <a:p>
            <a:pPr marL="914400" lvl="2" indent="0">
              <a:buNone/>
            </a:pPr>
            <a:r>
              <a:rPr lang="en-US" sz="1400" dirty="0">
                <a:solidFill>
                  <a:srgbClr val="001935"/>
                </a:solidFill>
              </a:rPr>
              <a:t>(IL, IN, GA, IA, MO) 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Half located in or bordering disadvantaged communities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Create downstream potential for micro-grids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Improve resiliency for essential food production</a:t>
            </a:r>
          </a:p>
          <a:p>
            <a:r>
              <a:rPr lang="en-US" sz="2000" dirty="0">
                <a:solidFill>
                  <a:srgbClr val="001935"/>
                </a:solidFill>
              </a:rPr>
              <a:t>Meaningful Benefits for Communities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Economic and workforce development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Clean energy in areas traditionally served by fossil fuel generation; improved grid reliability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Educational opportunities</a:t>
            </a:r>
            <a:endParaRPr lang="en-US" sz="1400" dirty="0">
              <a:solidFill>
                <a:srgbClr val="001935"/>
              </a:solidFill>
            </a:endParaRPr>
          </a:p>
          <a:p>
            <a:pPr lvl="1"/>
            <a:endParaRPr lang="en-US" sz="1600" dirty="0">
              <a:solidFill>
                <a:srgbClr val="001935"/>
              </a:solidFill>
            </a:endParaRPr>
          </a:p>
          <a:p>
            <a:pPr lvl="1"/>
            <a:endParaRPr lang="en-US" sz="1600" dirty="0">
              <a:solidFill>
                <a:srgbClr val="001935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001935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5AD74-F59E-C2F7-8441-3642C0B7EB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310" y="108521"/>
            <a:ext cx="3627434" cy="1579001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D2F66E2B-46A4-AD2B-D42D-568C6F4B1A39}"/>
              </a:ext>
            </a:extLst>
          </p:cNvPr>
          <p:cNvSpPr txBox="1">
            <a:spLocks/>
          </p:cNvSpPr>
          <p:nvPr/>
        </p:nvSpPr>
        <p:spPr bwMode="auto">
          <a:xfrm>
            <a:off x="5699464" y="1359508"/>
            <a:ext cx="6251359" cy="157900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001935"/>
                </a:solidFill>
              </a:rPr>
              <a:t>Our Team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Proven experience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Development of solar:  75MWdc completed; 105MWdc in process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Resiliency:  10 of 12 projects in process incorporate battery storage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Rural focus:  </a:t>
            </a:r>
            <a:r>
              <a:rPr lang="en-US" sz="1400" u="sng" dirty="0">
                <a:solidFill>
                  <a:srgbClr val="001935"/>
                </a:solidFill>
              </a:rPr>
              <a:t>All in process projects are located in rural communities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78887FFA-99E5-111A-4C07-1823E2A6F5CF}"/>
              </a:ext>
            </a:extLst>
          </p:cNvPr>
          <p:cNvSpPr txBox="1">
            <a:spLocks/>
          </p:cNvSpPr>
          <p:nvPr/>
        </p:nvSpPr>
        <p:spPr bwMode="auto">
          <a:xfrm>
            <a:off x="5718694" y="3037648"/>
            <a:ext cx="6251359" cy="37937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002060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rgbClr val="001935"/>
                </a:solidFill>
              </a:rPr>
              <a:t>Targeted Partnerships</a:t>
            </a:r>
          </a:p>
          <a:p>
            <a:pPr lvl="1"/>
            <a:r>
              <a:rPr lang="en-US" sz="1600" dirty="0">
                <a:solidFill>
                  <a:srgbClr val="001935"/>
                </a:solidFill>
              </a:rPr>
              <a:t>Host:  </a:t>
            </a:r>
            <a:r>
              <a:rPr lang="en-US" sz="1600" u="sng" dirty="0">
                <a:solidFill>
                  <a:srgbClr val="001935"/>
                </a:solidFill>
              </a:rPr>
              <a:t>Signed commitment already secured</a:t>
            </a:r>
            <a:r>
              <a:rPr lang="en-US" sz="1600" dirty="0">
                <a:solidFill>
                  <a:srgbClr val="001935"/>
                </a:solidFill>
              </a:rPr>
              <a:t> from essential food producer.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Will improve that partnership through negotiation of definitive documents after rural electric co-ops have signed on.</a:t>
            </a:r>
          </a:p>
          <a:p>
            <a:pPr lvl="1"/>
            <a:r>
              <a:rPr lang="en-US" sz="1800" dirty="0">
                <a:solidFill>
                  <a:srgbClr val="001935"/>
                </a:solidFill>
              </a:rPr>
              <a:t>Rural Electric Co-ops:  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Will jointly approach with the essential food producer already committed.</a:t>
            </a:r>
          </a:p>
          <a:p>
            <a:pPr lvl="2"/>
            <a:r>
              <a:rPr lang="en-US" sz="1400" dirty="0">
                <a:solidFill>
                  <a:srgbClr val="001935"/>
                </a:solidFill>
              </a:rPr>
              <a:t>Have also engaged counsel for guidance on new direct payments in lieu of tax credits and USDA financing specific to co-ops.</a:t>
            </a:r>
          </a:p>
          <a:p>
            <a:pPr lvl="1"/>
            <a:r>
              <a:rPr lang="en-US" sz="1800" dirty="0">
                <a:solidFill>
                  <a:srgbClr val="001935"/>
                </a:solidFill>
              </a:rPr>
              <a:t>Rural Communities:  </a:t>
            </a:r>
            <a:r>
              <a:rPr lang="en-US" sz="1400" dirty="0">
                <a:solidFill>
                  <a:srgbClr val="001935"/>
                </a:solidFill>
              </a:rPr>
              <a:t>Jointly approach local governments alongside the essential food producer and rural electric co-op.</a:t>
            </a:r>
          </a:p>
          <a:p>
            <a:pPr lvl="1"/>
            <a:r>
              <a:rPr lang="en-US" sz="1800" dirty="0">
                <a:solidFill>
                  <a:srgbClr val="001935"/>
                </a:solidFill>
              </a:rPr>
              <a:t>CDFIs:  </a:t>
            </a:r>
            <a:r>
              <a:rPr lang="en-US" sz="1400" dirty="0">
                <a:solidFill>
                  <a:srgbClr val="001935"/>
                </a:solidFill>
              </a:rPr>
              <a:t>Identify national  or state-level partners who can assist rural electric co-ops with debt financing if needed</a:t>
            </a:r>
          </a:p>
        </p:txBody>
      </p:sp>
    </p:spTree>
    <p:extLst>
      <p:ext uri="{BB962C8B-B14F-4D97-AF65-F5344CB8AC3E}">
        <p14:creationId xmlns:p14="http://schemas.microsoft.com/office/powerpoint/2010/main" val="305692624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4470</TotalTime>
  <Words>255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1_Office Theme</vt:lpstr>
      <vt:lpstr>Energizing Rural Communities – Partner Track (Phase I)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I Submittal –  Community Power Accelerator</dc:title>
  <dc:creator>Donna Jones</dc:creator>
  <cp:lastModifiedBy>Donna Jones</cp:lastModifiedBy>
  <cp:revision>2</cp:revision>
  <dcterms:created xsi:type="dcterms:W3CDTF">2023-03-06T16:46:39Z</dcterms:created>
  <dcterms:modified xsi:type="dcterms:W3CDTF">2023-05-23T16:52:50Z</dcterms:modified>
</cp:coreProperties>
</file>