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omments/modernComment_114_0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  <p:sldMasterId id="2147483653" r:id="rId2"/>
  </p:sldMasterIdLst>
  <p:notesMasterIdLst>
    <p:notesMasterId r:id="rId4"/>
  </p:notesMasterIdLst>
  <p:handoutMasterIdLst>
    <p:handoutMasterId r:id="rId5"/>
  </p:handoutMasterIdLst>
  <p:sldIdLst>
    <p:sldId id="276" r:id="rId3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437D26B-7664-4C71-2A4A-950170A102F0}" name="Heather Rhoads-Weaver" initials="HRW" userId="07e319c5620cfef5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CCFFCC"/>
    <a:srgbClr val="FF5050"/>
    <a:srgbClr val="008000"/>
    <a:srgbClr val="777777"/>
    <a:srgbClr val="B2B2B2"/>
    <a:srgbClr val="339933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083" autoAdjust="0"/>
    <p:restoredTop sz="97246" autoAdjust="0"/>
  </p:normalViewPr>
  <p:slideViewPr>
    <p:cSldViewPr>
      <p:cViewPr varScale="1">
        <p:scale>
          <a:sx n="118" d="100"/>
          <a:sy n="118" d="100"/>
        </p:scale>
        <p:origin x="199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5"/>
    </p:cViewPr>
  </p:sorterViewPr>
  <p:notesViewPr>
    <p:cSldViewPr>
      <p:cViewPr varScale="1">
        <p:scale>
          <a:sx n="66" d="100"/>
          <a:sy n="66" d="100"/>
        </p:scale>
        <p:origin x="-2172" y="-108"/>
      </p:cViewPr>
      <p:guideLst>
        <p:guide orient="horz" pos="2928"/>
        <p:guide pos="2208"/>
      </p:guideLst>
    </p:cSldViewPr>
  </p:notes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10" Type="http://schemas.microsoft.com/office/2018/10/relationships/authors" Target="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omments/modernComment_114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5F9B99BB-16C7-48B8-ABAF-7373F490EBAA}" authorId="{C437D26B-7664-4C71-2A4A-950170A102F0}" created="2023-05-10T23:21:14.928">
    <pc:sldMkLst xmlns:pc="http://schemas.microsoft.com/office/powerpoint/2013/main/command">
      <pc:docMk/>
      <pc:sldMk cId="0" sldId="276"/>
    </pc:sldMkLst>
    <p188:txBody>
      <a:bodyPr/>
      <a:lstStyle/>
      <a:p>
        <a:r>
          <a:rPr lang="en-US"/>
          <a:t>public-facing, one-slide submission summary that introduces your team and/or organization and your mission. There is no template, so competitors are free to present the information in any format. Any text must be readable in a standard printed page and a conference room projection and should be in at least 14-pt font.</a:t>
        </a:r>
      </a:p>
    </p188:txBody>
  </p188:cm>
</p188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>
            <a:extLst>
              <a:ext uri="{FF2B5EF4-FFF2-40B4-BE49-F238E27FC236}">
                <a16:creationId xmlns:a16="http://schemas.microsoft.com/office/drawing/2014/main" id="{A6F50828-1BD6-0A0B-DBFF-07E02BF7ED8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>
            <a:lvl1pPr algn="l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1075" name="Rectangle 3">
            <a:extLst>
              <a:ext uri="{FF2B5EF4-FFF2-40B4-BE49-F238E27FC236}">
                <a16:creationId xmlns:a16="http://schemas.microsoft.com/office/drawing/2014/main" id="{2E5D8A63-4C5E-D8C3-C395-49E9358F18F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>
            <a:lvl1pPr algn="r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1076" name="Rectangle 4">
            <a:extLst>
              <a:ext uri="{FF2B5EF4-FFF2-40B4-BE49-F238E27FC236}">
                <a16:creationId xmlns:a16="http://schemas.microsoft.com/office/drawing/2014/main" id="{7CE3CCA5-7884-93DA-9B04-BEF99EFD701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8088"/>
            <a:ext cx="303847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b" anchorCtr="0" compatLnSpc="1">
            <a:prstTxWarp prst="textNoShape">
              <a:avLst/>
            </a:prstTxWarp>
          </a:bodyPr>
          <a:lstStyle>
            <a:lvl1pPr algn="l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1077" name="Rectangle 5">
            <a:extLst>
              <a:ext uri="{FF2B5EF4-FFF2-40B4-BE49-F238E27FC236}">
                <a16:creationId xmlns:a16="http://schemas.microsoft.com/office/drawing/2014/main" id="{DD9D4BFC-E6F9-AC6B-E00A-D26AEA9B9B6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28088"/>
            <a:ext cx="303847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b" anchorCtr="0" compatLnSpc="1">
            <a:prstTxWarp prst="textNoShape">
              <a:avLst/>
            </a:prstTxWarp>
          </a:bodyPr>
          <a:lstStyle>
            <a:lvl1pPr algn="r" defTabSz="936625" eaLnBrk="1" hangingPunct="1">
              <a:defRPr sz="1200"/>
            </a:lvl1pPr>
          </a:lstStyle>
          <a:p>
            <a:pPr>
              <a:defRPr/>
            </a:pPr>
            <a:fld id="{E4029C2E-5D62-4860-ADCD-63E13567EBE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>
            <a:extLst>
              <a:ext uri="{FF2B5EF4-FFF2-40B4-BE49-F238E27FC236}">
                <a16:creationId xmlns:a16="http://schemas.microsoft.com/office/drawing/2014/main" id="{819EAD0D-BE41-0B6F-907A-ED9AE099A32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>
            <a:lvl1pPr algn="l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827171F8-4E49-7408-94A0-7B57EE5A1EF3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>
            <a:lvl1pPr algn="r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5C57860B-23DC-CEBD-4D25-0F3E1497AFD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2050" y="703263"/>
            <a:ext cx="4686300" cy="3514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9" name="Rectangle 5">
            <a:extLst>
              <a:ext uri="{FF2B5EF4-FFF2-40B4-BE49-F238E27FC236}">
                <a16:creationId xmlns:a16="http://schemas.microsoft.com/office/drawing/2014/main" id="{4E1727E5-7F43-5FAB-DC43-495CCE36A53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52938"/>
            <a:ext cx="5140325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9030" name="Rectangle 6">
            <a:extLst>
              <a:ext uri="{FF2B5EF4-FFF2-40B4-BE49-F238E27FC236}">
                <a16:creationId xmlns:a16="http://schemas.microsoft.com/office/drawing/2014/main" id="{329E57DF-D3EC-6D71-530E-D156A04C89E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8088"/>
            <a:ext cx="303847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b" anchorCtr="0" compatLnSpc="1">
            <a:prstTxWarp prst="textNoShape">
              <a:avLst/>
            </a:prstTxWarp>
          </a:bodyPr>
          <a:lstStyle>
            <a:lvl1pPr algn="l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31" name="Rectangle 7">
            <a:extLst>
              <a:ext uri="{FF2B5EF4-FFF2-40B4-BE49-F238E27FC236}">
                <a16:creationId xmlns:a16="http://schemas.microsoft.com/office/drawing/2014/main" id="{434F994B-962E-5D83-9CB8-1ADBA9DC5A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28088"/>
            <a:ext cx="303847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b" anchorCtr="0" compatLnSpc="1">
            <a:prstTxWarp prst="textNoShape">
              <a:avLst/>
            </a:prstTxWarp>
          </a:bodyPr>
          <a:lstStyle>
            <a:lvl1pPr algn="r" defTabSz="936625" eaLnBrk="1" hangingPunct="1">
              <a:defRPr sz="1200"/>
            </a:lvl1pPr>
          </a:lstStyle>
          <a:p>
            <a:pPr>
              <a:defRPr/>
            </a:pPr>
            <a:fld id="{F7980ADD-B601-449C-969E-B899A4E2DF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5D89077-BE18-215A-3EBF-67085B7028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CDA2DB07-C4EA-3395-86A7-9A5F066207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28F91379-9302-E138-CE05-0B14D28E40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9B59DA39-E550-CE4D-FB2B-3E89790B68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371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62831DBE-7A80-71A9-76A1-01420BB420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E85649D6-9DE1-6408-687A-AF50E48401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242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AFAF8EF2-2302-B600-7A2C-197293B740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5163CF69-25F7-96B8-FE69-517DCC5051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545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">
            <a:extLst>
              <a:ext uri="{FF2B5EF4-FFF2-40B4-BE49-F238E27FC236}">
                <a16:creationId xmlns:a16="http://schemas.microsoft.com/office/drawing/2014/main" id="{1AF03CEB-0F2E-AA55-00BD-25DE28C4DF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1FE390DA-1119-FC79-7C5B-4932289C42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417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">
            <a:extLst>
              <a:ext uri="{FF2B5EF4-FFF2-40B4-BE49-F238E27FC236}">
                <a16:creationId xmlns:a16="http://schemas.microsoft.com/office/drawing/2014/main" id="{4CD18AB8-BCA7-77E0-CB0E-D6F5E8F0F8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id="{5E2DDEF9-A936-F4FE-D463-8FAB2A4702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345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0">
            <a:extLst>
              <a:ext uri="{FF2B5EF4-FFF2-40B4-BE49-F238E27FC236}">
                <a16:creationId xmlns:a16="http://schemas.microsoft.com/office/drawing/2014/main" id="{738A02F4-5046-4130-2D4E-2D77D976CC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1">
            <a:extLst>
              <a:ext uri="{FF2B5EF4-FFF2-40B4-BE49-F238E27FC236}">
                <a16:creationId xmlns:a16="http://schemas.microsoft.com/office/drawing/2014/main" id="{F9A1F055-13C5-6402-462E-3883390633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190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>
            <a:extLst>
              <a:ext uri="{FF2B5EF4-FFF2-40B4-BE49-F238E27FC236}">
                <a16:creationId xmlns:a16="http://schemas.microsoft.com/office/drawing/2014/main" id="{84146FBD-D6DA-CEB8-1B67-1EC29E373E1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1">
            <a:extLst>
              <a:ext uri="{FF2B5EF4-FFF2-40B4-BE49-F238E27FC236}">
                <a16:creationId xmlns:a16="http://schemas.microsoft.com/office/drawing/2014/main" id="{8A6A4CCA-E411-2C21-C1B9-EAF7ECE5D0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524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>
            <a:extLst>
              <a:ext uri="{FF2B5EF4-FFF2-40B4-BE49-F238E27FC236}">
                <a16:creationId xmlns:a16="http://schemas.microsoft.com/office/drawing/2014/main" id="{A4770874-04DE-EEA4-01BF-0D48DFB3F7B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74190776-1DE5-9F54-8905-3E4C7EBA04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177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>
            <a:extLst>
              <a:ext uri="{FF2B5EF4-FFF2-40B4-BE49-F238E27FC236}">
                <a16:creationId xmlns:a16="http://schemas.microsoft.com/office/drawing/2014/main" id="{C679F56A-1374-C2F8-A080-AB26028B79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98C07506-0C79-3219-CF46-F091828DDE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142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93F09746-3B27-AFF2-3D35-0D822A4DC2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5A90B2F6-637F-BCC8-3DA8-A57E9CACB5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987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08785C60-063C-F90A-FF8B-2AB0AC35CC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172252AA-C179-7891-335B-E038589A6D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921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7358A5FA-4D78-6CE6-180D-274BC57347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F995FDE1-836A-E33C-FD17-F432135C17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51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AEB82159-7ADD-B0E6-8AC7-B3A0519FEC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0503619-E6DF-1C9A-6705-6EB824002B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736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F738607B-D4C9-28AC-BBAD-FD782FDBAC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42B64971-82C7-0F91-2A31-2433B88B03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01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477D8C9D-D968-2F58-0C18-C4DEB67122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5FC36814-81C8-FFED-863C-30DF3E1A6D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484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0B6A4F31-20D5-73ED-DDC4-F5CEDEDB06B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47839D99-A098-C119-2626-2DFD19B2AB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6665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0235E59F-6943-3309-54B8-F5E43298EB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3945073D-A241-6C0E-AFAB-1A6E4E2CFC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7663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54ED8768-8F3F-4E58-C2FE-09B7EF13BD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0DD49233-FB24-0C5E-D90C-F6EBFEBC7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501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4E16FA84-8985-56A5-E99A-249C4F5A73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28EF7016-A193-159B-15E9-D37FAEDCCD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3994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B53825FE-5F99-96D1-2782-4F9EEDE017C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FB82A025-DE2E-A846-F701-937FC400B5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7212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2EB56CB4-C2E6-98F9-3CAD-D3CA0EEE83C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DDFE91BF-43A1-8424-4D54-723901868A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5463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188DB1E-0093-C576-B748-628075B6B1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03AF7F4D-C884-D005-5830-1964B4F92E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6698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08976011-3614-536D-4310-33E0B28EC1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B8A41A5-BF8F-8C0B-723A-C28A2924BA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21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20" name="Rectangle 20">
            <a:extLst>
              <a:ext uri="{FF2B5EF4-FFF2-40B4-BE49-F238E27FC236}">
                <a16:creationId xmlns:a16="http://schemas.microsoft.com/office/drawing/2014/main" id="{B252F7E8-EA86-4510-653C-6E146EEF376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4021" name="Rectangle 21">
            <a:extLst>
              <a:ext uri="{FF2B5EF4-FFF2-40B4-BE49-F238E27FC236}">
                <a16:creationId xmlns:a16="http://schemas.microsoft.com/office/drawing/2014/main" id="{5E03FDA8-19DA-0901-CB2F-FAFBE8D4391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1028" name="Picture 24" descr="Arpa-e_logo">
            <a:extLst>
              <a:ext uri="{FF2B5EF4-FFF2-40B4-BE49-F238E27FC236}">
                <a16:creationId xmlns:a16="http://schemas.microsoft.com/office/drawing/2014/main" id="{295B9D18-0188-809A-2950-DD932597BB4D}"/>
              </a:ext>
            </a:extLst>
          </p:cNvPr>
          <p:cNvPicPr>
            <a:picLocks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350" y="6369050"/>
            <a:ext cx="166370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Arpa-e_logo">
            <a:extLst>
              <a:ext uri="{FF2B5EF4-FFF2-40B4-BE49-F238E27FC236}">
                <a16:creationId xmlns:a16="http://schemas.microsoft.com/office/drawing/2014/main" id="{6BD9F930-487B-3810-8591-97CBD38175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254000"/>
            <a:ext cx="16668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Line 4">
            <a:extLst>
              <a:ext uri="{FF2B5EF4-FFF2-40B4-BE49-F238E27FC236}">
                <a16:creationId xmlns:a16="http://schemas.microsoft.com/office/drawing/2014/main" id="{B01F4931-5A4A-744C-084C-5648C53FB17F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800100"/>
            <a:ext cx="9144000" cy="0"/>
          </a:xfrm>
          <a:prstGeom prst="line">
            <a:avLst/>
          </a:prstGeom>
          <a:noFill/>
          <a:ln w="19050">
            <a:solidFill>
              <a:srgbClr val="EAEAE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2" name="Line 5">
            <a:extLst>
              <a:ext uri="{FF2B5EF4-FFF2-40B4-BE49-F238E27FC236}">
                <a16:creationId xmlns:a16="http://schemas.microsoft.com/office/drawing/2014/main" id="{BDA9BC77-40CD-B8EA-BC02-B6326D5B9837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830263"/>
            <a:ext cx="9144000" cy="0"/>
          </a:xfrm>
          <a:prstGeom prst="line">
            <a:avLst/>
          </a:prstGeom>
          <a:noFill/>
          <a:ln w="190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3" name="Line 6">
            <a:extLst>
              <a:ext uri="{FF2B5EF4-FFF2-40B4-BE49-F238E27FC236}">
                <a16:creationId xmlns:a16="http://schemas.microsoft.com/office/drawing/2014/main" id="{C303E8E0-BB2C-DB0F-FC0F-DEEDBDE6BE3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858838"/>
            <a:ext cx="9144000" cy="0"/>
          </a:xfrm>
          <a:prstGeom prst="line">
            <a:avLst/>
          </a:prstGeom>
          <a:noFill/>
          <a:ln w="19050">
            <a:solidFill>
              <a:srgbClr val="77777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8087" name="Rectangle 7">
            <a:extLst>
              <a:ext uri="{FF2B5EF4-FFF2-40B4-BE49-F238E27FC236}">
                <a16:creationId xmlns:a16="http://schemas.microsoft.com/office/drawing/2014/main" id="{B9081591-F2EC-3947-08C5-9D6D1E5AFCA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8088" name="Rectangle 8">
            <a:extLst>
              <a:ext uri="{FF2B5EF4-FFF2-40B4-BE49-F238E27FC236}">
                <a16:creationId xmlns:a16="http://schemas.microsoft.com/office/drawing/2014/main" id="{48056061-B562-D9AF-1871-4FD29975423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microsoft.com/office/2018/10/relationships/comments" Target="../comments/modernComment_114_0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jp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78E7AF4C-57F9-6770-EB66-59545B9977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460907" y="28576"/>
            <a:ext cx="6529137" cy="1131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000" b="1" dirty="0">
                <a:effectLst/>
                <a:latin typeface="Poppins Black" panose="00000A00000000000000" pitchFamily="2" charset="0"/>
                <a:ea typeface="Calibri" panose="020F0502020204030204" pitchFamily="34" charset="0"/>
                <a:cs typeface="Poppins Black" panose="00000A00000000000000" pitchFamily="2" charset="0"/>
              </a:rPr>
              <a:t>Clean Community Options for Water Systems </a:t>
            </a:r>
            <a:br>
              <a:rPr lang="en-US" sz="1800" b="1" dirty="0">
                <a:effectLst/>
                <a:latin typeface="Poppins" panose="00000500000000000000" pitchFamily="2" charset="0"/>
                <a:ea typeface="Calibri" panose="020F0502020204030204" pitchFamily="34" charset="0"/>
              </a:rPr>
            </a:br>
            <a:r>
              <a:rPr lang="en-US" altLang="en-US" sz="1600" i="1" dirty="0">
                <a:latin typeface="Poppins SemiBold" panose="00000700000000000000" pitchFamily="2" charset="0"/>
                <a:cs typeface="Poppins SemiBold" panose="00000700000000000000" pitchFamily="2" charset="0"/>
              </a:rPr>
              <a:t>Midwest, North-Central, Northwest &amp; Nationwide</a:t>
            </a:r>
            <a:br>
              <a:rPr lang="en-US" altLang="en-US" sz="1800" dirty="0">
                <a:latin typeface="Poppins Medium" panose="00000600000000000000" pitchFamily="2" charset="0"/>
                <a:cs typeface="Poppins Medium" panose="00000600000000000000" pitchFamily="2" charset="0"/>
              </a:rPr>
            </a:br>
            <a:br>
              <a:rPr lang="en-US" altLang="en-US" sz="1800" b="1" dirty="0">
                <a:latin typeface="Poppins Light" panose="020B0502040204020203" pitchFamily="2" charset="0"/>
                <a:cs typeface="Poppins Light" panose="020B0502040204020203" pitchFamily="2" charset="0"/>
              </a:rPr>
            </a:br>
            <a:endParaRPr lang="en-US" altLang="en-US" sz="1800" b="1" dirty="0">
              <a:solidFill>
                <a:schemeClr val="tx1"/>
              </a:solidFill>
            </a:endParaRPr>
          </a:p>
        </p:txBody>
      </p:sp>
      <p:sp>
        <p:nvSpPr>
          <p:cNvPr id="5123" name="Line 4">
            <a:extLst>
              <a:ext uri="{FF2B5EF4-FFF2-40B4-BE49-F238E27FC236}">
                <a16:creationId xmlns:a16="http://schemas.microsoft.com/office/drawing/2014/main" id="{BB8A1A41-B263-96C0-1F65-3F8A10AD496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37075" y="728663"/>
            <a:ext cx="34925" cy="5580062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5" name="Text Box 6">
            <a:extLst>
              <a:ext uri="{FF2B5EF4-FFF2-40B4-BE49-F238E27FC236}">
                <a16:creationId xmlns:a16="http://schemas.microsoft.com/office/drawing/2014/main" id="{FBBE26A0-9518-C751-A5A5-E890DA17A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84" y="932675"/>
            <a:ext cx="4491148" cy="324097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0"/>
              </a:spcBef>
            </a:pPr>
            <a:r>
              <a:rPr lang="en-US" altLang="en-US" sz="1450" dirty="0" err="1">
                <a:latin typeface="Arial Narrow" panose="020B0606020202030204" pitchFamily="34" charset="0"/>
                <a:cs typeface="Poppins Light" panose="00000400000000000000" pitchFamily="2" charset="0"/>
              </a:rPr>
              <a:t>Windustry’s</a:t>
            </a: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 work with diverse rural communities and their water systems will design and develop on-site wind, solar, storage, biodigesters, and EVSE. Justice40 success metrics include: </a:t>
            </a:r>
          </a:p>
          <a:p>
            <a:pPr marL="285750" indent="-285750" eaLnBrk="1" hangingPunct="1">
              <a:lnSpc>
                <a:spcPct val="9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$ invested in work executed within underserved communities; </a:t>
            </a:r>
          </a:p>
          <a:p>
            <a:pPr marL="285750" indent="-285750" eaLnBrk="1" hangingPunct="1">
              <a:lnSpc>
                <a:spcPct val="9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# of and $ budgeted </a:t>
            </a:r>
            <a:b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</a:b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to organizations </a:t>
            </a:r>
            <a:b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</a:b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with funded roles </a:t>
            </a:r>
            <a:b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</a:b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representing </a:t>
            </a:r>
            <a:b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</a:b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underserved </a:t>
            </a:r>
            <a:b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</a:b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communities; and</a:t>
            </a:r>
          </a:p>
          <a:p>
            <a:pPr marL="285750" indent="-285750" eaLnBrk="1" hangingPunct="1">
              <a:lnSpc>
                <a:spcPct val="95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# of stakeholder </a:t>
            </a:r>
            <a:b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</a:b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engagement </a:t>
            </a:r>
            <a:b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</a:b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events including </a:t>
            </a:r>
            <a:b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</a:br>
            <a:r>
              <a:rPr lang="en-US" altLang="en-US" sz="1450" dirty="0">
                <a:latin typeface="Arial Narrow" panose="020B0606020202030204" pitchFamily="34" charset="0"/>
                <a:cs typeface="Poppins Light" panose="00000400000000000000" pitchFamily="2" charset="0"/>
              </a:rPr>
              <a:t>DEIA participants</a:t>
            </a:r>
          </a:p>
          <a:p>
            <a:pPr eaLnBrk="1" hangingPunct="1">
              <a:spcBef>
                <a:spcPct val="50000"/>
              </a:spcBef>
            </a:pPr>
            <a:endParaRPr lang="en-US" altLang="en-US" sz="1400" dirty="0">
              <a:latin typeface="Arial Narrow" panose="020B0606020202030204" pitchFamily="34" charset="0"/>
              <a:cs typeface="Poppins Light" panose="00000400000000000000" pitchFamily="2" charset="0"/>
            </a:endParaRPr>
          </a:p>
        </p:txBody>
      </p:sp>
      <p:sp>
        <p:nvSpPr>
          <p:cNvPr id="5126" name="Text Box 7">
            <a:extLst>
              <a:ext uri="{FF2B5EF4-FFF2-40B4-BE49-F238E27FC236}">
                <a16:creationId xmlns:a16="http://schemas.microsoft.com/office/drawing/2014/main" id="{0554611C-AB6B-AE75-0967-98B00FCF6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" y="695325"/>
            <a:ext cx="43926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008000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Partnership</a:t>
            </a:r>
          </a:p>
        </p:txBody>
      </p:sp>
      <p:sp>
        <p:nvSpPr>
          <p:cNvPr id="5127" name="Text Box 9">
            <a:extLst>
              <a:ext uri="{FF2B5EF4-FFF2-40B4-BE49-F238E27FC236}">
                <a16:creationId xmlns:a16="http://schemas.microsoft.com/office/drawing/2014/main" id="{554CD416-9092-0F34-E40A-90558C440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9293" y="4198938"/>
            <a:ext cx="223600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008000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Mission and Impact</a:t>
            </a:r>
          </a:p>
        </p:txBody>
      </p:sp>
      <p:sp>
        <p:nvSpPr>
          <p:cNvPr id="5128" name="Text Box 12">
            <a:extLst>
              <a:ext uri="{FF2B5EF4-FFF2-40B4-BE49-F238E27FC236}">
                <a16:creationId xmlns:a16="http://schemas.microsoft.com/office/drawing/2014/main" id="{A41A9544-9CC2-2D09-D433-0935AF34C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829" y="4465935"/>
            <a:ext cx="4341257" cy="179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0"/>
              </a:spcBef>
              <a:spcAft>
                <a:spcPts val="800"/>
              </a:spcAft>
            </a:pPr>
            <a:r>
              <a:rPr lang="en-US" altLang="en-US" sz="1500" dirty="0" err="1">
                <a:latin typeface="Arial Narrow" panose="020B0606020202030204" pitchFamily="34" charset="0"/>
              </a:rPr>
              <a:t>Windustry’s</a:t>
            </a:r>
            <a:r>
              <a:rPr lang="en-US" altLang="en-US" sz="1500" dirty="0">
                <a:latin typeface="Arial Narrow" panose="020B0606020202030204" pitchFamily="34" charset="0"/>
              </a:rPr>
              <a:t> mission is to promote sustainable </a:t>
            </a:r>
            <a:br>
              <a:rPr lang="en-US" altLang="en-US" sz="1500" dirty="0">
                <a:latin typeface="Arial Narrow" panose="020B0606020202030204" pitchFamily="34" charset="0"/>
              </a:rPr>
            </a:br>
            <a:r>
              <a:rPr lang="en-US" altLang="en-US" sz="1500" dirty="0">
                <a:latin typeface="Arial Narrow" panose="020B0606020202030204" pitchFamily="34" charset="0"/>
              </a:rPr>
              <a:t>energy solutions and empower communities </a:t>
            </a:r>
            <a:br>
              <a:rPr lang="en-US" altLang="en-US" sz="1500" dirty="0">
                <a:latin typeface="Arial Narrow" panose="020B0606020202030204" pitchFamily="34" charset="0"/>
              </a:rPr>
            </a:br>
            <a:r>
              <a:rPr lang="en-US" altLang="en-US" sz="1500" dirty="0">
                <a:latin typeface="Arial Narrow" panose="020B0606020202030204" pitchFamily="34" charset="0"/>
              </a:rPr>
              <a:t>to develop and own clean energy assets. </a:t>
            </a:r>
          </a:p>
          <a:p>
            <a:pPr eaLnBrk="1" hangingPunct="1">
              <a:spcBef>
                <a:spcPts val="0"/>
              </a:spcBef>
              <a:spcAft>
                <a:spcPts val="800"/>
              </a:spcAft>
            </a:pPr>
            <a:r>
              <a:rPr lang="en-US" altLang="en-US" sz="1500" dirty="0">
                <a:latin typeface="Arial Narrow" panose="020B0606020202030204" pitchFamily="34" charset="0"/>
              </a:rPr>
              <a:t>As an independent voice and resource acting in </a:t>
            </a:r>
            <a:br>
              <a:rPr lang="en-US" altLang="en-US" sz="1500" dirty="0">
                <a:latin typeface="Arial Narrow" panose="020B0606020202030204" pitchFamily="34" charset="0"/>
              </a:rPr>
            </a:br>
            <a:r>
              <a:rPr lang="en-US" altLang="en-US" sz="1500" dirty="0">
                <a:latin typeface="Arial Narrow" panose="020B0606020202030204" pitchFamily="34" charset="0"/>
              </a:rPr>
              <a:t>support of communities, we work – through education, outreach, advocacy – to advance broad community commitment to renewable energy. </a:t>
            </a:r>
          </a:p>
        </p:txBody>
      </p:sp>
      <p:sp>
        <p:nvSpPr>
          <p:cNvPr id="5129" name="Text Box 15">
            <a:extLst>
              <a:ext uri="{FF2B5EF4-FFF2-40B4-BE49-F238E27FC236}">
                <a16:creationId xmlns:a16="http://schemas.microsoft.com/office/drawing/2014/main" id="{F0EA98D7-5865-59FB-0228-EA3EA5094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829" y="1662370"/>
            <a:ext cx="43640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008000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Program Activities</a:t>
            </a:r>
          </a:p>
        </p:txBody>
      </p:sp>
      <p:sp>
        <p:nvSpPr>
          <p:cNvPr id="5133" name="Text Box 22">
            <a:extLst>
              <a:ext uri="{FF2B5EF4-FFF2-40B4-BE49-F238E27FC236}">
                <a16:creationId xmlns:a16="http://schemas.microsoft.com/office/drawing/2014/main" id="{B643F844-2A7D-2D8E-052B-C9A6629EF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1734" y="105388"/>
            <a:ext cx="1317030" cy="78483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500" b="1" dirty="0">
                <a:latin typeface="Arial Narrow" panose="020B0606020202030204" pitchFamily="34" charset="0"/>
                <a:cs typeface="Poppins Medium" panose="00000600000000000000" pitchFamily="2" charset="0"/>
              </a:rPr>
              <a:t>Team </a:t>
            </a:r>
            <a:br>
              <a:rPr lang="en-US" altLang="en-US" sz="1500" b="1" dirty="0">
                <a:latin typeface="Arial Narrow" panose="020B0606020202030204" pitchFamily="34" charset="0"/>
                <a:cs typeface="Poppins Medium" panose="00000600000000000000" pitchFamily="2" charset="0"/>
              </a:rPr>
            </a:br>
            <a:r>
              <a:rPr lang="en-US" altLang="en-US" sz="1500" b="1" dirty="0" err="1">
                <a:latin typeface="Arial Narrow" panose="020B0606020202030204" pitchFamily="34" charset="0"/>
                <a:cs typeface="Poppins Medium" panose="00000600000000000000" pitchFamily="2" charset="0"/>
              </a:rPr>
              <a:t>Windustry</a:t>
            </a:r>
            <a:r>
              <a:rPr lang="en-US" altLang="en-US" sz="1500" b="1" dirty="0">
                <a:latin typeface="Arial Narrow" panose="020B0606020202030204" pitchFamily="34" charset="0"/>
                <a:cs typeface="Poppins Medium" panose="00000600000000000000" pitchFamily="2" charset="0"/>
              </a:rPr>
              <a:t> CCOWS</a:t>
            </a:r>
          </a:p>
        </p:txBody>
      </p:sp>
      <p:graphicFrame>
        <p:nvGraphicFramePr>
          <p:cNvPr id="566339" name="Group 67">
            <a:extLst>
              <a:ext uri="{FF2B5EF4-FFF2-40B4-BE49-F238E27FC236}">
                <a16:creationId xmlns:a16="http://schemas.microsoft.com/office/drawing/2014/main" id="{39A9BA03-C6EA-CEAD-B9EA-DB6F1AC59E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5579685"/>
              </p:ext>
            </p:extLst>
          </p:nvPr>
        </p:nvGraphicFramePr>
        <p:xfrm>
          <a:off x="4691594" y="1976140"/>
          <a:ext cx="4316360" cy="2127579"/>
        </p:xfrm>
        <a:graphic>
          <a:graphicData uri="http://schemas.openxmlformats.org/drawingml/2006/table">
            <a:tbl>
              <a:tblPr/>
              <a:tblGrid>
                <a:gridCol w="4316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37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8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Phase 1: 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Relationship-building with partners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55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8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Phase 2: 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Interviews to gain lessons learned/best practices; community engagement; benefits assessments; high-level feasibility studies/site development plans; grant applications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8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8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Phase 3: 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Financing development; interconnection studies; construction planning &amp; scheduling; share success stories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151" name="Text Box 9">
            <a:extLst>
              <a:ext uri="{FF2B5EF4-FFF2-40B4-BE49-F238E27FC236}">
                <a16:creationId xmlns:a16="http://schemas.microsoft.com/office/drawing/2014/main" id="{75751921-B1B1-2B41-DED3-77FB385BD5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829" y="666750"/>
            <a:ext cx="28898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dirty="0">
                <a:solidFill>
                  <a:srgbClr val="008000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Key Project Members</a:t>
            </a:r>
          </a:p>
        </p:txBody>
      </p:sp>
      <p:sp>
        <p:nvSpPr>
          <p:cNvPr id="5152" name="Text Box 12">
            <a:extLst>
              <a:ext uri="{FF2B5EF4-FFF2-40B4-BE49-F238E27FC236}">
                <a16:creationId xmlns:a16="http://schemas.microsoft.com/office/drawing/2014/main" id="{B011FD5D-40B7-1765-7352-4EDFFE3AF5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829" y="932675"/>
            <a:ext cx="4322209" cy="73866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dirty="0"/>
              <a:t>Lisa Daniels, </a:t>
            </a:r>
            <a:r>
              <a:rPr lang="en-US" altLang="en-US" sz="1400" dirty="0" err="1"/>
              <a:t>Windustry</a:t>
            </a:r>
            <a:r>
              <a:rPr lang="en-US" altLang="en-US" sz="1400" dirty="0"/>
              <a:t>, Annandale, MN</a:t>
            </a:r>
            <a:br>
              <a:rPr lang="en-US" altLang="en-US" sz="1400" dirty="0"/>
            </a:br>
            <a:r>
              <a:rPr lang="en-US" altLang="en-US" sz="1400" dirty="0" err="1"/>
              <a:t>Randez</a:t>
            </a:r>
            <a:r>
              <a:rPr lang="en-US" altLang="en-US" sz="1400" dirty="0"/>
              <a:t> Bailey, Standing Rock Sioux, Ft. Yates, ND Heather Rhoads, </a:t>
            </a:r>
            <a:r>
              <a:rPr lang="en-US" altLang="en-US" sz="1400" dirty="0" err="1"/>
              <a:t>eFormative</a:t>
            </a:r>
            <a:r>
              <a:rPr lang="en-US" altLang="en-US" sz="1400" dirty="0"/>
              <a:t> Options, Lacey, WA</a:t>
            </a:r>
            <a:br>
              <a:rPr lang="en-US" altLang="en-US" sz="1400" dirty="0"/>
            </a:br>
            <a:endParaRPr lang="en-US" altLang="en-US" sz="1400" dirty="0"/>
          </a:p>
        </p:txBody>
      </p:sp>
      <p:pic>
        <p:nvPicPr>
          <p:cNvPr id="4" name="Picture 3" descr="A blue and white logo&#10;&#10;Description automatically generated with low confidence">
            <a:extLst>
              <a:ext uri="{FF2B5EF4-FFF2-40B4-BE49-F238E27FC236}">
                <a16:creationId xmlns:a16="http://schemas.microsoft.com/office/drawing/2014/main" id="{97010D09-0235-2D2E-4A97-60258225B8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0" y="47803"/>
            <a:ext cx="1445665" cy="636093"/>
          </a:xfrm>
          <a:prstGeom prst="rect">
            <a:avLst/>
          </a:prstGeom>
        </p:spPr>
      </p:pic>
      <p:pic>
        <p:nvPicPr>
          <p:cNvPr id="5" name="Picture 4" descr="A picture containing outdoor, aerial, grass, aerial photography&#10;&#10;Description automatically generated">
            <a:extLst>
              <a:ext uri="{FF2B5EF4-FFF2-40B4-BE49-F238E27FC236}">
                <a16:creationId xmlns:a16="http://schemas.microsoft.com/office/drawing/2014/main" id="{039FDE1E-539F-C487-2B51-0B6CC44A349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124"/>
          <a:stretch/>
        </p:blipFill>
        <p:spPr>
          <a:xfrm>
            <a:off x="107334" y="4227857"/>
            <a:ext cx="4291628" cy="2043113"/>
          </a:xfrm>
          <a:prstGeom prst="rect">
            <a:avLst/>
          </a:prstGeom>
        </p:spPr>
      </p:pic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7C6E25DE-65E5-6E0E-B835-CC26E52020B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66" b="15639"/>
          <a:stretch/>
        </p:blipFill>
        <p:spPr>
          <a:xfrm>
            <a:off x="7490780" y="6069627"/>
            <a:ext cx="1676400" cy="73901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A15269-B8A9-893C-6C2E-20F569290AA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496" y="3654341"/>
            <a:ext cx="1628140" cy="438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2.png" descr="A picture containing font, graphics, logo, graphic design&#10;&#10;Description automatically generated">
            <a:extLst>
              <a:ext uri="{FF2B5EF4-FFF2-40B4-BE49-F238E27FC236}">
                <a16:creationId xmlns:a16="http://schemas.microsoft.com/office/drawing/2014/main" id="{F09CF807-D67C-9B2C-7B45-1179488E3E8B}"/>
              </a:ext>
            </a:extLst>
          </p:cNvPr>
          <p:cNvPicPr/>
          <p:nvPr/>
        </p:nvPicPr>
        <p:blipFill>
          <a:blip r:embed="rId8"/>
          <a:srcRect/>
          <a:stretch>
            <a:fillRect/>
          </a:stretch>
        </p:blipFill>
        <p:spPr>
          <a:xfrm>
            <a:off x="1806840" y="2963850"/>
            <a:ext cx="1221105" cy="503555"/>
          </a:xfrm>
          <a:prstGeom prst="rect">
            <a:avLst/>
          </a:prstGeom>
          <a:ln/>
        </p:spPr>
      </p:pic>
      <p:pic>
        <p:nvPicPr>
          <p:cNvPr id="10" name="Picture 9" descr="A picture containing graphics, clipart, circle, logo&#10;&#10;Description automatically generated">
            <a:extLst>
              <a:ext uri="{FF2B5EF4-FFF2-40B4-BE49-F238E27FC236}">
                <a16:creationId xmlns:a16="http://schemas.microsoft.com/office/drawing/2014/main" id="{FC8206E7-FFC4-DE2F-F56E-EB98B52EF6D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313" y="2008015"/>
            <a:ext cx="874247" cy="874247"/>
          </a:xfrm>
          <a:prstGeom prst="rect">
            <a:avLst/>
          </a:prstGeom>
        </p:spPr>
      </p:pic>
      <p:pic>
        <p:nvPicPr>
          <p:cNvPr id="11" name="Picture 10" descr="A picture containing clipart, graphics, drawing, cartoon&#10;&#10;Description automatically generated">
            <a:extLst>
              <a:ext uri="{FF2B5EF4-FFF2-40B4-BE49-F238E27FC236}">
                <a16:creationId xmlns:a16="http://schemas.microsoft.com/office/drawing/2014/main" id="{3B91C8D0-4509-09CD-08CC-FA612536A3D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68" y="1932097"/>
            <a:ext cx="1073150" cy="933450"/>
          </a:xfrm>
          <a:prstGeom prst="rect">
            <a:avLst/>
          </a:prstGeom>
        </p:spPr>
      </p:pic>
      <p:pic>
        <p:nvPicPr>
          <p:cNvPr id="12" name="Picture 11" descr="A picture containing text, font, poster, graphics&#10;&#10;Description automatically generated">
            <a:extLst>
              <a:ext uri="{FF2B5EF4-FFF2-40B4-BE49-F238E27FC236}">
                <a16:creationId xmlns:a16="http://schemas.microsoft.com/office/drawing/2014/main" id="{5D78AF90-0033-5306-46BA-FA1EA50FFF8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985" y="2937811"/>
            <a:ext cx="685800" cy="1031240"/>
          </a:xfrm>
          <a:prstGeom prst="rect">
            <a:avLst/>
          </a:prstGeom>
        </p:spPr>
      </p:pic>
      <p:pic>
        <p:nvPicPr>
          <p:cNvPr id="13" name="Picture 12" descr="A logo of a polar bear&#10;&#10;Description automatically generated with medium confidence">
            <a:extLst>
              <a:ext uri="{FF2B5EF4-FFF2-40B4-BE49-F238E27FC236}">
                <a16:creationId xmlns:a16="http://schemas.microsoft.com/office/drawing/2014/main" id="{76D97AF6-2E29-FBBC-762D-CFF39A6885F4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16" r="16503"/>
          <a:stretch/>
        </p:blipFill>
        <p:spPr bwMode="auto">
          <a:xfrm>
            <a:off x="3758513" y="2008015"/>
            <a:ext cx="768350" cy="7505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A picture containing graphics, font, graphic design, screenshot&#10;&#10;Description automatically generated">
            <a:extLst>
              <a:ext uri="{FF2B5EF4-FFF2-40B4-BE49-F238E27FC236}">
                <a16:creationId xmlns:a16="http://schemas.microsoft.com/office/drawing/2014/main" id="{A81B983E-D971-8003-7605-759C810F162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152" y="3390595"/>
            <a:ext cx="1039938" cy="440146"/>
          </a:xfrm>
          <a:prstGeom prst="rect">
            <a:avLst/>
          </a:prstGeom>
        </p:spPr>
      </p:pic>
      <p:sp>
        <p:nvSpPr>
          <p:cNvPr id="566277" name="Rectangle 5">
            <a:extLst>
              <a:ext uri="{FF2B5EF4-FFF2-40B4-BE49-F238E27FC236}">
                <a16:creationId xmlns:a16="http://schemas.microsoft.com/office/drawing/2014/main" id="{89C6708D-EC0D-E8DB-C452-A0E88BB46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58" y="6394450"/>
            <a:ext cx="7477712" cy="360363"/>
          </a:xfrm>
          <a:prstGeom prst="rect">
            <a:avLst/>
          </a:prstGeom>
          <a:gradFill rotWithShape="1">
            <a:gsLst>
              <a:gs pos="0">
                <a:srgbClr val="339933"/>
              </a:gs>
              <a:gs pos="50000">
                <a:schemeClr val="bg1"/>
              </a:gs>
              <a:gs pos="100000">
                <a:srgbClr val="339933"/>
              </a:gs>
            </a:gsLst>
            <a:lin ang="5400000" scaled="1"/>
          </a:gra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endParaRPr lang="en-US" sz="1600" i="1" dirty="0">
              <a:effectLst/>
              <a:latin typeface="Poppins" panose="00000500000000000000" pitchFamily="2" charset="0"/>
              <a:ea typeface="Calibri" panose="020F0502020204030204" pitchFamily="34" charset="0"/>
            </a:endParaRPr>
          </a:p>
          <a:p>
            <a:pPr algn="ctr" eaLnBrk="1" hangingPunct="1">
              <a:defRPr/>
            </a:pPr>
            <a:r>
              <a:rPr lang="en-US" sz="1600" i="1" dirty="0">
                <a:effectLst/>
                <a:latin typeface="Poppins SemiBold" panose="020B0502040204020203" pitchFamily="2" charset="0"/>
                <a:ea typeface="Calibri" panose="020F0502020204030204" pitchFamily="34" charset="0"/>
                <a:cs typeface="Poppins SemiBold" panose="020B0502040204020203" pitchFamily="2" charset="0"/>
              </a:rPr>
              <a:t>Wind, Solar, Storage, Biodigester and EVSE Energy Resilience</a:t>
            </a:r>
            <a:br>
              <a:rPr lang="en-US" sz="1800" b="1" dirty="0">
                <a:effectLst/>
                <a:latin typeface="Poppins" panose="00000500000000000000" pitchFamily="2" charset="0"/>
                <a:ea typeface="Calibri" panose="020F0502020204030204" pitchFamily="34" charset="0"/>
              </a:rPr>
            </a:br>
            <a:endParaRPr lang="en-US" dirty="0">
              <a:latin typeface="Arial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7129A3C-678D-22EA-6E29-9E79A3A6EB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9" r="25920"/>
          <a:stretch/>
        </p:blipFill>
        <p:spPr bwMode="auto">
          <a:xfrm>
            <a:off x="7909804" y="4289833"/>
            <a:ext cx="1049818" cy="112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3.png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37B43AB6-F7AA-91DE-0242-335AEF0BA470}"/>
              </a:ext>
            </a:extLst>
          </p:cNvPr>
          <p:cNvPicPr/>
          <p:nvPr/>
        </p:nvPicPr>
        <p:blipFill>
          <a:blip r:embed="rId15"/>
          <a:srcRect/>
          <a:stretch>
            <a:fillRect/>
          </a:stretch>
        </p:blipFill>
        <p:spPr>
          <a:xfrm>
            <a:off x="3115059" y="2965174"/>
            <a:ext cx="685800" cy="307979"/>
          </a:xfrm>
          <a:prstGeom prst="rect">
            <a:avLst/>
          </a:prstGeom>
          <a:ln/>
        </p:spPr>
      </p:pic>
    </p:spTree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theme/theme1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12439</TotalTime>
  <Words>247</Words>
  <Application>Microsoft Office PowerPoint</Application>
  <PresentationFormat>On-screen Show (4:3)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Arial Narrow</vt:lpstr>
      <vt:lpstr>Poppins</vt:lpstr>
      <vt:lpstr>Poppins Black</vt:lpstr>
      <vt:lpstr>Poppins Light</vt:lpstr>
      <vt:lpstr>Poppins Medium</vt:lpstr>
      <vt:lpstr>Poppins SemiBold</vt:lpstr>
      <vt:lpstr>Wingdings</vt:lpstr>
      <vt:lpstr>1_Custom Design</vt:lpstr>
      <vt:lpstr>2_Custom Design</vt:lpstr>
      <vt:lpstr>Clean Community Options for Water Systems  Midwest, North-Central, Northwest &amp; Nationwide  </vt:lpstr>
    </vt:vector>
  </TitlesOfParts>
  <Company>U.S. Department of Energy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APRA-E</dc:creator>
  <cp:lastModifiedBy>Heather Rhoads-Weaver</cp:lastModifiedBy>
  <cp:revision>355</cp:revision>
  <cp:lastPrinted>2010-01-20T16:32:04Z</cp:lastPrinted>
  <dcterms:created xsi:type="dcterms:W3CDTF">2007-11-01T16:12:46Z</dcterms:created>
  <dcterms:modified xsi:type="dcterms:W3CDTF">2023-05-23T18:57:15Z</dcterms:modified>
</cp:coreProperties>
</file>