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483B"/>
    <a:srgbClr val="B6876D"/>
    <a:srgbClr val="808A96"/>
    <a:srgbClr val="ADBACA"/>
    <a:srgbClr val="9096A1"/>
    <a:srgbClr val="30201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/>
    <p:restoredTop sz="94694"/>
  </p:normalViewPr>
  <p:slideViewPr>
    <p:cSldViewPr snapToGrid="0">
      <p:cViewPr varScale="1">
        <p:scale>
          <a:sx n="117" d="100"/>
          <a:sy n="117" d="100"/>
        </p:scale>
        <p:origin x="50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CBAAB-F89C-504A-AD3D-DA64A0F1617D}" type="datetimeFigureOut">
              <a:rPr lang="en-US" smtClean="0"/>
              <a:t>5/22/23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FCD258-03ED-F548-8DEB-3FD38916E3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636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assidyaraiza.com/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1" i="1" dirty="0">
                <a:solidFill>
                  <a:srgbClr val="000000"/>
                </a:solidFill>
                <a:effectLst/>
                <a:latin typeface="Tiempos"/>
              </a:rPr>
              <a:t>Image Credit: A crowd gathers as the smokestacks of the Navajo Generating Station come down in December outside Page, Arizona. </a:t>
            </a:r>
            <a:r>
              <a:rPr lang="en-US" u="none" strike="noStrike" dirty="0">
                <a:solidFill>
                  <a:srgbClr val="000000"/>
                </a:solidFill>
                <a:effectLst/>
                <a:hlinkClick r:id="rId3"/>
              </a:rPr>
              <a:t>Cassidy Araiza/High Country News</a:t>
            </a:r>
            <a:endParaRPr lang="en-US" dirty="0">
              <a:solidFill>
                <a:srgbClr val="000000"/>
              </a:solidFill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FCD258-03ED-F548-8DEB-3FD38916E3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078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A0FFE-E11C-F4AC-013B-A024BCEEB1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1C20EE-4427-A7CB-CAB6-A9E6F2DA90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586B9-527B-E4DB-3375-B7E433146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32F14-B63C-F29C-69AD-9E93B7735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987FF-C5EF-4091-879D-E10A818B7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599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0FA1F-9D74-62C9-B40C-21A661C65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E1F98-9589-5CDE-73F1-A2B5B84334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746065-0C46-66F6-170A-904C83023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BD26FD-2BC4-7154-A8E1-17340AFC8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EFE5B-CAE6-C78C-5E71-09B3F3D2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051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CE59D-AD8C-0868-80A2-31D72BF23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00CFC-AB66-D90C-BC3B-0D6453692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A52E5-81C5-D442-15EB-E52BDF016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BA5D2A-3C26-4FD7-C728-FA4AEFDF7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F5702-3C39-28CB-49DC-40B193080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385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38611-11DE-3F9C-540B-6BF11C289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A5AE0-087D-8418-B21A-146C396D8C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43A175-5E03-C2EE-2D3C-302C5CD63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D1E1F6-1377-200C-01A5-E7FAF34D7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A58F6-0032-D155-9C9F-0B3ED6E73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AFC890-A074-4C96-0995-435B5F60E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228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6F703-68AF-13F2-EA89-8FE2B8702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21D32B-0118-C8F9-C243-0BA9417434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62380B-ED76-C48C-EE45-43A6A6003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AAB7CD-56F2-466D-BB63-2973C54F2C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0E181D-1204-B750-CD31-196C151CF2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D04795-3BFF-4688-C054-AE78FC53D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542F03-810C-6A26-A0AB-FDE65BBC0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71849E-5CFB-D0B9-836B-361593E68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715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18543-AD0C-7269-C108-09F3C12CB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444A8-8D20-8C9C-79B2-BB4386BF4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2034C9-B49C-359E-7E25-762289979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363932-82E3-4643-0882-F00EB117C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916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EA1F92-0C10-1C74-01C9-2FBD20AE5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9B8DB7-BB09-4E57-DD2D-422EC43EF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6743B1-C1C2-92E4-3A7C-62648BE2F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932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430CC-B2C7-1474-74B3-A66D6822C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F9E51-604B-AA77-7361-53ADF3839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E1454C-170F-34B8-3F94-9F763D571C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4DA56E-9B9A-D1B9-04CE-1EE7FD9CE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EFE942-5970-454E-193B-46A4DDFE5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2AA94F-D7D8-F00E-0BF3-58A5FA5C1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903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47A19-B6EA-5BB3-6210-757679A31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26F371-21CD-FF8D-B0CA-A16C263475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0E1AF8-42C2-FA61-53A2-9D4BB6991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F8754C-462A-DBF6-D4A0-B88F86F4A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6C4813-220B-F22C-C59F-68C21DF4F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DC63CC-5471-AC19-2874-1A6CC5688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8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F6B7C-A65D-B0E4-412D-8D03133F6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4D269C-8CE0-8EE2-C9E3-805210B63C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4E5CDC-66C9-D7DD-726B-0960541B4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08DED-B7C0-A3C5-08F5-0544D3A50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E052B-CCDE-6E6C-0FAD-18A98748E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988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6EBB8A-8461-4F08-251E-4A4B5B47A8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42DF49-F965-C242-3E1E-F8DF36FFE1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3F444-FA8C-003B-98F5-E2FBBD045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8EF814-4461-0C6A-77E8-814A27036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A9784-8F13-A3BE-A944-E40352CC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795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C7679C-DFD0-F7DC-A87E-18255B878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07407-1E20-4A4E-42A0-D70DA04982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49794-31AE-5FB1-FDDC-3A73DF1901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066DF-5BC4-244E-A84D-628627EE08FA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36A8D7-2B11-E694-367B-323C75357F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FEB77-4AC9-E75B-56D5-9DB915CF31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B849E-0BCC-6E44-A645-4C6792CC46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280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48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D9FC6AC-4A12-4825-8ABE-0732B8EF4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4B8312-1885-9B74-13F9-02EAD7CB6EF2}"/>
              </a:ext>
            </a:extLst>
          </p:cNvPr>
          <p:cNvSpPr txBox="1"/>
          <p:nvPr/>
        </p:nvSpPr>
        <p:spPr>
          <a:xfrm>
            <a:off x="8714509" y="4839923"/>
            <a:ext cx="3477491" cy="1846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>
              <a:lnSpc>
                <a:spcPct val="10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200" i="1" dirty="0" err="1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Mingxi</a:t>
            </a:r>
            <a:r>
              <a:rPr lang="en-US" sz="1200" i="1" dirty="0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Liu, Assistant Professor, Electrical Engineering, University of Utah</a:t>
            </a:r>
            <a:endParaRPr lang="en-US" sz="1200" dirty="0">
              <a:solidFill>
                <a:schemeClr val="bg1"/>
              </a:solidFill>
              <a:effectLst/>
              <a:latin typeface="Franklin Gothic Book" panose="020B05030201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algn="r">
              <a:lnSpc>
                <a:spcPct val="10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200" i="1" dirty="0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Mostafa </a:t>
            </a:r>
            <a:r>
              <a:rPr lang="en-US" sz="1200" i="1" dirty="0" err="1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Ardakani</a:t>
            </a:r>
            <a:r>
              <a:rPr lang="en-US" sz="1200" i="1" dirty="0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Associate Professor, Electrical Engineering, University of Utah</a:t>
            </a:r>
          </a:p>
          <a:p>
            <a:pPr algn="r">
              <a:lnSpc>
                <a:spcPct val="107000"/>
              </a:lnSpc>
              <a:spcAft>
                <a:spcPts val="1000"/>
              </a:spcAft>
            </a:pPr>
            <a:r>
              <a:rPr lang="en-US" sz="1200" i="1" dirty="0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Shundana Yusaf, Associate Professor, Architecture, University of Utah</a:t>
            </a:r>
            <a:endParaRPr lang="en-US" sz="1200" dirty="0">
              <a:solidFill>
                <a:schemeClr val="bg1"/>
              </a:solidFill>
              <a:effectLst/>
              <a:latin typeface="Franklin Gothic Book" panose="020B05030201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algn="r">
              <a:lnSpc>
                <a:spcPct val="10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200" i="1" dirty="0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Renae </a:t>
            </a:r>
            <a:r>
              <a:rPr lang="en-US" sz="1200" i="1" dirty="0" err="1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Hoshnic</a:t>
            </a:r>
            <a:r>
              <a:rPr lang="en-US" sz="1200" i="1" dirty="0">
                <a:solidFill>
                  <a:schemeClr val="bg1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Nááts'íilid Initiative </a:t>
            </a:r>
            <a:endParaRPr lang="en-US" sz="1200" dirty="0">
              <a:solidFill>
                <a:schemeClr val="bg1"/>
              </a:solidFill>
              <a:effectLst/>
              <a:latin typeface="Franklin Gothic Book" panose="020B05030201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 descr="A group of people looking at a fire&#10;&#10;Description automatically generated with low confidence">
            <a:extLst>
              <a:ext uri="{FF2B5EF4-FFF2-40B4-BE49-F238E27FC236}">
                <a16:creationId xmlns:a16="http://schemas.microsoft.com/office/drawing/2014/main" id="{84A0D2A4-DEF5-E0EE-EBF0-88E34FF94A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19707" t="51050" b="2700"/>
          <a:stretch/>
        </p:blipFill>
        <p:spPr>
          <a:xfrm>
            <a:off x="0" y="10"/>
            <a:ext cx="9524880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0201B"/>
          </a:solidFill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2CAAEB7-3C2A-55CD-B18E-DA6D4366512F}"/>
              </a:ext>
            </a:extLst>
          </p:cNvPr>
          <p:cNvSpPr txBox="1"/>
          <p:nvPr/>
        </p:nvSpPr>
        <p:spPr>
          <a:xfrm>
            <a:off x="9463526" y="358211"/>
            <a:ext cx="272542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dirty="0">
                <a:solidFill>
                  <a:schemeClr val="bg1"/>
                </a:solidFill>
                <a:effectLst/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orkshops in Clean Energy</a:t>
            </a:r>
          </a:p>
          <a:p>
            <a:pPr algn="r"/>
            <a:endParaRPr lang="en-US" dirty="0">
              <a:solidFill>
                <a:schemeClr val="bg1"/>
              </a:solidFill>
              <a:effectLst/>
              <a:latin typeface="LEMON MILK Light" pitchFamily="2" charset="77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dirty="0">
                <a:solidFill>
                  <a:schemeClr val="bg1"/>
                </a:solidFill>
                <a:effectLst/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Energy Audit Models</a:t>
            </a:r>
            <a:r>
              <a:rPr lang="en-US" dirty="0">
                <a:solidFill>
                  <a:schemeClr val="bg1"/>
                </a:solidFill>
                <a:effectLst/>
                <a:latin typeface="LEMON MILK Light" pitchFamily="2" charset="77"/>
              </a:rPr>
              <a:t> </a:t>
            </a:r>
          </a:p>
          <a:p>
            <a:pPr algn="r"/>
            <a:endParaRPr lang="en-US" dirty="0">
              <a:solidFill>
                <a:schemeClr val="bg1"/>
              </a:solidFill>
              <a:latin typeface="LEMON MILK Light" pitchFamily="2" charset="77"/>
            </a:endParaRPr>
          </a:p>
          <a:p>
            <a:pPr algn="r"/>
            <a:r>
              <a:rPr lang="en-US" dirty="0">
                <a:solidFill>
                  <a:schemeClr val="bg1"/>
                </a:solidFill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Task Force on </a:t>
            </a:r>
            <a:r>
              <a:rPr lang="en-US" dirty="0">
                <a:solidFill>
                  <a:schemeClr val="bg1"/>
                </a:solidFill>
                <a:effectLst/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Clean Energy</a:t>
            </a:r>
          </a:p>
          <a:p>
            <a:pPr algn="r"/>
            <a:endParaRPr lang="en-US" dirty="0">
              <a:solidFill>
                <a:schemeClr val="bg1"/>
              </a:solidFill>
              <a:latin typeface="LEMON MILK Light" pitchFamily="2" charset="77"/>
              <a:cs typeface="Times New Roman" panose="02020603050405020304" pitchFamily="18" charset="0"/>
            </a:endParaRPr>
          </a:p>
          <a:p>
            <a:pPr algn="r"/>
            <a:r>
              <a:rPr lang="en-US" dirty="0">
                <a:solidFill>
                  <a:schemeClr val="bg1"/>
                </a:solidFill>
                <a:latin typeface="LEMON MILK Light" pitchFamily="2" charset="77"/>
                <a:cs typeface="Times New Roman" panose="02020603050405020304" pitchFamily="18" charset="0"/>
              </a:rPr>
              <a:t>Guidelines for </a:t>
            </a:r>
            <a:r>
              <a:rPr lang="en-US" dirty="0">
                <a:solidFill>
                  <a:schemeClr val="bg1"/>
                </a:solidFill>
                <a:effectLst/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Outreach</a:t>
            </a:r>
          </a:p>
          <a:p>
            <a:pPr algn="r"/>
            <a:endParaRPr lang="en-US" dirty="0">
              <a:solidFill>
                <a:schemeClr val="bg1"/>
              </a:solidFill>
              <a:latin typeface="LEMON MILK Light" pitchFamily="2" charset="77"/>
              <a:cs typeface="Times New Roman" panose="02020603050405020304" pitchFamily="18" charset="0"/>
            </a:endParaRPr>
          </a:p>
          <a:p>
            <a:pPr algn="r"/>
            <a:r>
              <a:rPr lang="en-US" dirty="0">
                <a:solidFill>
                  <a:schemeClr val="bg1"/>
                </a:solidFill>
                <a:effectLst/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Grant Workshops</a:t>
            </a:r>
            <a:r>
              <a:rPr lang="en-US" dirty="0">
                <a:solidFill>
                  <a:schemeClr val="bg1"/>
                </a:solidFill>
                <a:effectLst/>
                <a:latin typeface="LEMON MILK Light" pitchFamily="2" charset="77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LEMON MILK Light" pitchFamily="2" charset="77"/>
              <a:cs typeface="Times New Roman" panose="02020603050405020304" pitchFamily="18" charset="0"/>
            </a:endParaRPr>
          </a:p>
          <a:p>
            <a:pPr algn="r"/>
            <a:endParaRPr lang="en-US" dirty="0">
              <a:solidFill>
                <a:schemeClr val="bg1"/>
              </a:solidFill>
              <a:latin typeface="LEMON MILK Light" pitchFamily="2" charset="77"/>
              <a:cs typeface="Times New Roman" panose="02020603050405020304" pitchFamily="18" charset="0"/>
            </a:endParaRPr>
          </a:p>
          <a:p>
            <a:pPr algn="r"/>
            <a:r>
              <a:rPr lang="en-US" dirty="0">
                <a:solidFill>
                  <a:schemeClr val="bg1"/>
                </a:solidFill>
                <a:effectLst/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Business Model</a:t>
            </a:r>
          </a:p>
          <a:p>
            <a:pPr algn="r"/>
            <a:endParaRPr lang="en-US" dirty="0">
              <a:solidFill>
                <a:schemeClr val="bg1"/>
              </a:solidFill>
              <a:latin typeface="LEMON MILK Light" pitchFamily="2" charset="77"/>
              <a:cs typeface="Times New Roman" panose="02020603050405020304" pitchFamily="18" charset="0"/>
            </a:endParaRPr>
          </a:p>
          <a:p>
            <a:pPr algn="r"/>
            <a:r>
              <a:rPr lang="en-US">
                <a:solidFill>
                  <a:schemeClr val="bg1"/>
                </a:solidFill>
                <a:effectLst/>
                <a:latin typeface="LEMON MILK Ligh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Technical Certification</a:t>
            </a:r>
            <a:r>
              <a:rPr lang="en-US">
                <a:solidFill>
                  <a:schemeClr val="bg1"/>
                </a:solidFill>
                <a:effectLst/>
                <a:latin typeface="LEMON MILK Light" pitchFamily="2" charset="77"/>
              </a:rPr>
              <a:t> </a:t>
            </a:r>
            <a:endParaRPr lang="en-US" dirty="0">
              <a:solidFill>
                <a:schemeClr val="bg1"/>
              </a:solidFill>
              <a:latin typeface="LEMON MILK Light" pitchFamily="2" charset="77"/>
            </a:endParaRPr>
          </a:p>
        </p:txBody>
      </p:sp>
      <p:pic>
        <p:nvPicPr>
          <p:cNvPr id="31" name="Picture 30" descr="A black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54BC2EE-720E-A0A6-FF7E-1D696B6255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122" y="2723322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65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91</Words>
  <Application>Microsoft Macintosh PowerPoint</Application>
  <PresentationFormat>Widescreen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LEMON MILK Light</vt:lpstr>
      <vt:lpstr>Tiempos</vt:lpstr>
      <vt:lpstr>Arial</vt:lpstr>
      <vt:lpstr>Calibri</vt:lpstr>
      <vt:lpstr>Calibri Light</vt:lpstr>
      <vt:lpstr>Franklin Gothic Book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Shundana Yusaf</dc:creator>
  <cp:lastModifiedBy>Mingxi Liu</cp:lastModifiedBy>
  <cp:revision>3</cp:revision>
  <dcterms:created xsi:type="dcterms:W3CDTF">2023-05-22T23:18:16Z</dcterms:created>
  <dcterms:modified xsi:type="dcterms:W3CDTF">2023-05-23T07:51:35Z</dcterms:modified>
</cp:coreProperties>
</file>