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007B"/>
    <a:srgbClr val="40812D"/>
    <a:srgbClr val="FFFFFF"/>
    <a:srgbClr val="7EC248"/>
    <a:srgbClr val="4230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247" autoAdjust="0"/>
  </p:normalViewPr>
  <p:slideViewPr>
    <p:cSldViewPr snapToGrid="0">
      <p:cViewPr varScale="1">
        <p:scale>
          <a:sx n="111" d="100"/>
          <a:sy n="111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1FD902-11A9-4617-9CD5-45267F255DF0}" type="doc">
      <dgm:prSet loTypeId="urn:microsoft.com/office/officeart/2005/8/layout/vList3" loCatId="picture" qsTypeId="urn:microsoft.com/office/officeart/2005/8/quickstyle/simple1" qsCatId="simple" csTypeId="urn:microsoft.com/office/officeart/2005/8/colors/accent6_2" csCatId="accent6" phldr="1"/>
      <dgm:spPr/>
    </dgm:pt>
    <dgm:pt modelId="{074417A5-8BE0-4101-960A-A53E8F485CE5}">
      <dgm:prSet phldrT="[Text]"/>
      <dgm:spPr/>
      <dgm:t>
        <a:bodyPr/>
        <a:lstStyle/>
        <a:p>
          <a:r>
            <a:rPr lang="en-US"/>
            <a:t>Power 27,456 homes</a:t>
          </a:r>
          <a:endParaRPr lang="en-US" dirty="0"/>
        </a:p>
      </dgm:t>
    </dgm:pt>
    <dgm:pt modelId="{38CBBFD5-B452-4835-AD36-11F5F1527DD7}" type="parTrans" cxnId="{23CC0CD9-2EDD-4D5C-A14C-95929F267E53}">
      <dgm:prSet/>
      <dgm:spPr/>
      <dgm:t>
        <a:bodyPr/>
        <a:lstStyle/>
        <a:p>
          <a:endParaRPr lang="en-US"/>
        </a:p>
      </dgm:t>
    </dgm:pt>
    <dgm:pt modelId="{2B7F6862-3BB5-4797-B693-052736D82CA2}" type="sibTrans" cxnId="{23CC0CD9-2EDD-4D5C-A14C-95929F267E53}">
      <dgm:prSet/>
      <dgm:spPr/>
      <dgm:t>
        <a:bodyPr/>
        <a:lstStyle/>
        <a:p>
          <a:endParaRPr lang="en-US"/>
        </a:p>
      </dgm:t>
    </dgm:pt>
    <dgm:pt modelId="{D21A5FA7-0407-43A5-8BD9-3FFD827C3DF1}">
      <dgm:prSet/>
      <dgm:spPr/>
      <dgm:t>
        <a:bodyPr/>
        <a:lstStyle/>
        <a:p>
          <a:r>
            <a:rPr lang="en-US" dirty="0"/>
            <a:t>Charge 17 billion smartphones</a:t>
          </a:r>
        </a:p>
      </dgm:t>
    </dgm:pt>
    <dgm:pt modelId="{6CF21161-23F4-4EDC-AA66-5D47EA74877A}" type="parTrans" cxnId="{72A7570D-9B72-4620-A341-C332742BF594}">
      <dgm:prSet/>
      <dgm:spPr/>
      <dgm:t>
        <a:bodyPr/>
        <a:lstStyle/>
        <a:p>
          <a:endParaRPr lang="en-US"/>
        </a:p>
      </dgm:t>
    </dgm:pt>
    <dgm:pt modelId="{22C0DDDD-551C-4755-9E65-30C65D3E5D9A}" type="sibTrans" cxnId="{72A7570D-9B72-4620-A341-C332742BF594}">
      <dgm:prSet/>
      <dgm:spPr/>
      <dgm:t>
        <a:bodyPr/>
        <a:lstStyle/>
        <a:p>
          <a:endParaRPr lang="en-US"/>
        </a:p>
      </dgm:t>
    </dgm:pt>
    <dgm:pt modelId="{7EEA71CD-13EA-410B-BD25-A24F856BFECC}">
      <dgm:prSet/>
      <dgm:spPr/>
      <dgm:t>
        <a:bodyPr/>
        <a:lstStyle/>
        <a:p>
          <a:r>
            <a:rPr lang="en-US"/>
            <a:t>Fuel 30,400 vehicles</a:t>
          </a:r>
          <a:endParaRPr lang="en-US" dirty="0"/>
        </a:p>
      </dgm:t>
    </dgm:pt>
    <dgm:pt modelId="{4097A1AE-A21C-40BD-9241-3C7287F87A46}" type="parTrans" cxnId="{DDF82530-0B6A-444E-AEBB-042B6ED66F55}">
      <dgm:prSet/>
      <dgm:spPr/>
      <dgm:t>
        <a:bodyPr/>
        <a:lstStyle/>
        <a:p>
          <a:endParaRPr lang="en-US"/>
        </a:p>
      </dgm:t>
    </dgm:pt>
    <dgm:pt modelId="{B81F6BE7-9EF3-48E6-B91C-632950791C15}" type="sibTrans" cxnId="{DDF82530-0B6A-444E-AEBB-042B6ED66F55}">
      <dgm:prSet/>
      <dgm:spPr/>
      <dgm:t>
        <a:bodyPr/>
        <a:lstStyle/>
        <a:p>
          <a:endParaRPr lang="en-US"/>
        </a:p>
      </dgm:t>
    </dgm:pt>
    <dgm:pt modelId="{511F15C2-DE5E-4997-9A1A-CD85671E24DA}">
      <dgm:prSet/>
      <dgm:spPr/>
      <dgm:t>
        <a:bodyPr/>
        <a:lstStyle/>
        <a:p>
          <a:r>
            <a:rPr lang="en-US"/>
            <a:t>Avoid 78,000 tons of coal burning</a:t>
          </a:r>
          <a:endParaRPr lang="en-US" dirty="0"/>
        </a:p>
      </dgm:t>
    </dgm:pt>
    <dgm:pt modelId="{8397C1CF-96FF-4591-8083-CB916575AEEC}" type="parTrans" cxnId="{137DA80C-B49A-4390-AA41-5E37327137D7}">
      <dgm:prSet/>
      <dgm:spPr/>
      <dgm:t>
        <a:bodyPr/>
        <a:lstStyle/>
        <a:p>
          <a:endParaRPr lang="en-US"/>
        </a:p>
      </dgm:t>
    </dgm:pt>
    <dgm:pt modelId="{C9E3C01A-B0D7-4B47-833C-B98E5B5A202E}" type="sibTrans" cxnId="{137DA80C-B49A-4390-AA41-5E37327137D7}">
      <dgm:prSet/>
      <dgm:spPr/>
      <dgm:t>
        <a:bodyPr/>
        <a:lstStyle/>
        <a:p>
          <a:endParaRPr lang="en-US"/>
        </a:p>
      </dgm:t>
    </dgm:pt>
    <dgm:pt modelId="{1174E447-2E54-4398-A45C-7ADF173FAD4D}" type="pres">
      <dgm:prSet presAssocID="{2F1FD902-11A9-4617-9CD5-45267F255DF0}" presName="linearFlow" presStyleCnt="0">
        <dgm:presLayoutVars>
          <dgm:dir/>
          <dgm:resizeHandles val="exact"/>
        </dgm:presLayoutVars>
      </dgm:prSet>
      <dgm:spPr/>
    </dgm:pt>
    <dgm:pt modelId="{28214409-6C9B-4BCB-AC89-29124D2D193F}" type="pres">
      <dgm:prSet presAssocID="{074417A5-8BE0-4101-960A-A53E8F485CE5}" presName="composite" presStyleCnt="0"/>
      <dgm:spPr/>
    </dgm:pt>
    <dgm:pt modelId="{48E9637D-3A4C-4CAF-8B89-407A9DF6629A}" type="pres">
      <dgm:prSet presAssocID="{074417A5-8BE0-4101-960A-A53E8F485CE5}" presName="imgShp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use with solid fill"/>
        </a:ext>
      </dgm:extLst>
    </dgm:pt>
    <dgm:pt modelId="{DD57C010-FF31-40C1-A009-E2A87BB55E49}" type="pres">
      <dgm:prSet presAssocID="{074417A5-8BE0-4101-960A-A53E8F485CE5}" presName="txShp" presStyleLbl="node1" presStyleIdx="0" presStyleCnt="4" custLinFactNeighborX="302" custLinFactNeighborY="-1751">
        <dgm:presLayoutVars>
          <dgm:bulletEnabled val="1"/>
        </dgm:presLayoutVars>
      </dgm:prSet>
      <dgm:spPr/>
    </dgm:pt>
    <dgm:pt modelId="{2C27A221-4103-4977-9486-3A995236EA02}" type="pres">
      <dgm:prSet presAssocID="{2B7F6862-3BB5-4797-B693-052736D82CA2}" presName="spacing" presStyleCnt="0"/>
      <dgm:spPr/>
    </dgm:pt>
    <dgm:pt modelId="{F0AB6190-3219-483B-AF24-7B1D80790DF0}" type="pres">
      <dgm:prSet presAssocID="{D21A5FA7-0407-43A5-8BD9-3FFD827C3DF1}" presName="composite" presStyleCnt="0"/>
      <dgm:spPr/>
    </dgm:pt>
    <dgm:pt modelId="{D16F16C6-5C3D-4035-BB90-E89230C122B7}" type="pres">
      <dgm:prSet presAssocID="{D21A5FA7-0407-43A5-8BD9-3FFD827C3DF1}" presName="imgShp" presStyleLbl="fgImgPlace1" presStyleIdx="1" presStyleCnt="4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mart Phone with solid fill"/>
        </a:ext>
      </dgm:extLst>
    </dgm:pt>
    <dgm:pt modelId="{C45CDC6C-90D7-415A-90B1-7CDAF2E52EB3}" type="pres">
      <dgm:prSet presAssocID="{D21A5FA7-0407-43A5-8BD9-3FFD827C3DF1}" presName="txShp" presStyleLbl="node1" presStyleIdx="1" presStyleCnt="4">
        <dgm:presLayoutVars>
          <dgm:bulletEnabled val="1"/>
        </dgm:presLayoutVars>
      </dgm:prSet>
      <dgm:spPr/>
    </dgm:pt>
    <dgm:pt modelId="{C0D42FDE-BEAB-432B-BD88-0C0CD6B49288}" type="pres">
      <dgm:prSet presAssocID="{22C0DDDD-551C-4755-9E65-30C65D3E5D9A}" presName="spacing" presStyleCnt="0"/>
      <dgm:spPr/>
    </dgm:pt>
    <dgm:pt modelId="{97198607-6DD6-496E-BF41-BA74D8B986EE}" type="pres">
      <dgm:prSet presAssocID="{7EEA71CD-13EA-410B-BD25-A24F856BFECC}" presName="composite" presStyleCnt="0"/>
      <dgm:spPr/>
    </dgm:pt>
    <dgm:pt modelId="{42124A94-D9BD-4005-909F-B74E8F7E326F}" type="pres">
      <dgm:prSet presAssocID="{7EEA71CD-13EA-410B-BD25-A24F856BFECC}" presName="imgShp" presStyleLbl="fgImgPlac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lectric car with solid fill"/>
        </a:ext>
      </dgm:extLst>
    </dgm:pt>
    <dgm:pt modelId="{10FD7D3A-2593-4AD6-AAE3-7B122FE1181A}" type="pres">
      <dgm:prSet presAssocID="{7EEA71CD-13EA-410B-BD25-A24F856BFECC}" presName="txShp" presStyleLbl="node1" presStyleIdx="2" presStyleCnt="4">
        <dgm:presLayoutVars>
          <dgm:bulletEnabled val="1"/>
        </dgm:presLayoutVars>
      </dgm:prSet>
      <dgm:spPr/>
    </dgm:pt>
    <dgm:pt modelId="{ADD8AE28-6092-4229-944F-2DA9A79CA0A4}" type="pres">
      <dgm:prSet presAssocID="{B81F6BE7-9EF3-48E6-B91C-632950791C15}" presName="spacing" presStyleCnt="0"/>
      <dgm:spPr/>
    </dgm:pt>
    <dgm:pt modelId="{670BD005-206D-4197-8E42-2C02B5089C7A}" type="pres">
      <dgm:prSet presAssocID="{511F15C2-DE5E-4997-9A1A-CD85671E24DA}" presName="composite" presStyleCnt="0"/>
      <dgm:spPr/>
    </dgm:pt>
    <dgm:pt modelId="{D4631A80-241D-4768-B278-4ABF14267D68}" type="pres">
      <dgm:prSet presAssocID="{511F15C2-DE5E-4997-9A1A-CD85671E24DA}" presName="imgShp" presStyleLbl="fgImgPlac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af with solid fill"/>
        </a:ext>
      </dgm:extLst>
    </dgm:pt>
    <dgm:pt modelId="{EFA1C026-EAB2-4CF8-AE0E-4539E20F3734}" type="pres">
      <dgm:prSet presAssocID="{511F15C2-DE5E-4997-9A1A-CD85671E24DA}" presName="txShp" presStyleLbl="node1" presStyleIdx="3" presStyleCnt="4">
        <dgm:presLayoutVars>
          <dgm:bulletEnabled val="1"/>
        </dgm:presLayoutVars>
      </dgm:prSet>
      <dgm:spPr/>
    </dgm:pt>
  </dgm:ptLst>
  <dgm:cxnLst>
    <dgm:cxn modelId="{137DA80C-B49A-4390-AA41-5E37327137D7}" srcId="{2F1FD902-11A9-4617-9CD5-45267F255DF0}" destId="{511F15C2-DE5E-4997-9A1A-CD85671E24DA}" srcOrd="3" destOrd="0" parTransId="{8397C1CF-96FF-4591-8083-CB916575AEEC}" sibTransId="{C9E3C01A-B0D7-4B47-833C-B98E5B5A202E}"/>
    <dgm:cxn modelId="{72A7570D-9B72-4620-A341-C332742BF594}" srcId="{2F1FD902-11A9-4617-9CD5-45267F255DF0}" destId="{D21A5FA7-0407-43A5-8BD9-3FFD827C3DF1}" srcOrd="1" destOrd="0" parTransId="{6CF21161-23F4-4EDC-AA66-5D47EA74877A}" sibTransId="{22C0DDDD-551C-4755-9E65-30C65D3E5D9A}"/>
    <dgm:cxn modelId="{DA536B2E-7A4D-4C39-B453-B45E21658C09}" type="presOf" srcId="{2F1FD902-11A9-4617-9CD5-45267F255DF0}" destId="{1174E447-2E54-4398-A45C-7ADF173FAD4D}" srcOrd="0" destOrd="0" presId="urn:microsoft.com/office/officeart/2005/8/layout/vList3"/>
    <dgm:cxn modelId="{DDF82530-0B6A-444E-AEBB-042B6ED66F55}" srcId="{2F1FD902-11A9-4617-9CD5-45267F255DF0}" destId="{7EEA71CD-13EA-410B-BD25-A24F856BFECC}" srcOrd="2" destOrd="0" parTransId="{4097A1AE-A21C-40BD-9241-3C7287F87A46}" sibTransId="{B81F6BE7-9EF3-48E6-B91C-632950791C15}"/>
    <dgm:cxn modelId="{26F5A58A-398D-44AC-84C6-29B60403487D}" type="presOf" srcId="{D21A5FA7-0407-43A5-8BD9-3FFD827C3DF1}" destId="{C45CDC6C-90D7-415A-90B1-7CDAF2E52EB3}" srcOrd="0" destOrd="0" presId="urn:microsoft.com/office/officeart/2005/8/layout/vList3"/>
    <dgm:cxn modelId="{23CC0CD9-2EDD-4D5C-A14C-95929F267E53}" srcId="{2F1FD902-11A9-4617-9CD5-45267F255DF0}" destId="{074417A5-8BE0-4101-960A-A53E8F485CE5}" srcOrd="0" destOrd="0" parTransId="{38CBBFD5-B452-4835-AD36-11F5F1527DD7}" sibTransId="{2B7F6862-3BB5-4797-B693-052736D82CA2}"/>
    <dgm:cxn modelId="{961C14E7-13D9-49D8-BB3E-61DC21A936B9}" type="presOf" srcId="{074417A5-8BE0-4101-960A-A53E8F485CE5}" destId="{DD57C010-FF31-40C1-A009-E2A87BB55E49}" srcOrd="0" destOrd="0" presId="urn:microsoft.com/office/officeart/2005/8/layout/vList3"/>
    <dgm:cxn modelId="{AA56ADEA-8AE9-43C6-845F-96C76FAD8FED}" type="presOf" srcId="{511F15C2-DE5E-4997-9A1A-CD85671E24DA}" destId="{EFA1C026-EAB2-4CF8-AE0E-4539E20F3734}" srcOrd="0" destOrd="0" presId="urn:microsoft.com/office/officeart/2005/8/layout/vList3"/>
    <dgm:cxn modelId="{E80DDDF2-B4B7-474A-8035-977C6FE5B1B9}" type="presOf" srcId="{7EEA71CD-13EA-410B-BD25-A24F856BFECC}" destId="{10FD7D3A-2593-4AD6-AAE3-7B122FE1181A}" srcOrd="0" destOrd="0" presId="urn:microsoft.com/office/officeart/2005/8/layout/vList3"/>
    <dgm:cxn modelId="{C808E15C-5328-468C-AC6C-63FDCD50F771}" type="presParOf" srcId="{1174E447-2E54-4398-A45C-7ADF173FAD4D}" destId="{28214409-6C9B-4BCB-AC89-29124D2D193F}" srcOrd="0" destOrd="0" presId="urn:microsoft.com/office/officeart/2005/8/layout/vList3"/>
    <dgm:cxn modelId="{9246A507-BB32-4F50-AF13-97F5D3DEDD64}" type="presParOf" srcId="{28214409-6C9B-4BCB-AC89-29124D2D193F}" destId="{48E9637D-3A4C-4CAF-8B89-407A9DF6629A}" srcOrd="0" destOrd="0" presId="urn:microsoft.com/office/officeart/2005/8/layout/vList3"/>
    <dgm:cxn modelId="{FAE95A7E-FAC3-4BC8-9F79-E2554FE4F200}" type="presParOf" srcId="{28214409-6C9B-4BCB-AC89-29124D2D193F}" destId="{DD57C010-FF31-40C1-A009-E2A87BB55E49}" srcOrd="1" destOrd="0" presId="urn:microsoft.com/office/officeart/2005/8/layout/vList3"/>
    <dgm:cxn modelId="{722A3E67-69C6-4253-9E93-469AA993D5B7}" type="presParOf" srcId="{1174E447-2E54-4398-A45C-7ADF173FAD4D}" destId="{2C27A221-4103-4977-9486-3A995236EA02}" srcOrd="1" destOrd="0" presId="urn:microsoft.com/office/officeart/2005/8/layout/vList3"/>
    <dgm:cxn modelId="{66E6A5BF-DCE3-4831-B26C-8C0E3CE7F88A}" type="presParOf" srcId="{1174E447-2E54-4398-A45C-7ADF173FAD4D}" destId="{F0AB6190-3219-483B-AF24-7B1D80790DF0}" srcOrd="2" destOrd="0" presId="urn:microsoft.com/office/officeart/2005/8/layout/vList3"/>
    <dgm:cxn modelId="{571EDB40-4EE7-48E5-A2C2-F34FDA3D4F6E}" type="presParOf" srcId="{F0AB6190-3219-483B-AF24-7B1D80790DF0}" destId="{D16F16C6-5C3D-4035-BB90-E89230C122B7}" srcOrd="0" destOrd="0" presId="urn:microsoft.com/office/officeart/2005/8/layout/vList3"/>
    <dgm:cxn modelId="{547D00A9-BACE-46D3-B991-98001D78B964}" type="presParOf" srcId="{F0AB6190-3219-483B-AF24-7B1D80790DF0}" destId="{C45CDC6C-90D7-415A-90B1-7CDAF2E52EB3}" srcOrd="1" destOrd="0" presId="urn:microsoft.com/office/officeart/2005/8/layout/vList3"/>
    <dgm:cxn modelId="{8859E549-AAD2-4B42-B0BD-B76E71F8BB90}" type="presParOf" srcId="{1174E447-2E54-4398-A45C-7ADF173FAD4D}" destId="{C0D42FDE-BEAB-432B-BD88-0C0CD6B49288}" srcOrd="3" destOrd="0" presId="urn:microsoft.com/office/officeart/2005/8/layout/vList3"/>
    <dgm:cxn modelId="{BF7EC2C0-6D9C-4870-8C17-3E4CC64A8CA2}" type="presParOf" srcId="{1174E447-2E54-4398-A45C-7ADF173FAD4D}" destId="{97198607-6DD6-496E-BF41-BA74D8B986EE}" srcOrd="4" destOrd="0" presId="urn:microsoft.com/office/officeart/2005/8/layout/vList3"/>
    <dgm:cxn modelId="{AD2FDDDB-E6AC-4BE0-A249-EA31E9107F1B}" type="presParOf" srcId="{97198607-6DD6-496E-BF41-BA74D8B986EE}" destId="{42124A94-D9BD-4005-909F-B74E8F7E326F}" srcOrd="0" destOrd="0" presId="urn:microsoft.com/office/officeart/2005/8/layout/vList3"/>
    <dgm:cxn modelId="{D97177A0-FCEA-4154-869B-9114D48E0C95}" type="presParOf" srcId="{97198607-6DD6-496E-BF41-BA74D8B986EE}" destId="{10FD7D3A-2593-4AD6-AAE3-7B122FE1181A}" srcOrd="1" destOrd="0" presId="urn:microsoft.com/office/officeart/2005/8/layout/vList3"/>
    <dgm:cxn modelId="{90981DF1-C058-4620-BAC9-B247038933EB}" type="presParOf" srcId="{1174E447-2E54-4398-A45C-7ADF173FAD4D}" destId="{ADD8AE28-6092-4229-944F-2DA9A79CA0A4}" srcOrd="5" destOrd="0" presId="urn:microsoft.com/office/officeart/2005/8/layout/vList3"/>
    <dgm:cxn modelId="{130258A8-EB6D-4D4C-884E-1FCD77F0A6C9}" type="presParOf" srcId="{1174E447-2E54-4398-A45C-7ADF173FAD4D}" destId="{670BD005-206D-4197-8E42-2C02B5089C7A}" srcOrd="6" destOrd="0" presId="urn:microsoft.com/office/officeart/2005/8/layout/vList3"/>
    <dgm:cxn modelId="{0381A370-9F0C-47EA-A60B-D7B0CB4C95C6}" type="presParOf" srcId="{670BD005-206D-4197-8E42-2C02B5089C7A}" destId="{D4631A80-241D-4768-B278-4ABF14267D68}" srcOrd="0" destOrd="0" presId="urn:microsoft.com/office/officeart/2005/8/layout/vList3"/>
    <dgm:cxn modelId="{619A30F8-5138-4581-89F6-D157AD1198A4}" type="presParOf" srcId="{670BD005-206D-4197-8E42-2C02B5089C7A}" destId="{EFA1C026-EAB2-4CF8-AE0E-4539E20F373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57C010-FF31-40C1-A009-E2A87BB55E49}">
      <dsp:nvSpPr>
        <dsp:cNvPr id="0" name=""/>
        <dsp:cNvSpPr/>
      </dsp:nvSpPr>
      <dsp:spPr>
        <a:xfrm rot="10800000">
          <a:off x="806265" y="0"/>
          <a:ext cx="2852067" cy="317096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831" tIns="53340" rIns="99568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Power 27,456 homes</a:t>
          </a:r>
          <a:endParaRPr lang="en-US" sz="1400" kern="1200" dirty="0"/>
        </a:p>
      </dsp:txBody>
      <dsp:txXfrm rot="10800000">
        <a:off x="885539" y="0"/>
        <a:ext cx="2772793" cy="317096"/>
      </dsp:txXfrm>
    </dsp:sp>
    <dsp:sp modelId="{48E9637D-3A4C-4CAF-8B89-407A9DF6629A}">
      <dsp:nvSpPr>
        <dsp:cNvPr id="0" name=""/>
        <dsp:cNvSpPr/>
      </dsp:nvSpPr>
      <dsp:spPr>
        <a:xfrm>
          <a:off x="639103" y="446"/>
          <a:ext cx="317096" cy="31709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5CDC6C-90D7-415A-90B1-7CDAF2E52EB3}">
      <dsp:nvSpPr>
        <dsp:cNvPr id="0" name=""/>
        <dsp:cNvSpPr/>
      </dsp:nvSpPr>
      <dsp:spPr>
        <a:xfrm rot="10800000">
          <a:off x="797652" y="401468"/>
          <a:ext cx="2852067" cy="317096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831" tIns="53340" rIns="99568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Charge 17 billion smartphones</a:t>
          </a:r>
        </a:p>
      </dsp:txBody>
      <dsp:txXfrm rot="10800000">
        <a:off x="876926" y="401468"/>
        <a:ext cx="2772793" cy="317096"/>
      </dsp:txXfrm>
    </dsp:sp>
    <dsp:sp modelId="{D16F16C6-5C3D-4035-BB90-E89230C122B7}">
      <dsp:nvSpPr>
        <dsp:cNvPr id="0" name=""/>
        <dsp:cNvSpPr/>
      </dsp:nvSpPr>
      <dsp:spPr>
        <a:xfrm>
          <a:off x="639103" y="401468"/>
          <a:ext cx="317096" cy="31709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FD7D3A-2593-4AD6-AAE3-7B122FE1181A}">
      <dsp:nvSpPr>
        <dsp:cNvPr id="0" name=""/>
        <dsp:cNvSpPr/>
      </dsp:nvSpPr>
      <dsp:spPr>
        <a:xfrm rot="10800000">
          <a:off x="797652" y="802490"/>
          <a:ext cx="2852067" cy="317096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831" tIns="53340" rIns="99568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Fuel 30,400 vehicles</a:t>
          </a:r>
          <a:endParaRPr lang="en-US" sz="1400" kern="1200" dirty="0"/>
        </a:p>
      </dsp:txBody>
      <dsp:txXfrm rot="10800000">
        <a:off x="876926" y="802490"/>
        <a:ext cx="2772793" cy="317096"/>
      </dsp:txXfrm>
    </dsp:sp>
    <dsp:sp modelId="{42124A94-D9BD-4005-909F-B74E8F7E326F}">
      <dsp:nvSpPr>
        <dsp:cNvPr id="0" name=""/>
        <dsp:cNvSpPr/>
      </dsp:nvSpPr>
      <dsp:spPr>
        <a:xfrm>
          <a:off x="639103" y="802490"/>
          <a:ext cx="317096" cy="317096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A1C026-EAB2-4CF8-AE0E-4539E20F3734}">
      <dsp:nvSpPr>
        <dsp:cNvPr id="0" name=""/>
        <dsp:cNvSpPr/>
      </dsp:nvSpPr>
      <dsp:spPr>
        <a:xfrm rot="10800000">
          <a:off x="797652" y="1203512"/>
          <a:ext cx="2852067" cy="317096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831" tIns="53340" rIns="99568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Avoid 78,000 tons of coal burning</a:t>
          </a:r>
          <a:endParaRPr lang="en-US" sz="1400" kern="1200" dirty="0"/>
        </a:p>
      </dsp:txBody>
      <dsp:txXfrm rot="10800000">
        <a:off x="876926" y="1203512"/>
        <a:ext cx="2772793" cy="317096"/>
      </dsp:txXfrm>
    </dsp:sp>
    <dsp:sp modelId="{D4631A80-241D-4768-B278-4ABF14267D68}">
      <dsp:nvSpPr>
        <dsp:cNvPr id="0" name=""/>
        <dsp:cNvSpPr/>
      </dsp:nvSpPr>
      <dsp:spPr>
        <a:xfrm>
          <a:off x="639103" y="1203512"/>
          <a:ext cx="317096" cy="317096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AC520-B2E5-43C5-8711-A9EE518F4A2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6BDB3D-68EF-4C11-94A2-B84C4305CD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653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20a195d7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g720a195d7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42671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03D66-1232-314A-CA6F-455A8215AF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2A9BEB-9CFB-59F7-391B-75A127A2B7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3624DE-919B-081E-493E-A13944355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13F20C-B5C9-B7DF-E4B0-450041D36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B7643-1604-264F-5579-7E90B19E2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555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2C8E2-8EA7-795B-EA20-58F1D17FF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AD6EA-80F4-81D8-1E6A-F4C135353C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814818-A580-0D61-6AE3-6FEAD009F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E990E0-9246-C26F-162A-DF63E656F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A54FE-5607-04C2-E93F-1145CB80A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141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EE388-9B7A-59E0-6293-50DD135E7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C2E401-829B-39AC-558A-D011D8EA8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D1E57-E92F-27A9-EB14-592CA273F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E53DA6-CE39-860E-3614-650A94F54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5DDDE-9B78-F173-D2C5-3DE1D1D97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804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E9470-0688-3219-7D25-74858CAB3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A6F58-8F12-7E21-D0B6-285BB83E60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4E5147-2DC6-C127-E54E-17520F1FC1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7991C1-6855-FFFC-6B54-1C7CDD16B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B31BB1-01F8-9549-616D-AE21269A1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70E474-9E77-5039-81B2-75209BA15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632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CFC1C-74B9-E648-40C4-9F6DB9694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5E611-289D-36A9-D67E-05050C9127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29FB49-53EB-2F7D-069E-234510B09B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7479D4-4F53-0E07-3C17-E4611F177E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B66C85-125E-04C4-AFE2-E776947431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1338F2-D886-015B-8526-FE92CC519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8425F2-3F26-5A33-445B-DD23BC3B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EE92DC-02FE-4A9E-61C8-7157C17CC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828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19C52-ADBD-31E7-AEC0-5EBFD5E84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0EBE40-16AA-998A-C313-0E1E5605D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DC0C7B-BF52-07FF-97B1-9509C4CE2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B5C81C-7E67-D7BE-3CD2-D5C3CC669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559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5ADF1E-E2FE-C8CE-1A7E-6889BEEF4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61A099-4C89-33A7-F190-D5308529E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7D518C-A927-5D18-1B90-ECC117457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317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0BDA1-29FC-B7FF-A859-9658635B8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B3936-C0DD-50A2-962D-1EE8C3A328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BD6419-5F18-73E4-4829-D16BFB8602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874CF-8041-E7D5-BD4A-D8ACB0723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69D94F-ADE8-B5C1-817A-0F8CA511A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2ECA91-B7C5-59B8-74DA-ABE736790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84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6452F-9DE6-6C9E-CFF7-EE2B178BD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BD1182-7675-D5FF-7466-B99C4520F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86847C-87BB-E909-F1F3-F69876260E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ABD197-FC9C-B8BD-8C32-09EFAC026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6E8FF9-9761-3AEF-4BCD-B89961B44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63D776-CBFF-43D8-A74A-7D049831A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187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BEBD4-C5DB-4477-BC35-41901E90B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047B5A-418E-10C8-1B54-63CBF38CC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0A98CF-B62A-A7E3-019C-C8E6AA70F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57394-0715-A8EB-076E-A5350AAC8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1FCADB-DD1A-349E-8D03-49C053CA5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450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AD4952-5D36-4DF4-948C-638BFE01A7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C0AD90-9D8A-50FB-EE23-302D7BF828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231C35-71BF-CC83-D255-4959A84E7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AB0230-EF4A-19CC-3AF9-BCB4EB45D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0196CF-9C4F-D369-F9EB-A520685AF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390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7DAF06-53A5-33FB-67AF-8F14DB95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DCAC89-FAAE-5344-45FE-34B21003FF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A3986-4F40-423A-C306-89E444981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B2D9C-7CFA-4054-BE41-F6BE47B38195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157E25-60EB-52F8-498F-7563A124F3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826AF7-4620-4E2E-0F42-57F6949740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860B2-8EE5-4DE0-A6FC-5B485D3BB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695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.jp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g720a195d78_0_0"/>
          <p:cNvPicPr preferRelativeResize="0"/>
          <p:nvPr/>
        </p:nvPicPr>
        <p:blipFill rotWithShape="1">
          <a:blip r:embed="rId3">
            <a:alphaModFix amt="70000"/>
          </a:blip>
          <a:srcRect t="1018" b="31511"/>
          <a:stretch/>
        </p:blipFill>
        <p:spPr>
          <a:xfrm>
            <a:off x="0" y="5162131"/>
            <a:ext cx="12192000" cy="2246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Davis Hill Development">
            <a:extLst>
              <a:ext uri="{FF2B5EF4-FFF2-40B4-BE49-F238E27FC236}">
                <a16:creationId xmlns:a16="http://schemas.microsoft.com/office/drawing/2014/main" id="{3DC8F8C9-CC28-2424-191F-C898CD96F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08" y="116840"/>
            <a:ext cx="5021700" cy="175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53007AD-C3C6-3209-0CD4-9AAE6C512879}"/>
              </a:ext>
            </a:extLst>
          </p:cNvPr>
          <p:cNvSpPr txBox="1"/>
          <p:nvPr/>
        </p:nvSpPr>
        <p:spPr>
          <a:xfrm>
            <a:off x="635446" y="2114076"/>
            <a:ext cx="513705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solidFill>
                  <a:srgbClr val="42308E"/>
                </a:solidFill>
              </a:rPr>
              <a:t>A solar energy company that directs its efforts toward projects that serve municipalities, the environment, and people.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D24B2D-0F3B-C03B-5F82-218F1E1340C4}"/>
              </a:ext>
            </a:extLst>
          </p:cNvPr>
          <p:cNvSpPr txBox="1">
            <a:spLocks/>
          </p:cNvSpPr>
          <p:nvPr/>
        </p:nvSpPr>
        <p:spPr>
          <a:xfrm>
            <a:off x="765784" y="4049758"/>
            <a:ext cx="4883864" cy="15696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With a large and rapidly growing community solar pipeline across the United States, Davis Hill Development is positioned to be a major contributor to energy savings, equitable energy access, and economic development in the communities it serves for decades to come.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0B45F9-8D89-181B-B338-A32D44BFF9C4}"/>
              </a:ext>
            </a:extLst>
          </p:cNvPr>
          <p:cNvSpPr txBox="1"/>
          <p:nvPr/>
        </p:nvSpPr>
        <p:spPr>
          <a:xfrm>
            <a:off x="6415432" y="3574190"/>
            <a:ext cx="524464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40812D"/>
                </a:solidFill>
              </a:rPr>
              <a:t>Davis Hill Development’s community solar pipeline of 150MW is enough energy on an annual basis to</a:t>
            </a:r>
            <a:r>
              <a:rPr lang="en-US" sz="1400" u="sng" dirty="0">
                <a:solidFill>
                  <a:srgbClr val="40812D"/>
                </a:solidFill>
              </a:rPr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161F46-21AA-7B34-C92A-0557547176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9505" y="428175"/>
            <a:ext cx="5021700" cy="3067920"/>
          </a:xfrm>
          <a:prstGeom prst="rect">
            <a:avLst/>
          </a:prstGeom>
          <a:ln w="38100" cap="sq">
            <a:solidFill>
              <a:srgbClr val="6B007B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B32F6305-B1CC-FCCB-2F7C-8E9AA0EAF7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2906082"/>
              </p:ext>
            </p:extLst>
          </p:nvPr>
        </p:nvGraphicFramePr>
        <p:xfrm>
          <a:off x="6893344" y="4108262"/>
          <a:ext cx="4288824" cy="1521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59AAC3ED-34F6-20DA-5796-3065AA19BB1F}"/>
              </a:ext>
            </a:extLst>
          </p:cNvPr>
          <p:cNvSpPr txBox="1"/>
          <p:nvPr/>
        </p:nvSpPr>
        <p:spPr>
          <a:xfrm>
            <a:off x="4762019" y="6407140"/>
            <a:ext cx="3306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www.davishilldevelopment.com</a:t>
            </a:r>
          </a:p>
        </p:txBody>
      </p:sp>
    </p:spTree>
    <p:extLst>
      <p:ext uri="{BB962C8B-B14F-4D97-AF65-F5344CB8AC3E}">
        <p14:creationId xmlns:p14="http://schemas.microsoft.com/office/powerpoint/2010/main" val="931922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103</Words>
  <Application>Microsoft Office PowerPoint</Application>
  <PresentationFormat>Widescreen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maria.morales@dhdsolar.com</dc:creator>
  <cp:lastModifiedBy>maria.morales@dhdsolar.com</cp:lastModifiedBy>
  <cp:revision>3</cp:revision>
  <dcterms:created xsi:type="dcterms:W3CDTF">2023-03-15T19:07:16Z</dcterms:created>
  <dcterms:modified xsi:type="dcterms:W3CDTF">2023-03-15T20:34:26Z</dcterms:modified>
</cp:coreProperties>
</file>