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1" r:id="rId2"/>
  </p:sldMasterIdLst>
  <p:sldIdLst>
    <p:sldId id="257" r:id="rId3"/>
  </p:sldIdLst>
  <p:sldSz cx="14630400" cy="8229600"/>
  <p:notesSz cx="14630400" cy="822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>
          <p15:clr>
            <a:srgbClr val="A4A3A4"/>
          </p15:clr>
        </p15:guide>
        <p15:guide id="2" pos="360">
          <p15:clr>
            <a:srgbClr val="A4A3A4"/>
          </p15:clr>
        </p15:guide>
        <p15:guide id="3" pos="432">
          <p15:clr>
            <a:srgbClr val="A4A3A4"/>
          </p15:clr>
        </p15:guide>
        <p15:guide id="4" pos="8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03"/>
    <p:restoredTop sz="96245"/>
  </p:normalViewPr>
  <p:slideViewPr>
    <p:cSldViewPr snapToGrid="0">
      <p:cViewPr varScale="1">
        <p:scale>
          <a:sx n="68" d="100"/>
          <a:sy n="68" d="100"/>
        </p:scale>
        <p:origin x="224" y="712"/>
      </p:cViewPr>
      <p:guideLst>
        <p:guide orient="horz" pos="1152"/>
        <p:guide pos="360"/>
        <p:guide pos="432"/>
        <p:guide pos="87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ass, outdoor, tree, mountain&#10;&#10;Description automatically generated">
            <a:extLst>
              <a:ext uri="{FF2B5EF4-FFF2-40B4-BE49-F238E27FC236}">
                <a16:creationId xmlns:a16="http://schemas.microsoft.com/office/drawing/2014/main" id="{BCB76966-F621-B34A-87DA-C05DF0DE06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"/>
          <a:stretch/>
        </p:blipFill>
        <p:spPr>
          <a:xfrm>
            <a:off x="-24398" y="0"/>
            <a:ext cx="12236784" cy="81114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D68745-2A3B-5DEB-C2A9-1C032FA3EB1D}"/>
              </a:ext>
            </a:extLst>
          </p:cNvPr>
          <p:cNvSpPr/>
          <p:nvPr/>
        </p:nvSpPr>
        <p:spPr>
          <a:xfrm>
            <a:off x="12204700" y="0"/>
            <a:ext cx="2425700" cy="82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9005E8-8C01-C04C-2203-6F4DBD78757E}"/>
              </a:ext>
            </a:extLst>
          </p:cNvPr>
          <p:cNvSpPr/>
          <p:nvPr/>
        </p:nvSpPr>
        <p:spPr>
          <a:xfrm>
            <a:off x="-64838" y="-9463"/>
            <a:ext cx="12245140" cy="8130416"/>
          </a:xfrm>
          <a:prstGeom prst="rect">
            <a:avLst/>
          </a:prstGeom>
          <a:solidFill>
            <a:schemeClr val="tx1">
              <a:alpha val="2641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0C298FD-3380-87F6-A8E5-5FE5783657BC}"/>
              </a:ext>
            </a:extLst>
          </p:cNvPr>
          <p:cNvSpPr txBox="1"/>
          <p:nvPr/>
        </p:nvSpPr>
        <p:spPr>
          <a:xfrm>
            <a:off x="13222072" y="228600"/>
            <a:ext cx="169277" cy="1576569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00" spc="-1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100" spc="-1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1100" spc="9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100" spc="10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1100" spc="-5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100" spc="9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100" spc="8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100" spc="-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sz="1100" spc="-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F69BA3F-3D0A-8DA4-FCA3-F4027A6A7F30}"/>
              </a:ext>
            </a:extLst>
          </p:cNvPr>
          <p:cNvSpPr txBox="1"/>
          <p:nvPr/>
        </p:nvSpPr>
        <p:spPr>
          <a:xfrm>
            <a:off x="13222072" y="6139043"/>
            <a:ext cx="169277" cy="1517968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 spc="114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00" spc="-1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100" spc="-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1100" spc="9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100" spc="-1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</a:t>
            </a:r>
            <a:r>
              <a:rPr sz="1100" spc="18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8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z="1100" spc="8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8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85" dirty="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EA6B622-A84D-EB26-DB94-7DFD69BBB6E9}"/>
              </a:ext>
            </a:extLst>
          </p:cNvPr>
          <p:cNvSpPr txBox="1"/>
          <p:nvPr/>
        </p:nvSpPr>
        <p:spPr>
          <a:xfrm>
            <a:off x="13222072" y="6079987"/>
            <a:ext cx="193675" cy="59055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>
                <a:solidFill>
                  <a:srgbClr val="1E1F24"/>
                </a:solidFill>
                <a:latin typeface="Myriad Pro"/>
                <a:cs typeface="Myriad Pro"/>
              </a:rPr>
              <a:t>|</a:t>
            </a:r>
            <a:endParaRPr sz="1100">
              <a:latin typeface="Myriad Pro"/>
              <a:cs typeface="Myriad Pro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EF78761-4475-1E9A-C3CE-3BE58B65BAD5}"/>
              </a:ext>
            </a:extLst>
          </p:cNvPr>
          <p:cNvSpPr txBox="1"/>
          <p:nvPr/>
        </p:nvSpPr>
        <p:spPr>
          <a:xfrm>
            <a:off x="948436" y="2137640"/>
            <a:ext cx="4416425" cy="106888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860"/>
              </a:lnSpc>
              <a:spcBef>
                <a:spcPts val="535"/>
              </a:spcBef>
            </a:pPr>
            <a:r>
              <a:rPr sz="3600" spc="-35">
                <a:solidFill>
                  <a:srgbClr val="FFFFFF"/>
                </a:solidFill>
                <a:latin typeface="Arial"/>
                <a:cs typeface="Arial"/>
              </a:rPr>
              <a:t>Revolutionizing </a:t>
            </a:r>
            <a:r>
              <a:rPr sz="3600" spc="1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36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5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sz="3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14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3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0">
                <a:solidFill>
                  <a:srgbClr val="FFFFFF"/>
                </a:solidFill>
                <a:latin typeface="Arial"/>
                <a:cs typeface="Arial"/>
              </a:rPr>
              <a:t>clean</a:t>
            </a:r>
            <a:r>
              <a:rPr sz="3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95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B64779F-385C-9E20-79F9-18E946E40C31}"/>
              </a:ext>
            </a:extLst>
          </p:cNvPr>
          <p:cNvSpPr txBox="1"/>
          <p:nvPr/>
        </p:nvSpPr>
        <p:spPr>
          <a:xfrm>
            <a:off x="948436" y="3316606"/>
            <a:ext cx="4259580" cy="56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00"/>
              </a:spcBef>
            </a:pPr>
            <a:r>
              <a:rPr sz="1900" spc="-35">
                <a:solidFill>
                  <a:srgbClr val="FFFFFF"/>
                </a:solidFill>
                <a:latin typeface="Arial"/>
                <a:cs typeface="Arial"/>
              </a:rPr>
              <a:t>We’re</a:t>
            </a:r>
            <a:r>
              <a:rPr sz="19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15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5">
                <a:solidFill>
                  <a:srgbClr val="FFFFFF"/>
                </a:solidFill>
                <a:latin typeface="Arial"/>
                <a:cs typeface="Arial"/>
              </a:rPr>
              <a:t>decarbonization</a:t>
            </a:r>
            <a:r>
              <a:rPr sz="19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60">
                <a:solidFill>
                  <a:srgbClr val="FFFFFF"/>
                </a:solidFill>
                <a:latin typeface="Arial"/>
                <a:cs typeface="Arial"/>
              </a:rPr>
              <a:t>easy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140"/>
              </a:lnSpc>
            </a:pPr>
            <a:r>
              <a:rPr sz="19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9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25">
                <a:solidFill>
                  <a:srgbClr val="FFFFFF"/>
                </a:solidFill>
                <a:latin typeface="Arial"/>
                <a:cs typeface="Arial"/>
              </a:rPr>
              <a:t>accessible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7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20">
                <a:solidFill>
                  <a:srgbClr val="FFFFFF"/>
                </a:solidFill>
                <a:latin typeface="Arial"/>
                <a:cs typeface="Arial"/>
              </a:rPr>
              <a:t>generations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6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>
                <a:solidFill>
                  <a:srgbClr val="FFFFFF"/>
                </a:solidFill>
                <a:latin typeface="Arial"/>
                <a:cs typeface="Arial"/>
              </a:rPr>
              <a:t>come.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F60E534-A249-B285-9AE7-427E3F89A660}"/>
              </a:ext>
            </a:extLst>
          </p:cNvPr>
          <p:cNvSpPr/>
          <p:nvPr/>
        </p:nvSpPr>
        <p:spPr>
          <a:xfrm>
            <a:off x="633476" y="2252575"/>
            <a:ext cx="0" cy="822960"/>
          </a:xfrm>
          <a:custGeom>
            <a:avLst/>
            <a:gdLst/>
            <a:ahLst/>
            <a:cxnLst/>
            <a:rect l="l" t="t" r="r" b="b"/>
            <a:pathLst>
              <a:path h="822960">
                <a:moveTo>
                  <a:pt x="0" y="0"/>
                </a:moveTo>
                <a:lnTo>
                  <a:pt x="0" y="822960"/>
                </a:lnTo>
              </a:path>
            </a:pathLst>
          </a:custGeom>
          <a:ln w="25400">
            <a:solidFill>
              <a:srgbClr val="FF66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0F19E7-FCB2-0CC7-206A-D7F4A72C6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5984" y="7530353"/>
            <a:ext cx="1398300" cy="27966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3">
            <a:extLst>
              <a:ext uri="{FF2B5EF4-FFF2-40B4-BE49-F238E27FC236}">
                <a16:creationId xmlns:a16="http://schemas.microsoft.com/office/drawing/2014/main" id="{D270EA3C-2AD7-455B-3342-5EB9366655B9}"/>
              </a:ext>
            </a:extLst>
          </p:cNvPr>
          <p:cNvPicPr/>
          <p:nvPr/>
        </p:nvPicPr>
        <p:blipFill rotWithShape="1">
          <a:blip r:embed="rId2" cstate="print"/>
          <a:srcRect r="888" b="3798"/>
          <a:stretch/>
        </p:blipFill>
        <p:spPr>
          <a:xfrm>
            <a:off x="-16043" y="-26254"/>
            <a:ext cx="12220743" cy="81275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105B36-40CA-F3AC-6E06-2FBB861A6E9D}"/>
              </a:ext>
            </a:extLst>
          </p:cNvPr>
          <p:cNvSpPr/>
          <p:nvPr/>
        </p:nvSpPr>
        <p:spPr>
          <a:xfrm>
            <a:off x="0" y="-37850"/>
            <a:ext cx="12204700" cy="8148180"/>
          </a:xfrm>
          <a:prstGeom prst="rect">
            <a:avLst/>
          </a:prstGeom>
          <a:solidFill>
            <a:schemeClr val="tx1">
              <a:alpha val="2641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AFAEC865-964C-0B74-0073-31B402093D57}"/>
              </a:ext>
            </a:extLst>
          </p:cNvPr>
          <p:cNvSpPr txBox="1"/>
          <p:nvPr/>
        </p:nvSpPr>
        <p:spPr>
          <a:xfrm>
            <a:off x="958596" y="5280152"/>
            <a:ext cx="4416425" cy="1068882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860"/>
              </a:lnSpc>
              <a:spcBef>
                <a:spcPts val="535"/>
              </a:spcBef>
            </a:pPr>
            <a:r>
              <a:rPr sz="3600" spc="-35" dirty="0">
                <a:solidFill>
                  <a:srgbClr val="FFFFFF"/>
                </a:solidFill>
                <a:latin typeface="Arial"/>
                <a:cs typeface="Arial"/>
              </a:rPr>
              <a:t>Revolutionizing </a:t>
            </a:r>
            <a:r>
              <a:rPr sz="3600" spc="1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3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50" dirty="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14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Arial"/>
                <a:cs typeface="Arial"/>
              </a:rPr>
              <a:t>clean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95" dirty="0">
                <a:solidFill>
                  <a:srgbClr val="FFFFFF"/>
                </a:solidFill>
                <a:latin typeface="Arial"/>
                <a:cs typeface="Arial"/>
              </a:rPr>
              <a:t>energy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E2B4C4E2-9F5A-D8FA-330B-BB6D55707478}"/>
              </a:ext>
            </a:extLst>
          </p:cNvPr>
          <p:cNvSpPr txBox="1"/>
          <p:nvPr/>
        </p:nvSpPr>
        <p:spPr>
          <a:xfrm>
            <a:off x="958596" y="6459118"/>
            <a:ext cx="4259580" cy="56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00"/>
              </a:spcBef>
            </a:pPr>
            <a:r>
              <a:rPr sz="1900" spc="-35">
                <a:solidFill>
                  <a:srgbClr val="FFFFFF"/>
                </a:solidFill>
                <a:latin typeface="Arial"/>
                <a:cs typeface="Arial"/>
              </a:rPr>
              <a:t>We’re</a:t>
            </a:r>
            <a:r>
              <a:rPr sz="19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15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5">
                <a:solidFill>
                  <a:srgbClr val="FFFFFF"/>
                </a:solidFill>
                <a:latin typeface="Arial"/>
                <a:cs typeface="Arial"/>
              </a:rPr>
              <a:t>decarbonization</a:t>
            </a:r>
            <a:r>
              <a:rPr sz="19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60">
                <a:solidFill>
                  <a:srgbClr val="FFFFFF"/>
                </a:solidFill>
                <a:latin typeface="Arial"/>
                <a:cs typeface="Arial"/>
              </a:rPr>
              <a:t>easy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140"/>
              </a:lnSpc>
            </a:pPr>
            <a:r>
              <a:rPr sz="19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9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25">
                <a:solidFill>
                  <a:srgbClr val="FFFFFF"/>
                </a:solidFill>
                <a:latin typeface="Arial"/>
                <a:cs typeface="Arial"/>
              </a:rPr>
              <a:t>accessible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7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20">
                <a:solidFill>
                  <a:srgbClr val="FFFFFF"/>
                </a:solidFill>
                <a:latin typeface="Arial"/>
                <a:cs typeface="Arial"/>
              </a:rPr>
              <a:t>generations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6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9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5">
                <a:solidFill>
                  <a:srgbClr val="FFFFFF"/>
                </a:solidFill>
                <a:latin typeface="Arial"/>
                <a:cs typeface="Arial"/>
              </a:rPr>
              <a:t>come.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F72F2AF6-B13C-7B52-C513-A875114115EB}"/>
              </a:ext>
            </a:extLst>
          </p:cNvPr>
          <p:cNvSpPr/>
          <p:nvPr/>
        </p:nvSpPr>
        <p:spPr>
          <a:xfrm>
            <a:off x="605536" y="5412740"/>
            <a:ext cx="0" cy="822960"/>
          </a:xfrm>
          <a:custGeom>
            <a:avLst/>
            <a:gdLst/>
            <a:ahLst/>
            <a:cxnLst/>
            <a:rect l="l" t="t" r="r" b="b"/>
            <a:pathLst>
              <a:path h="822960">
                <a:moveTo>
                  <a:pt x="0" y="0"/>
                </a:moveTo>
                <a:lnTo>
                  <a:pt x="0" y="822960"/>
                </a:lnTo>
              </a:path>
            </a:pathLst>
          </a:custGeom>
          <a:ln w="25400">
            <a:solidFill>
              <a:srgbClr val="FF66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8AE13E-EF56-67CA-A8EE-FBE10FB82FCA}"/>
              </a:ext>
            </a:extLst>
          </p:cNvPr>
          <p:cNvSpPr/>
          <p:nvPr/>
        </p:nvSpPr>
        <p:spPr>
          <a:xfrm>
            <a:off x="12204700" y="0"/>
            <a:ext cx="2425700" cy="82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04C0D5FE-9904-9EA3-F25A-446551707E66}"/>
              </a:ext>
            </a:extLst>
          </p:cNvPr>
          <p:cNvSpPr txBox="1"/>
          <p:nvPr/>
        </p:nvSpPr>
        <p:spPr>
          <a:xfrm>
            <a:off x="13222072" y="228600"/>
            <a:ext cx="169277" cy="1576569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00" spc="-1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100" spc="-1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1100" spc="9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100" spc="10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1100" spc="-5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100" spc="9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100" spc="8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100" spc="-5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sz="1100" spc="-114">
                <a:solidFill>
                  <a:srgbClr val="FA5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ABA80762-7DBA-B18D-56AA-FA0BE5AB9BD2}"/>
              </a:ext>
            </a:extLst>
          </p:cNvPr>
          <p:cNvSpPr txBox="1"/>
          <p:nvPr/>
        </p:nvSpPr>
        <p:spPr>
          <a:xfrm>
            <a:off x="13222072" y="6139043"/>
            <a:ext cx="169277" cy="1517968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 spc="114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100" spc="-1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100" spc="-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sz="1100" spc="9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100" spc="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spc="114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100" spc="-1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 </a:t>
            </a:r>
            <a:r>
              <a:rPr sz="1100" spc="18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8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z="1100" spc="8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100" spc="8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85">
                <a:solidFill>
                  <a:srgbClr val="1E1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FA4EE4B0-51A8-E97C-D603-B5680F370EF9}"/>
              </a:ext>
            </a:extLst>
          </p:cNvPr>
          <p:cNvSpPr txBox="1"/>
          <p:nvPr/>
        </p:nvSpPr>
        <p:spPr>
          <a:xfrm>
            <a:off x="13222072" y="6079987"/>
            <a:ext cx="193675" cy="59055"/>
          </a:xfrm>
          <a:prstGeom prst="rect">
            <a:avLst/>
          </a:prstGeom>
        </p:spPr>
        <p:txBody>
          <a:bodyPr vert="vert270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100">
                <a:solidFill>
                  <a:srgbClr val="1E1F24"/>
                </a:solidFill>
                <a:latin typeface="Myriad Pro"/>
                <a:cs typeface="Myriad Pro"/>
              </a:rPr>
              <a:t>|</a:t>
            </a:r>
            <a:endParaRPr sz="1100">
              <a:latin typeface="Myriad Pro"/>
              <a:cs typeface="Myriad Pro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70C2499-4DF9-CF26-DB3C-192C268C6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38" y="429440"/>
            <a:ext cx="1530025" cy="30600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D5CCAE6-75DB-6985-89F8-6E2764F2BC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22824" y="437911"/>
            <a:ext cx="3231171" cy="627062"/>
          </a:xfrm>
          <a:prstGeom prst="rect">
            <a:avLst/>
          </a:prstGeom>
        </p:spPr>
        <p:txBody>
          <a:bodyPr/>
          <a:lstStyle>
            <a:lvl1pPr algn="r">
              <a:defRPr sz="1100" spc="5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580D882-DDA0-24A9-4203-44C185D62BBD}"/>
              </a:ext>
            </a:extLst>
          </p:cNvPr>
          <p:cNvGrpSpPr/>
          <p:nvPr/>
        </p:nvGrpSpPr>
        <p:grpSpPr>
          <a:xfrm>
            <a:off x="2" y="1"/>
            <a:ext cx="8865504" cy="8083550"/>
            <a:chOff x="2" y="1"/>
            <a:chExt cx="8865504" cy="8083550"/>
          </a:xfrm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1A309DAF-D6B5-A7BB-D385-EB38A7AC7A90}"/>
                </a:ext>
              </a:extLst>
            </p:cNvPr>
            <p:cNvSpPr/>
            <p:nvPr/>
          </p:nvSpPr>
          <p:spPr>
            <a:xfrm>
              <a:off x="4219847" y="21231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371CBFAE-E266-58D1-24F8-87723B769301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A55F593-F697-56FC-54A6-A37E15A29C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5" y="350728"/>
            <a:ext cx="6462647" cy="626301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E362CC-6237-8D4D-FA5E-FDF0A108E8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262" y="1533553"/>
            <a:ext cx="10173296" cy="495664"/>
          </a:xfrm>
          <a:prstGeom prst="rect">
            <a:avLst/>
          </a:prstGeom>
        </p:spPr>
        <p:txBody>
          <a:bodyPr/>
          <a:lstStyle>
            <a:lvl1pPr algn="l"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0A8C271-5D30-8960-C2D3-A61090271A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7262" y="2104069"/>
            <a:ext cx="10210590" cy="105251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81CF9A03-E844-EDF0-7BEB-27318E4F65EC}"/>
              </a:ext>
            </a:extLst>
          </p:cNvPr>
          <p:cNvSpPr/>
          <p:nvPr/>
        </p:nvSpPr>
        <p:spPr>
          <a:xfrm>
            <a:off x="550785" y="455077"/>
            <a:ext cx="45719" cy="465383"/>
          </a:xfrm>
          <a:custGeom>
            <a:avLst/>
            <a:gdLst/>
            <a:ahLst/>
            <a:cxnLst/>
            <a:rect l="l" t="t" r="r" b="b"/>
            <a:pathLst>
              <a:path h="1595755">
                <a:moveTo>
                  <a:pt x="0" y="0"/>
                </a:moveTo>
                <a:lnTo>
                  <a:pt x="0" y="1595628"/>
                </a:lnTo>
              </a:path>
            </a:pathLst>
          </a:custGeom>
          <a:ln w="25400">
            <a:solidFill>
              <a:srgbClr val="FA5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A2471F2-45FB-B5E0-3E6D-199059FCA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115" y="7797785"/>
            <a:ext cx="1143000" cy="228600"/>
          </a:xfrm>
          <a:prstGeom prst="rect">
            <a:avLst/>
          </a:prstGeom>
        </p:spPr>
      </p:pic>
      <p:sp>
        <p:nvSpPr>
          <p:cNvPr id="28" name="Holder 6">
            <a:extLst>
              <a:ext uri="{FF2B5EF4-FFF2-40B4-BE49-F238E27FC236}">
                <a16:creationId xmlns:a16="http://schemas.microsoft.com/office/drawing/2014/main" id="{BD27C86F-E785-EA14-8E62-4BD8AFC59F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36659" y="7607034"/>
            <a:ext cx="3364992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79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X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BB4A0C9-9C57-C084-D0F0-4DB3ADD18987}"/>
              </a:ext>
            </a:extLst>
          </p:cNvPr>
          <p:cNvGrpSpPr/>
          <p:nvPr/>
        </p:nvGrpSpPr>
        <p:grpSpPr>
          <a:xfrm>
            <a:off x="2" y="1"/>
            <a:ext cx="8865504" cy="8083550"/>
            <a:chOff x="2" y="1"/>
            <a:chExt cx="8865504" cy="8083550"/>
          </a:xfrm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69E617A4-8832-0950-EF05-6EAC56A55C53}"/>
                </a:ext>
              </a:extLst>
            </p:cNvPr>
            <p:cNvSpPr/>
            <p:nvPr/>
          </p:nvSpPr>
          <p:spPr>
            <a:xfrm>
              <a:off x="4219847" y="21231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BED0342-7B4C-727F-67B3-DC8EF199C718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36659" y="7607034"/>
            <a:ext cx="3364992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8E1ADE-16C2-0F43-476F-6B04CD927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115" y="7797785"/>
            <a:ext cx="1143000" cy="228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920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Logo no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6">
            <a:extLst>
              <a:ext uri="{FF2B5EF4-FFF2-40B4-BE49-F238E27FC236}">
                <a16:creationId xmlns:a16="http://schemas.microsoft.com/office/drawing/2014/main" id="{688C0EB0-E913-8FA2-E3CB-0BE76B0F1D7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36659" y="7607034"/>
            <a:ext cx="3364992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35FD9E-B0F9-E7A5-05F4-31810AAFC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115" y="7797785"/>
            <a:ext cx="1143000" cy="2286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X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95292B-210E-8140-8576-6E79FA332D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102600"/>
            <a:ext cx="14630400" cy="127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CB72D99-E437-45DB-EAAD-CA1A299F51FD}"/>
              </a:ext>
            </a:extLst>
          </p:cNvPr>
          <p:cNvGrpSpPr/>
          <p:nvPr/>
        </p:nvGrpSpPr>
        <p:grpSpPr>
          <a:xfrm>
            <a:off x="2" y="1"/>
            <a:ext cx="8865504" cy="8083550"/>
            <a:chOff x="2" y="1"/>
            <a:chExt cx="8865504" cy="8083550"/>
          </a:xfrm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4619BA3B-0FFF-22EE-FCFE-DBBCCBF3A916}"/>
                </a:ext>
              </a:extLst>
            </p:cNvPr>
            <p:cNvSpPr/>
            <p:nvPr/>
          </p:nvSpPr>
          <p:spPr>
            <a:xfrm>
              <a:off x="4219847" y="21231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AB1EB650-EB01-D6BF-68D5-166FE36AAD78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13" name="Holder 6">
            <a:extLst>
              <a:ext uri="{FF2B5EF4-FFF2-40B4-BE49-F238E27FC236}">
                <a16:creationId xmlns:a16="http://schemas.microsoft.com/office/drawing/2014/main" id="{54C09FCF-0E8A-5F52-93A6-7B94DE175E8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36659" y="7607034"/>
            <a:ext cx="3364992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68F435-131A-F66B-CD78-5016DF65A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6115" y="7797785"/>
            <a:ext cx="1143000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ixed Titl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E1AD49B-4EE1-1788-7DA4-8960C304CFED}"/>
              </a:ext>
            </a:extLst>
          </p:cNvPr>
          <p:cNvGrpSpPr/>
          <p:nvPr/>
        </p:nvGrpSpPr>
        <p:grpSpPr>
          <a:xfrm>
            <a:off x="2" y="1"/>
            <a:ext cx="8865504" cy="8083550"/>
            <a:chOff x="2" y="1"/>
            <a:chExt cx="8865504" cy="8083550"/>
          </a:xfrm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152308B-735C-0759-D579-1C25ABA073A7}"/>
                </a:ext>
              </a:extLst>
            </p:cNvPr>
            <p:cNvSpPr/>
            <p:nvPr/>
          </p:nvSpPr>
          <p:spPr>
            <a:xfrm>
              <a:off x="4219847" y="21231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B955440B-848D-19D5-42C7-90589617470F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EB2EA18-7884-2FEC-3F53-736028287147}"/>
              </a:ext>
            </a:extLst>
          </p:cNvPr>
          <p:cNvSpPr/>
          <p:nvPr/>
        </p:nvSpPr>
        <p:spPr>
          <a:xfrm>
            <a:off x="7490765" y="0"/>
            <a:ext cx="7139635" cy="81056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519EE1B3-07F3-2CC9-360C-909104822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22824" y="437911"/>
            <a:ext cx="3231171" cy="627062"/>
          </a:xfrm>
          <a:prstGeom prst="rect">
            <a:avLst/>
          </a:prstGeom>
        </p:spPr>
        <p:txBody>
          <a:bodyPr/>
          <a:lstStyle>
            <a:lvl1pPr algn="r">
              <a:defRPr sz="1100" spc="5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E3AA2FF-9AE4-AF79-97B2-53D0B9205D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5" y="350728"/>
            <a:ext cx="6462647" cy="62630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bject 15">
            <a:extLst>
              <a:ext uri="{FF2B5EF4-FFF2-40B4-BE49-F238E27FC236}">
                <a16:creationId xmlns:a16="http://schemas.microsoft.com/office/drawing/2014/main" id="{C5ED7E71-804C-CF00-C37F-8A949A2FB079}"/>
              </a:ext>
            </a:extLst>
          </p:cNvPr>
          <p:cNvSpPr/>
          <p:nvPr/>
        </p:nvSpPr>
        <p:spPr>
          <a:xfrm>
            <a:off x="550785" y="455077"/>
            <a:ext cx="45719" cy="465383"/>
          </a:xfrm>
          <a:custGeom>
            <a:avLst/>
            <a:gdLst/>
            <a:ahLst/>
            <a:cxnLst/>
            <a:rect l="l" t="t" r="r" b="b"/>
            <a:pathLst>
              <a:path h="1595755">
                <a:moveTo>
                  <a:pt x="0" y="0"/>
                </a:moveTo>
                <a:lnTo>
                  <a:pt x="0" y="1595628"/>
                </a:lnTo>
              </a:path>
            </a:pathLst>
          </a:custGeom>
          <a:ln w="25400">
            <a:solidFill>
              <a:srgbClr val="FA5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B412FD-F8E7-C700-768C-FF66D16878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163" y="3119612"/>
            <a:ext cx="5573713" cy="688975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solidFill>
                  <a:srgbClr val="FF4D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8E99C7E6-B5E1-F41E-E8E8-DB7D3F363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03956" y="1565666"/>
            <a:ext cx="5911850" cy="627538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4884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ixed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07A1A4-50CA-A5E0-C422-506D47999AE1}"/>
              </a:ext>
            </a:extLst>
          </p:cNvPr>
          <p:cNvSpPr/>
          <p:nvPr/>
        </p:nvSpPr>
        <p:spPr>
          <a:xfrm>
            <a:off x="0" y="0"/>
            <a:ext cx="7139635" cy="81056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0AC5CA97-B5AF-EC06-6F6A-9D9752F10E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22824" y="437911"/>
            <a:ext cx="3231171" cy="627062"/>
          </a:xfrm>
          <a:prstGeom prst="rect">
            <a:avLst/>
          </a:prstGeom>
        </p:spPr>
        <p:txBody>
          <a:bodyPr/>
          <a:lstStyle>
            <a:lvl1pPr algn="r">
              <a:defRPr sz="1100" spc="5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AA1891AD-7D10-9E82-7BE0-1E2066A75D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5" y="350728"/>
            <a:ext cx="6462647" cy="62630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object 15">
            <a:extLst>
              <a:ext uri="{FF2B5EF4-FFF2-40B4-BE49-F238E27FC236}">
                <a16:creationId xmlns:a16="http://schemas.microsoft.com/office/drawing/2014/main" id="{144DFB03-8C79-88B8-5332-29FAD2908348}"/>
              </a:ext>
            </a:extLst>
          </p:cNvPr>
          <p:cNvSpPr/>
          <p:nvPr/>
        </p:nvSpPr>
        <p:spPr>
          <a:xfrm>
            <a:off x="550785" y="455077"/>
            <a:ext cx="45719" cy="465383"/>
          </a:xfrm>
          <a:custGeom>
            <a:avLst/>
            <a:gdLst/>
            <a:ahLst/>
            <a:cxnLst/>
            <a:rect l="l" t="t" r="r" b="b"/>
            <a:pathLst>
              <a:path h="1595755">
                <a:moveTo>
                  <a:pt x="0" y="0"/>
                </a:moveTo>
                <a:lnTo>
                  <a:pt x="0" y="1595628"/>
                </a:lnTo>
              </a:path>
            </a:pathLst>
          </a:custGeom>
          <a:ln w="25400">
            <a:solidFill>
              <a:srgbClr val="FA5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A4AE4596-5E70-D1DC-EB9B-15923C3C1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3191" y="1565666"/>
            <a:ext cx="5911850" cy="627538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9324B64F-A2BA-9E59-31A3-81CD36681C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1644" y="3119612"/>
            <a:ext cx="5573713" cy="688975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solidFill>
                  <a:srgbClr val="FF4D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F198D-9EEF-5860-FC59-954EC016F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6115" y="7797785"/>
            <a:ext cx="1143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4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ixed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6A30511-D54B-1620-F5FF-141864C22492}"/>
              </a:ext>
            </a:extLst>
          </p:cNvPr>
          <p:cNvGrpSpPr/>
          <p:nvPr/>
        </p:nvGrpSpPr>
        <p:grpSpPr>
          <a:xfrm>
            <a:off x="2" y="1"/>
            <a:ext cx="8865504" cy="8083550"/>
            <a:chOff x="2" y="1"/>
            <a:chExt cx="8865504" cy="8083550"/>
          </a:xfrm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2550E350-2FDD-2807-6259-8CD9D8EF9E82}"/>
                </a:ext>
              </a:extLst>
            </p:cNvPr>
            <p:cNvSpPr/>
            <p:nvPr/>
          </p:nvSpPr>
          <p:spPr>
            <a:xfrm>
              <a:off x="4219847" y="21231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49FEB0E9-3EDA-F1BF-5CF2-D3BA700C3D79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EB68DB-5012-A7E5-70A2-A50359CE391C}"/>
              </a:ext>
            </a:extLst>
          </p:cNvPr>
          <p:cNvSpPr/>
          <p:nvPr/>
        </p:nvSpPr>
        <p:spPr>
          <a:xfrm>
            <a:off x="7490765" y="0"/>
            <a:ext cx="7139635" cy="81056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722010CC-99C6-4AF5-20ED-13DE97D4E7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22824" y="437911"/>
            <a:ext cx="3231171" cy="627062"/>
          </a:xfrm>
          <a:prstGeom prst="rect">
            <a:avLst/>
          </a:prstGeom>
        </p:spPr>
        <p:txBody>
          <a:bodyPr/>
          <a:lstStyle>
            <a:lvl1pPr algn="r">
              <a:defRPr sz="1100" spc="5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6F7E129-83EC-1C72-3490-54730B48F4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5" y="350728"/>
            <a:ext cx="6462647" cy="62630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38B59256-FD7D-3736-CAA1-60550075D7BF}"/>
              </a:ext>
            </a:extLst>
          </p:cNvPr>
          <p:cNvSpPr/>
          <p:nvPr/>
        </p:nvSpPr>
        <p:spPr>
          <a:xfrm>
            <a:off x="550785" y="455077"/>
            <a:ext cx="45719" cy="465383"/>
          </a:xfrm>
          <a:custGeom>
            <a:avLst/>
            <a:gdLst/>
            <a:ahLst/>
            <a:cxnLst/>
            <a:rect l="l" t="t" r="r" b="b"/>
            <a:pathLst>
              <a:path h="1595755">
                <a:moveTo>
                  <a:pt x="0" y="0"/>
                </a:moveTo>
                <a:lnTo>
                  <a:pt x="0" y="1595628"/>
                </a:lnTo>
              </a:path>
            </a:pathLst>
          </a:custGeom>
          <a:ln w="25400">
            <a:solidFill>
              <a:srgbClr val="FA5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27">
            <a:extLst>
              <a:ext uri="{FF2B5EF4-FFF2-40B4-BE49-F238E27FC236}">
                <a16:creationId xmlns:a16="http://schemas.microsoft.com/office/drawing/2014/main" id="{DC2F746B-B84A-A4F8-6A6E-9AC2980130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163" y="3119612"/>
            <a:ext cx="5573713" cy="688975"/>
          </a:xfrm>
          <a:prstGeom prst="rect">
            <a:avLst/>
          </a:prstGeom>
        </p:spPr>
        <p:txBody>
          <a:bodyPr/>
          <a:lstStyle>
            <a:lvl1pPr algn="ctr">
              <a:defRPr sz="3800" b="1">
                <a:solidFill>
                  <a:srgbClr val="FF4D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F9D0B1F8-5AD4-6C3B-F5AD-3FAA3F249A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42576" y="1290094"/>
            <a:ext cx="5260690" cy="28818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0" i="0" spc="5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50D975E5-6894-420C-0B25-1D43787FF7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0639" y="3537265"/>
            <a:ext cx="5260690" cy="28818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="0" i="0" spc="5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8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240280" y="3141829"/>
            <a:ext cx="5074920" cy="1994392"/>
          </a:xfrm>
          <a:prstGeom prst="rect">
            <a:avLst/>
          </a:prstGeom>
        </p:spPr>
        <p:txBody>
          <a:bodyPr/>
          <a:lstStyle>
            <a:lvl1pPr>
              <a:defRPr sz="432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130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rgbClr val="0E12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3;p14">
            <a:extLst>
              <a:ext uri="{FF2B5EF4-FFF2-40B4-BE49-F238E27FC236}">
                <a16:creationId xmlns:a16="http://schemas.microsoft.com/office/drawing/2014/main" id="{5C0ECD3E-56A8-F19F-94AD-56D7B324B7A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2755047" y="4078045"/>
            <a:ext cx="7680599" cy="7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4;p14">
            <a:extLst>
              <a:ext uri="{FF2B5EF4-FFF2-40B4-BE49-F238E27FC236}">
                <a16:creationId xmlns:a16="http://schemas.microsoft.com/office/drawing/2014/main" id="{F131F481-F19C-3A95-6C86-5E4C00BEEA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726" r="54466"/>
          <a:stretch/>
        </p:blipFill>
        <p:spPr>
          <a:xfrm>
            <a:off x="6018080" y="7509719"/>
            <a:ext cx="327721" cy="4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C1D49BD5-CA0B-0B92-6F18-7E28296935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3027" y="3781606"/>
            <a:ext cx="4494630" cy="666028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A530360F-3D0C-D80E-79D2-A6417493E2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44891" y="642166"/>
            <a:ext cx="7033087" cy="666028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4264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8EBD23FB-120F-F3B1-0290-03A73AEC94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3645753" y="4078224"/>
            <a:ext cx="7680599" cy="7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64;p14">
            <a:extLst>
              <a:ext uri="{FF2B5EF4-FFF2-40B4-BE49-F238E27FC236}">
                <a16:creationId xmlns:a16="http://schemas.microsoft.com/office/drawing/2014/main" id="{3E7C0397-8A63-BFC0-1651-070B56153F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726" r="54466"/>
          <a:stretch/>
        </p:blipFill>
        <p:spPr>
          <a:xfrm>
            <a:off x="348800" y="7588097"/>
            <a:ext cx="327721" cy="4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CB1E1D4-7E4D-F530-35F0-8CF440CA8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82438" y="3781785"/>
            <a:ext cx="10665524" cy="666028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7276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Blank with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1453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Black with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9284" y="1576323"/>
            <a:ext cx="13371830" cy="2261235"/>
          </a:xfrm>
          <a:prstGeom prst="rect">
            <a:avLst/>
          </a:prstGeom>
        </p:spPr>
        <p:txBody>
          <a:bodyPr lIns="0" tIns="0" rIns="0" bIns="0"/>
          <a:lstStyle>
            <a:lvl1pPr>
              <a:defRPr sz="3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77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ck Blank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2860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Black Title and Box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98720" y="712040"/>
            <a:ext cx="13632960" cy="9163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98720" y="1843960"/>
            <a:ext cx="13632960" cy="54662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731502" lvl="0" indent="-548627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63004" lvl="1" indent="-50798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194505" lvl="2" indent="-50798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926007" lvl="3" indent="-50798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657509" lvl="4" indent="-50798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4389011" lvl="5" indent="-50798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5120512" lvl="6" indent="-507988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5852014" lvl="7" indent="-507988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6583516" lvl="8" indent="-50798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3555933" y="7461148"/>
            <a:ext cx="877920" cy="6297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4272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Additional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240281" y="1195350"/>
            <a:ext cx="10173296" cy="664797"/>
          </a:xfrm>
          <a:prstGeom prst="rect">
            <a:avLst/>
          </a:prstGeom>
        </p:spPr>
        <p:txBody>
          <a:bodyPr/>
          <a:lstStyle>
            <a:lvl1pPr algn="ctr">
              <a:defRPr sz="43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4654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Additiona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39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Additional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240280" y="1195349"/>
            <a:ext cx="5074920" cy="1994392"/>
          </a:xfrm>
          <a:prstGeom prst="rect">
            <a:avLst/>
          </a:prstGeom>
        </p:spPr>
        <p:txBody>
          <a:bodyPr/>
          <a:lstStyle>
            <a:lvl1pPr>
              <a:defRPr sz="43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837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Additional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33888" y="7653528"/>
            <a:ext cx="3364992" cy="276999"/>
          </a:xfrm>
        </p:spPr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240280" y="3141829"/>
            <a:ext cx="5074920" cy="1994392"/>
          </a:xfrm>
          <a:prstGeom prst="rect">
            <a:avLst/>
          </a:prstGeom>
        </p:spPr>
        <p:txBody>
          <a:bodyPr/>
          <a:lstStyle>
            <a:lvl1pPr>
              <a:defRPr sz="43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669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6DDA93-C36F-7C47-8E34-1AC051A42D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102600"/>
            <a:ext cx="14630400" cy="127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1" r:id="rId4"/>
    <p:sldLayoutId id="2147483662" r:id="rId5"/>
    <p:sldLayoutId id="2147483663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12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6DDA93-C36F-7C47-8E34-1AC051A42D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102600"/>
            <a:ext cx="14630400" cy="127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8C77CEF-B441-3D28-03B6-43073B6EDC16}"/>
              </a:ext>
            </a:extLst>
          </p:cNvPr>
          <p:cNvGrpSpPr/>
          <p:nvPr/>
        </p:nvGrpSpPr>
        <p:grpSpPr>
          <a:xfrm>
            <a:off x="2" y="0"/>
            <a:ext cx="8782685" cy="8083551"/>
            <a:chOff x="2" y="0"/>
            <a:chExt cx="8782685" cy="8083551"/>
          </a:xfrm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1C2A2155-16F3-E0C8-9B4E-624175B37871}"/>
                </a:ext>
              </a:extLst>
            </p:cNvPr>
            <p:cNvSpPr/>
            <p:nvPr/>
          </p:nvSpPr>
          <p:spPr>
            <a:xfrm>
              <a:off x="3819072" y="0"/>
              <a:ext cx="4645659" cy="3399790"/>
            </a:xfrm>
            <a:custGeom>
              <a:avLst/>
              <a:gdLst/>
              <a:ahLst/>
              <a:cxnLst/>
              <a:rect l="l" t="t" r="r" b="b"/>
              <a:pathLst>
                <a:path w="4645659" h="3399790">
                  <a:moveTo>
                    <a:pt x="4645553" y="0"/>
                  </a:moveTo>
                  <a:lnTo>
                    <a:pt x="2194313" y="0"/>
                  </a:lnTo>
                  <a:lnTo>
                    <a:pt x="0" y="2147795"/>
                  </a:lnTo>
                  <a:lnTo>
                    <a:pt x="0" y="2157396"/>
                  </a:lnTo>
                  <a:lnTo>
                    <a:pt x="1269669" y="3399062"/>
                  </a:lnTo>
                  <a:lnTo>
                    <a:pt x="1278648" y="3399405"/>
                  </a:lnTo>
                  <a:lnTo>
                    <a:pt x="4443056" y="302599"/>
                  </a:lnTo>
                  <a:lnTo>
                    <a:pt x="4479588" y="264599"/>
                  </a:lnTo>
                  <a:lnTo>
                    <a:pt x="4513415" y="225109"/>
                  </a:lnTo>
                  <a:lnTo>
                    <a:pt x="4544535" y="184246"/>
                  </a:lnTo>
                  <a:lnTo>
                    <a:pt x="4572949" y="142127"/>
                  </a:lnTo>
                  <a:lnTo>
                    <a:pt x="4598657" y="98868"/>
                  </a:lnTo>
                  <a:lnTo>
                    <a:pt x="4621660" y="54587"/>
                  </a:lnTo>
                  <a:lnTo>
                    <a:pt x="4641956" y="9400"/>
                  </a:lnTo>
                  <a:lnTo>
                    <a:pt x="4645553" y="0"/>
                  </a:lnTo>
                  <a:close/>
                </a:path>
              </a:pathLst>
            </a:custGeom>
            <a:solidFill>
              <a:srgbClr val="F8F8F8">
                <a:alpha val="2000"/>
              </a:srgbClr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3BF4062-BA08-F684-25B6-CF18E9C5905C}"/>
                </a:ext>
              </a:extLst>
            </p:cNvPr>
            <p:cNvSpPr/>
            <p:nvPr/>
          </p:nvSpPr>
          <p:spPr>
            <a:xfrm>
              <a:off x="2" y="1"/>
              <a:ext cx="8782685" cy="8083550"/>
            </a:xfrm>
            <a:custGeom>
              <a:avLst/>
              <a:gdLst/>
              <a:ahLst/>
              <a:cxnLst/>
              <a:rect l="l" t="t" r="r" b="b"/>
              <a:pathLst>
                <a:path w="8782685" h="8083550">
                  <a:moveTo>
                    <a:pt x="4697641" y="4144886"/>
                  </a:moveTo>
                  <a:lnTo>
                    <a:pt x="4696561" y="4103636"/>
                  </a:lnTo>
                  <a:lnTo>
                    <a:pt x="4693043" y="4058488"/>
                  </a:lnTo>
                  <a:lnTo>
                    <a:pt x="4687163" y="4013530"/>
                  </a:lnTo>
                  <a:lnTo>
                    <a:pt x="4678934" y="3968864"/>
                  </a:lnTo>
                  <a:lnTo>
                    <a:pt x="4668355" y="3924579"/>
                  </a:lnTo>
                  <a:lnTo>
                    <a:pt x="4655439" y="3880764"/>
                  </a:lnTo>
                  <a:lnTo>
                    <a:pt x="4640161" y="3837508"/>
                  </a:lnTo>
                  <a:lnTo>
                    <a:pt x="4622520" y="3794925"/>
                  </a:lnTo>
                  <a:lnTo>
                    <a:pt x="4602543" y="3753104"/>
                  </a:lnTo>
                  <a:lnTo>
                    <a:pt x="4580217" y="3712121"/>
                  </a:lnTo>
                  <a:lnTo>
                    <a:pt x="4555541" y="3672103"/>
                  </a:lnTo>
                  <a:lnTo>
                    <a:pt x="4528502" y="3633127"/>
                  </a:lnTo>
                  <a:lnTo>
                    <a:pt x="4499127" y="3595281"/>
                  </a:lnTo>
                  <a:lnTo>
                    <a:pt x="4467390" y="3558679"/>
                  </a:lnTo>
                  <a:lnTo>
                    <a:pt x="4433316" y="3523399"/>
                  </a:lnTo>
                  <a:lnTo>
                    <a:pt x="833221" y="0"/>
                  </a:lnTo>
                  <a:lnTo>
                    <a:pt x="0" y="0"/>
                  </a:lnTo>
                  <a:lnTo>
                    <a:pt x="0" y="1687131"/>
                  </a:lnTo>
                  <a:lnTo>
                    <a:pt x="2511082" y="4144886"/>
                  </a:lnTo>
                  <a:lnTo>
                    <a:pt x="2511082" y="4152938"/>
                  </a:lnTo>
                  <a:lnTo>
                    <a:pt x="0" y="6610832"/>
                  </a:lnTo>
                  <a:lnTo>
                    <a:pt x="0" y="8083296"/>
                  </a:lnTo>
                  <a:lnTo>
                    <a:pt x="1052309" y="8083296"/>
                  </a:lnTo>
                  <a:lnTo>
                    <a:pt x="4433316" y="4773942"/>
                  </a:lnTo>
                  <a:lnTo>
                    <a:pt x="4467390" y="4738725"/>
                  </a:lnTo>
                  <a:lnTo>
                    <a:pt x="4499127" y="4702162"/>
                  </a:lnTo>
                  <a:lnTo>
                    <a:pt x="4528502" y="4664367"/>
                  </a:lnTo>
                  <a:lnTo>
                    <a:pt x="4555541" y="4625429"/>
                  </a:lnTo>
                  <a:lnTo>
                    <a:pt x="4580217" y="4585436"/>
                  </a:lnTo>
                  <a:lnTo>
                    <a:pt x="4602543" y="4544492"/>
                  </a:lnTo>
                  <a:lnTo>
                    <a:pt x="4622520" y="4502696"/>
                  </a:lnTo>
                  <a:lnTo>
                    <a:pt x="4640161" y="4460138"/>
                  </a:lnTo>
                  <a:lnTo>
                    <a:pt x="4655439" y="4416907"/>
                  </a:lnTo>
                  <a:lnTo>
                    <a:pt x="4668355" y="4373118"/>
                  </a:lnTo>
                  <a:lnTo>
                    <a:pt x="4678934" y="4328833"/>
                  </a:lnTo>
                  <a:lnTo>
                    <a:pt x="4687163" y="4284180"/>
                  </a:lnTo>
                  <a:lnTo>
                    <a:pt x="4693043" y="4239234"/>
                  </a:lnTo>
                  <a:lnTo>
                    <a:pt x="4696561" y="4194098"/>
                  </a:lnTo>
                  <a:lnTo>
                    <a:pt x="4697641" y="4152938"/>
                  </a:lnTo>
                  <a:lnTo>
                    <a:pt x="4697641" y="4144886"/>
                  </a:lnTo>
                  <a:close/>
                </a:path>
                <a:path w="8782685" h="8083550">
                  <a:moveTo>
                    <a:pt x="8782685" y="8083296"/>
                  </a:moveTo>
                  <a:lnTo>
                    <a:pt x="8733257" y="8015491"/>
                  </a:lnTo>
                  <a:lnTo>
                    <a:pt x="8699436" y="7976171"/>
                  </a:lnTo>
                  <a:lnTo>
                    <a:pt x="8662899" y="7938376"/>
                  </a:lnTo>
                  <a:lnTo>
                    <a:pt x="5493677" y="4835309"/>
                  </a:lnTo>
                  <a:lnTo>
                    <a:pt x="4219829" y="6082550"/>
                  </a:lnTo>
                  <a:lnTo>
                    <a:pt x="4219841" y="6092139"/>
                  </a:lnTo>
                  <a:lnTo>
                    <a:pt x="6254762" y="8083296"/>
                  </a:lnTo>
                  <a:lnTo>
                    <a:pt x="8782685" y="8083296"/>
                  </a:lnTo>
                  <a:close/>
                </a:path>
              </a:pathLst>
            </a:custGeom>
            <a:solidFill>
              <a:srgbClr val="F8F8F8">
                <a:alpha val="2000"/>
              </a:srgbClr>
            </a:solidFill>
          </p:spPr>
          <p:txBody>
            <a:bodyPr wrap="square" lIns="0" tIns="0" rIns="0" bIns="0" rtlCol="0"/>
            <a:lstStyle/>
            <a:p>
              <a:pPr defTabSz="914365">
                <a:defRPr/>
              </a:pPr>
              <a:endParaRPr>
                <a:solidFill>
                  <a:prstClr val="black"/>
                </a:solidFill>
                <a:latin typeface="Calibri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76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object 2">
            <a:extLst>
              <a:ext uri="{FF2B5EF4-FFF2-40B4-BE49-F238E27FC236}">
                <a16:creationId xmlns:a16="http://schemas.microsoft.com/office/drawing/2014/main" id="{92E62D06-587F-80E9-541E-5889DE145BFF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91585"/>
            <a:ext cx="14630400" cy="829808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7543D-EE8B-D26B-DC8A-771505E105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4" y="241908"/>
            <a:ext cx="9492762" cy="6263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Mangal Pro" pitchFamily="2" charset="0"/>
              </a:rPr>
              <a:t>Accelerator Prize Entry - Nexamp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61F60BD-FDCA-085A-15FB-9A9FFFB846EF}"/>
              </a:ext>
            </a:extLst>
          </p:cNvPr>
          <p:cNvSpPr txBox="1">
            <a:spLocks/>
          </p:cNvSpPr>
          <p:nvPr/>
        </p:nvSpPr>
        <p:spPr>
          <a:xfrm>
            <a:off x="4710606" y="1845113"/>
            <a:ext cx="4471494" cy="2192381"/>
          </a:xfrm>
          <a:prstGeom prst="rect">
            <a:avLst/>
          </a:prstGeom>
        </p:spPr>
        <p:txBody>
          <a:bodyPr/>
          <a:lstStyle>
            <a:lvl1pPr marL="0" eaLnBrk="1" hangingPunct="1">
              <a:defRPr sz="20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Expand upon benefits offered to local communities, particularly low-to-moderate income households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Leverage Prize award as “seed money” for new and innovative community-centered initiatives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Seek additive financing opportunities that enable a deeper level of community benefit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Engage with Accelerator network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9C81B31C-898D-E2C8-0959-D7F56DA08924}"/>
              </a:ext>
            </a:extLst>
          </p:cNvPr>
          <p:cNvSpPr txBox="1">
            <a:spLocks/>
          </p:cNvSpPr>
          <p:nvPr/>
        </p:nvSpPr>
        <p:spPr>
          <a:xfrm>
            <a:off x="4601067" y="1163239"/>
            <a:ext cx="3747668" cy="495664"/>
          </a:xfrm>
          <a:prstGeom prst="rect">
            <a:avLst/>
          </a:prstGeom>
        </p:spPr>
        <p:txBody>
          <a:bodyPr/>
          <a:lstStyle>
            <a:lvl1pPr algn="l" eaLnBrk="1" hangingPunct="1">
              <a:defRPr sz="2800" b="0" i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Mangal Pro" pitchFamily="2" charset="0"/>
              </a:rPr>
              <a:t>Prize Objectives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EB0215-ADE5-0778-C76E-8F193BFD7FF1}"/>
              </a:ext>
            </a:extLst>
          </p:cNvPr>
          <p:cNvCxnSpPr>
            <a:cxnSpLocks/>
          </p:cNvCxnSpPr>
          <p:nvPr/>
        </p:nvCxnSpPr>
        <p:spPr>
          <a:xfrm>
            <a:off x="4361935" y="1195924"/>
            <a:ext cx="0" cy="6735795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C33E9C4-05FC-2067-9022-2D06E6F80608}"/>
              </a:ext>
            </a:extLst>
          </p:cNvPr>
          <p:cNvSpPr/>
          <p:nvPr/>
        </p:nvSpPr>
        <p:spPr>
          <a:xfrm>
            <a:off x="294974" y="2859791"/>
            <a:ext cx="3827830" cy="260851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marL="240665" marR="95250" indent="-228600">
              <a:spcAft>
                <a:spcPts val="600"/>
              </a:spcAft>
              <a:buChar char="•"/>
              <a:tabLst>
                <a:tab pos="240665" algn="l"/>
                <a:tab pos="241300" algn="l"/>
              </a:tabLst>
            </a:pP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We’re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75" dirty="0">
                <a:solidFill>
                  <a:schemeClr val="bg1"/>
                </a:solidFill>
                <a:latin typeface="Mangal Pro" pitchFamily="2" charset="0"/>
                <a:cs typeface="Arial"/>
              </a:rPr>
              <a:t>a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national,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vertically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45" dirty="0">
                <a:solidFill>
                  <a:schemeClr val="bg1"/>
                </a:solidFill>
                <a:latin typeface="Mangal Pro" pitchFamily="2" charset="0"/>
                <a:cs typeface="Arial"/>
              </a:rPr>
              <a:t>integrated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solar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energy</a:t>
            </a:r>
            <a:r>
              <a:rPr lang="en-US" sz="1600" spc="10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25" dirty="0">
                <a:solidFill>
                  <a:schemeClr val="bg1"/>
                </a:solidFill>
                <a:latin typeface="Mangal Pro" pitchFamily="2" charset="0"/>
                <a:cs typeface="Arial"/>
              </a:rPr>
              <a:t>and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storage</a:t>
            </a:r>
            <a:r>
              <a:rPr lang="en-US" sz="1600" spc="17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45" dirty="0">
                <a:solidFill>
                  <a:schemeClr val="bg1"/>
                </a:solidFill>
                <a:latin typeface="Mangal Pro" pitchFamily="2" charset="0"/>
                <a:cs typeface="Arial"/>
              </a:rPr>
              <a:t>company</a:t>
            </a:r>
            <a:r>
              <a:rPr lang="en-US" sz="1600" spc="17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headquartered</a:t>
            </a:r>
            <a:r>
              <a:rPr lang="en-US" sz="1600" spc="17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in</a:t>
            </a:r>
            <a:r>
              <a:rPr lang="en-US" sz="1600" spc="17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10" dirty="0">
                <a:solidFill>
                  <a:schemeClr val="bg1"/>
                </a:solidFill>
                <a:latin typeface="Mangal Pro" pitchFamily="2" charset="0"/>
                <a:cs typeface="Arial"/>
              </a:rPr>
              <a:t>Boston</a:t>
            </a:r>
            <a:endParaRPr lang="en-US" sz="1600" dirty="0">
              <a:solidFill>
                <a:schemeClr val="bg1"/>
              </a:solidFill>
              <a:latin typeface="Mangal Pro" pitchFamily="2" charset="0"/>
              <a:cs typeface="Arial"/>
            </a:endParaRPr>
          </a:p>
          <a:p>
            <a:pPr marL="240665" marR="233045" indent="-228600">
              <a:spcAft>
                <a:spcPts val="600"/>
              </a:spcAft>
              <a:buChar char="•"/>
              <a:tabLst>
                <a:tab pos="240665" algn="l"/>
                <a:tab pos="241300" algn="l"/>
              </a:tabLst>
            </a:pP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We</a:t>
            </a:r>
            <a:r>
              <a:rPr lang="en-US" sz="1600" spc="6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develop,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manage,</a:t>
            </a:r>
            <a:r>
              <a:rPr lang="en-US" sz="1600" spc="6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and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45" dirty="0">
                <a:solidFill>
                  <a:schemeClr val="bg1"/>
                </a:solidFill>
                <a:latin typeface="Mangal Pro" pitchFamily="2" charset="0"/>
                <a:cs typeface="Arial"/>
              </a:rPr>
              <a:t>maintain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45" dirty="0">
                <a:solidFill>
                  <a:schemeClr val="bg1"/>
                </a:solidFill>
                <a:latin typeface="Mangal Pro" pitchFamily="2" charset="0"/>
                <a:cs typeface="Arial"/>
              </a:rPr>
              <a:t>community</a:t>
            </a:r>
            <a:r>
              <a:rPr lang="en-US" sz="1600" spc="6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10" dirty="0">
                <a:solidFill>
                  <a:schemeClr val="bg1"/>
                </a:solidFill>
                <a:latin typeface="Mangal Pro" pitchFamily="2" charset="0"/>
                <a:cs typeface="Arial"/>
              </a:rPr>
              <a:t>solar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farms</a:t>
            </a:r>
            <a:r>
              <a:rPr lang="en-US" sz="1600" spc="18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10" dirty="0">
                <a:solidFill>
                  <a:schemeClr val="bg1"/>
                </a:solidFill>
                <a:latin typeface="Mangal Pro" pitchFamily="2" charset="0"/>
                <a:cs typeface="Arial"/>
              </a:rPr>
              <a:t>nationally</a:t>
            </a:r>
            <a:endParaRPr lang="en-US" sz="1600" dirty="0">
              <a:solidFill>
                <a:schemeClr val="bg1"/>
              </a:solidFill>
              <a:latin typeface="Mangal Pro" pitchFamily="2" charset="0"/>
              <a:cs typeface="Arial"/>
            </a:endParaRPr>
          </a:p>
          <a:p>
            <a:pPr marL="240665" marR="5080" indent="-228600">
              <a:spcAft>
                <a:spcPts val="600"/>
              </a:spcAft>
              <a:buChar char="•"/>
              <a:tabLst>
                <a:tab pos="240665" algn="l"/>
                <a:tab pos="241300" algn="l"/>
              </a:tabLst>
            </a:pP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We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lead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50" dirty="0">
                <a:solidFill>
                  <a:schemeClr val="bg1"/>
                </a:solidFill>
                <a:latin typeface="Mangal Pro" pitchFamily="2" charset="0"/>
                <a:cs typeface="Arial"/>
              </a:rPr>
              <a:t>with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inclusivity</a:t>
            </a:r>
            <a:r>
              <a:rPr lang="en-US" sz="1600" spc="7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and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equity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160" dirty="0">
                <a:solidFill>
                  <a:schemeClr val="bg1"/>
                </a:solidFill>
                <a:latin typeface="Mangal Pro" pitchFamily="2" charset="0"/>
                <a:cs typeface="Arial"/>
              </a:rPr>
              <a:t>—</a:t>
            </a:r>
            <a:r>
              <a:rPr lang="en-US" sz="1600" spc="7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75" dirty="0">
                <a:solidFill>
                  <a:schemeClr val="bg1"/>
                </a:solidFill>
                <a:latin typeface="Mangal Pro" pitchFamily="2" charset="0"/>
                <a:cs typeface="Arial"/>
              </a:rPr>
              <a:t>it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is</a:t>
            </a:r>
            <a:r>
              <a:rPr lang="en-US" sz="1600" spc="6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the</a:t>
            </a:r>
            <a:r>
              <a:rPr lang="en-US" sz="1600" spc="70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35" dirty="0">
                <a:solidFill>
                  <a:schemeClr val="bg1"/>
                </a:solidFill>
                <a:latin typeface="Mangal Pro" pitchFamily="2" charset="0"/>
                <a:cs typeface="Arial"/>
              </a:rPr>
              <a:t>foundation </a:t>
            </a:r>
            <a:r>
              <a:rPr lang="en-US" sz="1600" spc="70" dirty="0">
                <a:solidFill>
                  <a:schemeClr val="bg1"/>
                </a:solidFill>
                <a:latin typeface="Mangal Pro" pitchFamily="2" charset="0"/>
                <a:cs typeface="Arial"/>
              </a:rPr>
              <a:t>of</a:t>
            </a:r>
            <a:r>
              <a:rPr lang="en-US" sz="1600" dirty="0">
                <a:solidFill>
                  <a:schemeClr val="bg1"/>
                </a:solidFill>
                <a:latin typeface="Mangal Pro" pitchFamily="2" charset="0"/>
                <a:cs typeface="Arial"/>
              </a:rPr>
              <a:t> our business</a:t>
            </a:r>
            <a:r>
              <a:rPr lang="en-US" sz="1600" spc="5" dirty="0">
                <a:solidFill>
                  <a:schemeClr val="bg1"/>
                </a:solidFill>
                <a:latin typeface="Mangal Pro" pitchFamily="2" charset="0"/>
                <a:cs typeface="Arial"/>
              </a:rPr>
              <a:t> </a:t>
            </a:r>
            <a:r>
              <a:rPr lang="en-US" sz="1600" spc="-10" dirty="0">
                <a:solidFill>
                  <a:schemeClr val="bg1"/>
                </a:solidFill>
                <a:latin typeface="Mangal Pro" pitchFamily="2" charset="0"/>
                <a:cs typeface="Arial"/>
              </a:rPr>
              <a:t>model</a:t>
            </a:r>
            <a:endParaRPr lang="en-US" sz="1600" dirty="0">
              <a:solidFill>
                <a:schemeClr val="bg1"/>
              </a:solidFill>
              <a:latin typeface="Mangal Pro" pitchFamily="2" charset="0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66F2B8-8591-DFAF-E712-3CAF14C5253B}"/>
              </a:ext>
            </a:extLst>
          </p:cNvPr>
          <p:cNvSpPr txBox="1"/>
          <p:nvPr/>
        </p:nvSpPr>
        <p:spPr>
          <a:xfrm>
            <a:off x="652134" y="1157178"/>
            <a:ext cx="28173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  <a:latin typeface="Mangal Pro" pitchFamily="2" charset="0"/>
                <a:cs typeface="Arial" panose="020B0604020202020204" pitchFamily="34" charset="0"/>
              </a:rPr>
              <a:t>About Nexamp</a:t>
            </a:r>
            <a:endParaRPr lang="en-US" sz="2800" dirty="0">
              <a:solidFill>
                <a:schemeClr val="accent6">
                  <a:lumMod val="60000"/>
                  <a:lumOff val="40000"/>
                </a:schemeClr>
              </a:solidFill>
              <a:latin typeface="Mangal Pro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5B58FF-85F1-68B1-8EB4-021BE67E18FF}"/>
              </a:ext>
            </a:extLst>
          </p:cNvPr>
          <p:cNvSpPr txBox="1"/>
          <p:nvPr/>
        </p:nvSpPr>
        <p:spPr>
          <a:xfrm>
            <a:off x="383345" y="1697030"/>
            <a:ext cx="3354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Franklin Gothic Book" panose="020B0503020102020204" pitchFamily="34" charset="0"/>
              </a:rPr>
              <a:t>Mission: To build the future of energy, so it is clean, simple and accessible </a:t>
            </a:r>
            <a:endParaRPr lang="en-US" sz="2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47FD45-78A6-48E7-4AC5-68C9499A8F2C}"/>
              </a:ext>
            </a:extLst>
          </p:cNvPr>
          <p:cNvGrpSpPr/>
          <p:nvPr/>
        </p:nvGrpSpPr>
        <p:grpSpPr>
          <a:xfrm>
            <a:off x="631508" y="6876355"/>
            <a:ext cx="1316936" cy="1129605"/>
            <a:chOff x="10124683" y="5602033"/>
            <a:chExt cx="1254760" cy="1128395"/>
          </a:xfrm>
        </p:grpSpPr>
        <p:sp>
          <p:nvSpPr>
            <p:cNvPr id="24" name="object 9">
              <a:extLst>
                <a:ext uri="{FF2B5EF4-FFF2-40B4-BE49-F238E27FC236}">
                  <a16:creationId xmlns:a16="http://schemas.microsoft.com/office/drawing/2014/main" id="{13EE6C06-177F-EA76-7700-ECB402DB5A77}"/>
                </a:ext>
              </a:extLst>
            </p:cNvPr>
            <p:cNvSpPr/>
            <p:nvPr/>
          </p:nvSpPr>
          <p:spPr>
            <a:xfrm>
              <a:off x="10124683" y="5602033"/>
              <a:ext cx="1254760" cy="1128395"/>
            </a:xfrm>
            <a:custGeom>
              <a:avLst/>
              <a:gdLst/>
              <a:ahLst/>
              <a:cxnLst/>
              <a:rect l="l" t="t" r="r" b="b"/>
              <a:pathLst>
                <a:path w="1254760" h="1128395">
                  <a:moveTo>
                    <a:pt x="1162850" y="0"/>
                  </a:moveTo>
                  <a:lnTo>
                    <a:pt x="91516" y="0"/>
                  </a:lnTo>
                  <a:lnTo>
                    <a:pt x="55892" y="7191"/>
                  </a:lnTo>
                  <a:lnTo>
                    <a:pt x="26803" y="26803"/>
                  </a:lnTo>
                  <a:lnTo>
                    <a:pt x="7191" y="55892"/>
                  </a:lnTo>
                  <a:lnTo>
                    <a:pt x="0" y="91516"/>
                  </a:lnTo>
                  <a:lnTo>
                    <a:pt x="0" y="1036320"/>
                  </a:lnTo>
                  <a:lnTo>
                    <a:pt x="7191" y="1071943"/>
                  </a:lnTo>
                  <a:lnTo>
                    <a:pt x="26803" y="1101032"/>
                  </a:lnTo>
                  <a:lnTo>
                    <a:pt x="55892" y="1120644"/>
                  </a:lnTo>
                  <a:lnTo>
                    <a:pt x="91516" y="1127836"/>
                  </a:lnTo>
                  <a:lnTo>
                    <a:pt x="1162850" y="1127836"/>
                  </a:lnTo>
                  <a:lnTo>
                    <a:pt x="1198473" y="1120644"/>
                  </a:lnTo>
                  <a:lnTo>
                    <a:pt x="1227562" y="1101032"/>
                  </a:lnTo>
                  <a:lnTo>
                    <a:pt x="1247174" y="1071943"/>
                  </a:lnTo>
                  <a:lnTo>
                    <a:pt x="1254366" y="1036320"/>
                  </a:lnTo>
                  <a:lnTo>
                    <a:pt x="1254366" y="91516"/>
                  </a:lnTo>
                  <a:lnTo>
                    <a:pt x="1247174" y="55892"/>
                  </a:lnTo>
                  <a:lnTo>
                    <a:pt x="1227562" y="26803"/>
                  </a:lnTo>
                  <a:lnTo>
                    <a:pt x="1198473" y="7191"/>
                  </a:lnTo>
                  <a:lnTo>
                    <a:pt x="1162850" y="0"/>
                  </a:lnTo>
                  <a:close/>
                </a:path>
              </a:pathLst>
            </a:custGeom>
            <a:solidFill>
              <a:srgbClr val="0D1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0">
              <a:extLst>
                <a:ext uri="{FF2B5EF4-FFF2-40B4-BE49-F238E27FC236}">
                  <a16:creationId xmlns:a16="http://schemas.microsoft.com/office/drawing/2014/main" id="{75446DA8-3CA3-FF2B-4EE2-0F84892E77BF}"/>
                </a:ext>
              </a:extLst>
            </p:cNvPr>
            <p:cNvSpPr txBox="1"/>
            <p:nvPr/>
          </p:nvSpPr>
          <p:spPr>
            <a:xfrm>
              <a:off x="10190663" y="5871283"/>
              <a:ext cx="841375" cy="735965"/>
            </a:xfrm>
            <a:prstGeom prst="rect">
              <a:avLst/>
            </a:prstGeom>
          </p:spPr>
          <p:txBody>
            <a:bodyPr vert="horz" wrap="square" lIns="0" tIns="1035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815"/>
                </a:spcBef>
              </a:pPr>
              <a:r>
                <a:rPr sz="1250" dirty="0">
                  <a:solidFill>
                    <a:srgbClr val="FFFFFF"/>
                  </a:solidFill>
                  <a:latin typeface="Arial"/>
                  <a:cs typeface="Arial"/>
                </a:rPr>
                <a:t>1</a:t>
              </a:r>
              <a:r>
                <a:rPr sz="1250" spc="6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1250" spc="-25" dirty="0">
                  <a:solidFill>
                    <a:srgbClr val="FFFFFF"/>
                  </a:solidFill>
                  <a:latin typeface="Arial"/>
                  <a:cs typeface="Arial"/>
                </a:rPr>
                <a:t>GW</a:t>
              </a:r>
              <a:endParaRPr sz="1250" dirty="0">
                <a:latin typeface="Arial"/>
                <a:cs typeface="Arial"/>
              </a:endParaRPr>
            </a:p>
            <a:p>
              <a:pPr marL="12700" marR="5080">
                <a:lnSpc>
                  <a:spcPct val="101499"/>
                </a:lnSpc>
                <a:spcBef>
                  <a:spcPts val="450"/>
                </a:spcBef>
              </a:pPr>
              <a:r>
                <a:rPr sz="800" spc="60" dirty="0">
                  <a:solidFill>
                    <a:srgbClr val="FFFFFF"/>
                  </a:solidFill>
                  <a:latin typeface="Arial"/>
                  <a:cs typeface="Arial"/>
                </a:rPr>
                <a:t>operational</a:t>
              </a:r>
              <a:r>
                <a:rPr sz="800" spc="2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00" spc="40" dirty="0">
                  <a:solidFill>
                    <a:srgbClr val="FFFFFF"/>
                  </a:solidFill>
                  <a:latin typeface="Arial"/>
                  <a:cs typeface="Arial"/>
                </a:rPr>
                <a:t>and </a:t>
              </a:r>
              <a:r>
                <a:rPr sz="800" spc="45" dirty="0">
                  <a:solidFill>
                    <a:srgbClr val="FFFFFF"/>
                  </a:solidFill>
                  <a:latin typeface="Arial"/>
                  <a:cs typeface="Arial"/>
                </a:rPr>
                <a:t>deployment </a:t>
              </a:r>
              <a:r>
                <a:rPr sz="800" spc="40" dirty="0">
                  <a:solidFill>
                    <a:srgbClr val="FFFFFF"/>
                  </a:solidFill>
                  <a:latin typeface="Arial"/>
                  <a:cs typeface="Arial"/>
                </a:rPr>
                <a:t>projects</a:t>
              </a:r>
              <a:endParaRPr sz="800" dirty="0">
                <a:latin typeface="Arial"/>
                <a:cs typeface="Arial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9C1BFF6-088C-58D5-EB10-DE239CDE2535}"/>
              </a:ext>
            </a:extLst>
          </p:cNvPr>
          <p:cNvGrpSpPr/>
          <p:nvPr/>
        </p:nvGrpSpPr>
        <p:grpSpPr>
          <a:xfrm>
            <a:off x="665306" y="5615403"/>
            <a:ext cx="1307089" cy="1126223"/>
            <a:chOff x="618441" y="5728779"/>
            <a:chExt cx="1254760" cy="1128395"/>
          </a:xfrm>
        </p:grpSpPr>
        <p:sp>
          <p:nvSpPr>
            <p:cNvPr id="26" name="object 21">
              <a:extLst>
                <a:ext uri="{FF2B5EF4-FFF2-40B4-BE49-F238E27FC236}">
                  <a16:creationId xmlns:a16="http://schemas.microsoft.com/office/drawing/2014/main" id="{A6783C2E-6E97-F60B-0E10-07BF4EA987AC}"/>
                </a:ext>
              </a:extLst>
            </p:cNvPr>
            <p:cNvSpPr/>
            <p:nvPr/>
          </p:nvSpPr>
          <p:spPr>
            <a:xfrm>
              <a:off x="618441" y="5728779"/>
              <a:ext cx="1254760" cy="1128395"/>
            </a:xfrm>
            <a:custGeom>
              <a:avLst/>
              <a:gdLst/>
              <a:ahLst/>
              <a:cxnLst/>
              <a:rect l="l" t="t" r="r" b="b"/>
              <a:pathLst>
                <a:path w="1254760" h="1128395">
                  <a:moveTo>
                    <a:pt x="1162850" y="0"/>
                  </a:moveTo>
                  <a:lnTo>
                    <a:pt x="91516" y="0"/>
                  </a:lnTo>
                  <a:lnTo>
                    <a:pt x="55892" y="7191"/>
                  </a:lnTo>
                  <a:lnTo>
                    <a:pt x="26803" y="26803"/>
                  </a:lnTo>
                  <a:lnTo>
                    <a:pt x="7191" y="55892"/>
                  </a:lnTo>
                  <a:lnTo>
                    <a:pt x="0" y="91516"/>
                  </a:lnTo>
                  <a:lnTo>
                    <a:pt x="0" y="1036320"/>
                  </a:lnTo>
                  <a:lnTo>
                    <a:pt x="7191" y="1071943"/>
                  </a:lnTo>
                  <a:lnTo>
                    <a:pt x="26803" y="1101032"/>
                  </a:lnTo>
                  <a:lnTo>
                    <a:pt x="55892" y="1120644"/>
                  </a:lnTo>
                  <a:lnTo>
                    <a:pt x="91516" y="1127836"/>
                  </a:lnTo>
                  <a:lnTo>
                    <a:pt x="1162850" y="1127836"/>
                  </a:lnTo>
                  <a:lnTo>
                    <a:pt x="1198473" y="1120644"/>
                  </a:lnTo>
                  <a:lnTo>
                    <a:pt x="1227562" y="1101032"/>
                  </a:lnTo>
                  <a:lnTo>
                    <a:pt x="1247174" y="1071943"/>
                  </a:lnTo>
                  <a:lnTo>
                    <a:pt x="1254366" y="1036320"/>
                  </a:lnTo>
                  <a:lnTo>
                    <a:pt x="1254366" y="91516"/>
                  </a:lnTo>
                  <a:lnTo>
                    <a:pt x="1247174" y="55892"/>
                  </a:lnTo>
                  <a:lnTo>
                    <a:pt x="1227562" y="26803"/>
                  </a:lnTo>
                  <a:lnTo>
                    <a:pt x="1198473" y="7191"/>
                  </a:lnTo>
                  <a:lnTo>
                    <a:pt x="1162850" y="0"/>
                  </a:lnTo>
                  <a:close/>
                </a:path>
              </a:pathLst>
            </a:custGeom>
            <a:solidFill>
              <a:srgbClr val="0D121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44C30244-AF6B-88EE-AA40-BF80C5411B16}"/>
                </a:ext>
              </a:extLst>
            </p:cNvPr>
            <p:cNvSpPr txBox="1"/>
            <p:nvPr/>
          </p:nvSpPr>
          <p:spPr>
            <a:xfrm>
              <a:off x="681983" y="6124205"/>
              <a:ext cx="693420" cy="612140"/>
            </a:xfrm>
            <a:prstGeom prst="rect">
              <a:avLst/>
            </a:prstGeom>
          </p:spPr>
          <p:txBody>
            <a:bodyPr vert="horz" wrap="square" lIns="0" tIns="1035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815"/>
                </a:spcBef>
              </a:pPr>
              <a:r>
                <a:rPr sz="1250" spc="85" dirty="0">
                  <a:solidFill>
                    <a:srgbClr val="FFFFFF"/>
                  </a:solidFill>
                  <a:latin typeface="Arial"/>
                  <a:cs typeface="Arial"/>
                </a:rPr>
                <a:t>60,000+</a:t>
              </a:r>
              <a:endParaRPr sz="1250" dirty="0">
                <a:latin typeface="Arial"/>
                <a:cs typeface="Arial"/>
              </a:endParaRPr>
            </a:p>
            <a:p>
              <a:pPr marL="12700" marR="20955">
                <a:lnSpc>
                  <a:spcPct val="101499"/>
                </a:lnSpc>
                <a:spcBef>
                  <a:spcPts val="450"/>
                </a:spcBef>
              </a:pPr>
              <a:r>
                <a:rPr sz="800" dirty="0">
                  <a:solidFill>
                    <a:srgbClr val="FFFFFF"/>
                  </a:solidFill>
                  <a:latin typeface="Arial"/>
                  <a:cs typeface="Arial"/>
                </a:rPr>
                <a:t>direct</a:t>
              </a:r>
              <a:r>
                <a:rPr sz="800" spc="22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Arial"/>
                  <a:cs typeface="Arial"/>
                </a:rPr>
                <a:t>energy customers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28" name="object 23">
              <a:extLst>
                <a:ext uri="{FF2B5EF4-FFF2-40B4-BE49-F238E27FC236}">
                  <a16:creationId xmlns:a16="http://schemas.microsoft.com/office/drawing/2014/main" id="{8282EEC8-9EFF-58B1-1B10-1E1DB1D2D79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358" y="5989215"/>
              <a:ext cx="590656" cy="194537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C255889-B776-7E4A-19B5-9CD2C605C159}"/>
              </a:ext>
            </a:extLst>
          </p:cNvPr>
          <p:cNvGrpSpPr/>
          <p:nvPr/>
        </p:nvGrpSpPr>
        <p:grpSpPr>
          <a:xfrm>
            <a:off x="2109286" y="5625344"/>
            <a:ext cx="1307090" cy="1126223"/>
            <a:chOff x="2490188" y="5728779"/>
            <a:chExt cx="1254760" cy="1128395"/>
          </a:xfrm>
        </p:grpSpPr>
        <p:sp>
          <p:nvSpPr>
            <p:cNvPr id="29" name="object 24">
              <a:extLst>
                <a:ext uri="{FF2B5EF4-FFF2-40B4-BE49-F238E27FC236}">
                  <a16:creationId xmlns:a16="http://schemas.microsoft.com/office/drawing/2014/main" id="{D53638F8-3D91-3652-B4C2-4FAA0C12E921}"/>
                </a:ext>
              </a:extLst>
            </p:cNvPr>
            <p:cNvSpPr/>
            <p:nvPr/>
          </p:nvSpPr>
          <p:spPr>
            <a:xfrm>
              <a:off x="2490188" y="5728779"/>
              <a:ext cx="1254760" cy="1128395"/>
            </a:xfrm>
            <a:custGeom>
              <a:avLst/>
              <a:gdLst/>
              <a:ahLst/>
              <a:cxnLst/>
              <a:rect l="l" t="t" r="r" b="b"/>
              <a:pathLst>
                <a:path w="1254760" h="1128395">
                  <a:moveTo>
                    <a:pt x="1162850" y="0"/>
                  </a:moveTo>
                  <a:lnTo>
                    <a:pt x="91516" y="0"/>
                  </a:lnTo>
                  <a:lnTo>
                    <a:pt x="55892" y="7191"/>
                  </a:lnTo>
                  <a:lnTo>
                    <a:pt x="26803" y="26803"/>
                  </a:lnTo>
                  <a:lnTo>
                    <a:pt x="7191" y="55892"/>
                  </a:lnTo>
                  <a:lnTo>
                    <a:pt x="0" y="91516"/>
                  </a:lnTo>
                  <a:lnTo>
                    <a:pt x="0" y="1036319"/>
                  </a:lnTo>
                  <a:lnTo>
                    <a:pt x="7191" y="1071943"/>
                  </a:lnTo>
                  <a:lnTo>
                    <a:pt x="26803" y="1101032"/>
                  </a:lnTo>
                  <a:lnTo>
                    <a:pt x="55892" y="1120644"/>
                  </a:lnTo>
                  <a:lnTo>
                    <a:pt x="91516" y="1127836"/>
                  </a:lnTo>
                  <a:lnTo>
                    <a:pt x="1162850" y="1127836"/>
                  </a:lnTo>
                  <a:lnTo>
                    <a:pt x="1198473" y="1120644"/>
                  </a:lnTo>
                  <a:lnTo>
                    <a:pt x="1227562" y="1101032"/>
                  </a:lnTo>
                  <a:lnTo>
                    <a:pt x="1247174" y="1071943"/>
                  </a:lnTo>
                  <a:lnTo>
                    <a:pt x="1254366" y="1036319"/>
                  </a:lnTo>
                  <a:lnTo>
                    <a:pt x="1254366" y="91516"/>
                  </a:lnTo>
                  <a:lnTo>
                    <a:pt x="1247174" y="55892"/>
                  </a:lnTo>
                  <a:lnTo>
                    <a:pt x="1227562" y="26803"/>
                  </a:lnTo>
                  <a:lnTo>
                    <a:pt x="1198473" y="7191"/>
                  </a:lnTo>
                  <a:lnTo>
                    <a:pt x="1162850" y="0"/>
                  </a:lnTo>
                  <a:close/>
                </a:path>
              </a:pathLst>
            </a:custGeom>
            <a:solidFill>
              <a:srgbClr val="0D1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>
              <a:extLst>
                <a:ext uri="{FF2B5EF4-FFF2-40B4-BE49-F238E27FC236}">
                  <a16:creationId xmlns:a16="http://schemas.microsoft.com/office/drawing/2014/main" id="{EFEF9848-0E7D-827D-1405-E23FB338D1E3}"/>
                </a:ext>
              </a:extLst>
            </p:cNvPr>
            <p:cNvSpPr txBox="1"/>
            <p:nvPr/>
          </p:nvSpPr>
          <p:spPr>
            <a:xfrm>
              <a:off x="2564479" y="5887456"/>
              <a:ext cx="878205" cy="859790"/>
            </a:xfrm>
            <a:prstGeom prst="rect">
              <a:avLst/>
            </a:prstGeom>
          </p:spPr>
          <p:txBody>
            <a:bodyPr vert="horz" wrap="square" lIns="0" tIns="1035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815"/>
                </a:spcBef>
              </a:pPr>
              <a:r>
                <a:rPr sz="1250" spc="-20" dirty="0">
                  <a:solidFill>
                    <a:srgbClr val="FFFFFF"/>
                  </a:solidFill>
                  <a:latin typeface="Arial"/>
                  <a:cs typeface="Arial"/>
                </a:rPr>
                <a:t>$275</a:t>
              </a:r>
              <a:endParaRPr sz="1250" dirty="0">
                <a:latin typeface="Arial"/>
                <a:cs typeface="Arial"/>
              </a:endParaRPr>
            </a:p>
            <a:p>
              <a:pPr marL="12700" marR="5080">
                <a:lnSpc>
                  <a:spcPct val="101499"/>
                </a:lnSpc>
                <a:spcBef>
                  <a:spcPts val="450"/>
                </a:spcBef>
              </a:pPr>
              <a:r>
                <a:rPr sz="800" spc="55" dirty="0">
                  <a:solidFill>
                    <a:srgbClr val="FFFFFF"/>
                  </a:solidFill>
                  <a:latin typeface="Arial"/>
                  <a:cs typeface="Arial"/>
                </a:rPr>
                <a:t>average</a:t>
              </a:r>
              <a:r>
                <a:rPr sz="800" spc="1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00" spc="45" dirty="0">
                  <a:solidFill>
                    <a:srgbClr val="FFFFFF"/>
                  </a:solidFill>
                  <a:latin typeface="Arial"/>
                  <a:cs typeface="Arial"/>
                </a:rPr>
                <a:t>annual </a:t>
              </a:r>
              <a:r>
                <a:rPr sz="800" dirty="0">
                  <a:solidFill>
                    <a:srgbClr val="FFFFFF"/>
                  </a:solidFill>
                  <a:latin typeface="Arial"/>
                  <a:cs typeface="Arial"/>
                </a:rPr>
                <a:t>savings</a:t>
              </a:r>
              <a:r>
                <a:rPr lang="en-US" sz="800" spc="31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00" spc="30" dirty="0">
                  <a:solidFill>
                    <a:srgbClr val="FFFFFF"/>
                  </a:solidFill>
                  <a:latin typeface="Arial"/>
                  <a:cs typeface="Arial"/>
                </a:rPr>
                <a:t>per </a:t>
              </a:r>
              <a:r>
                <a:rPr sz="800" spc="65" dirty="0">
                  <a:solidFill>
                    <a:srgbClr val="FFFFFF"/>
                  </a:solidFill>
                  <a:latin typeface="Arial"/>
                  <a:cs typeface="Arial"/>
                </a:rPr>
                <a:t>community</a:t>
              </a:r>
              <a:r>
                <a:rPr sz="800" spc="45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sz="800" spc="-10" dirty="0">
                  <a:solidFill>
                    <a:srgbClr val="FFFFFF"/>
                  </a:solidFill>
                  <a:latin typeface="Arial"/>
                  <a:cs typeface="Arial"/>
                </a:rPr>
                <a:t>solar </a:t>
              </a:r>
              <a:r>
                <a:rPr sz="800" spc="40" dirty="0">
                  <a:solidFill>
                    <a:srgbClr val="FFFFFF"/>
                  </a:solidFill>
                  <a:latin typeface="Arial"/>
                  <a:cs typeface="Arial"/>
                </a:rPr>
                <a:t>customer</a:t>
              </a:r>
              <a:endParaRPr sz="800" dirty="0">
                <a:latin typeface="Arial"/>
                <a:cs typeface="Arial"/>
              </a:endParaRPr>
            </a:p>
          </p:txBody>
        </p:sp>
        <p:pic>
          <p:nvPicPr>
            <p:cNvPr id="31" name="object 26">
              <a:extLst>
                <a:ext uri="{FF2B5EF4-FFF2-40B4-BE49-F238E27FC236}">
                  <a16:creationId xmlns:a16="http://schemas.microsoft.com/office/drawing/2014/main" id="{8718EF44-D6C2-6104-D920-CB3A614E19E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4330" y="5855523"/>
              <a:ext cx="141706" cy="11442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03C3FF-CFA3-B844-FF07-24697C33F73B}"/>
              </a:ext>
            </a:extLst>
          </p:cNvPr>
          <p:cNvGrpSpPr/>
          <p:nvPr/>
        </p:nvGrpSpPr>
        <p:grpSpPr>
          <a:xfrm>
            <a:off x="2090627" y="6872805"/>
            <a:ext cx="1307090" cy="1129605"/>
            <a:chOff x="11886982" y="4373599"/>
            <a:chExt cx="1254760" cy="1128395"/>
          </a:xfrm>
        </p:grpSpPr>
        <p:sp>
          <p:nvSpPr>
            <p:cNvPr id="32" name="object 27">
              <a:extLst>
                <a:ext uri="{FF2B5EF4-FFF2-40B4-BE49-F238E27FC236}">
                  <a16:creationId xmlns:a16="http://schemas.microsoft.com/office/drawing/2014/main" id="{D1236EEA-3703-5DA7-3BF7-32214B496D74}"/>
                </a:ext>
              </a:extLst>
            </p:cNvPr>
            <p:cNvSpPr/>
            <p:nvPr/>
          </p:nvSpPr>
          <p:spPr>
            <a:xfrm>
              <a:off x="11886982" y="4373599"/>
              <a:ext cx="1254760" cy="1128395"/>
            </a:xfrm>
            <a:custGeom>
              <a:avLst/>
              <a:gdLst/>
              <a:ahLst/>
              <a:cxnLst/>
              <a:rect l="l" t="t" r="r" b="b"/>
              <a:pathLst>
                <a:path w="1254759" h="1128395">
                  <a:moveTo>
                    <a:pt x="1162850" y="0"/>
                  </a:moveTo>
                  <a:lnTo>
                    <a:pt x="91516" y="0"/>
                  </a:lnTo>
                  <a:lnTo>
                    <a:pt x="55892" y="7191"/>
                  </a:lnTo>
                  <a:lnTo>
                    <a:pt x="26803" y="26803"/>
                  </a:lnTo>
                  <a:lnTo>
                    <a:pt x="7191" y="55892"/>
                  </a:lnTo>
                  <a:lnTo>
                    <a:pt x="0" y="91516"/>
                  </a:lnTo>
                  <a:lnTo>
                    <a:pt x="0" y="1036320"/>
                  </a:lnTo>
                  <a:lnTo>
                    <a:pt x="7191" y="1071943"/>
                  </a:lnTo>
                  <a:lnTo>
                    <a:pt x="26803" y="1101032"/>
                  </a:lnTo>
                  <a:lnTo>
                    <a:pt x="55892" y="1120644"/>
                  </a:lnTo>
                  <a:lnTo>
                    <a:pt x="91516" y="1127836"/>
                  </a:lnTo>
                  <a:lnTo>
                    <a:pt x="1162850" y="1127836"/>
                  </a:lnTo>
                  <a:lnTo>
                    <a:pt x="1198473" y="1120644"/>
                  </a:lnTo>
                  <a:lnTo>
                    <a:pt x="1227562" y="1101032"/>
                  </a:lnTo>
                  <a:lnTo>
                    <a:pt x="1247174" y="1071943"/>
                  </a:lnTo>
                  <a:lnTo>
                    <a:pt x="1254366" y="1036320"/>
                  </a:lnTo>
                  <a:lnTo>
                    <a:pt x="1254366" y="91516"/>
                  </a:lnTo>
                  <a:lnTo>
                    <a:pt x="1247174" y="55892"/>
                  </a:lnTo>
                  <a:lnTo>
                    <a:pt x="1227562" y="26803"/>
                  </a:lnTo>
                  <a:lnTo>
                    <a:pt x="1198473" y="7191"/>
                  </a:lnTo>
                  <a:lnTo>
                    <a:pt x="1162850" y="0"/>
                  </a:lnTo>
                  <a:close/>
                </a:path>
              </a:pathLst>
            </a:custGeom>
            <a:solidFill>
              <a:srgbClr val="0D12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>
              <a:extLst>
                <a:ext uri="{FF2B5EF4-FFF2-40B4-BE49-F238E27FC236}">
                  <a16:creationId xmlns:a16="http://schemas.microsoft.com/office/drawing/2014/main" id="{BA2365D4-0001-A11A-AE68-F345D932BC8E}"/>
                </a:ext>
              </a:extLst>
            </p:cNvPr>
            <p:cNvSpPr txBox="1"/>
            <p:nvPr/>
          </p:nvSpPr>
          <p:spPr>
            <a:xfrm>
              <a:off x="11952963" y="4775858"/>
              <a:ext cx="561975" cy="612140"/>
            </a:xfrm>
            <a:prstGeom prst="rect">
              <a:avLst/>
            </a:prstGeom>
          </p:spPr>
          <p:txBody>
            <a:bodyPr vert="horz" wrap="square" lIns="0" tIns="1035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815"/>
                </a:spcBef>
              </a:pPr>
              <a:r>
                <a:rPr sz="1250" spc="35" dirty="0">
                  <a:solidFill>
                    <a:srgbClr val="FFFFFF"/>
                  </a:solidFill>
                  <a:latin typeface="Arial"/>
                  <a:cs typeface="Arial"/>
                </a:rPr>
                <a:t>250+</a:t>
              </a:r>
              <a:endParaRPr sz="1250">
                <a:latin typeface="Arial"/>
                <a:cs typeface="Arial"/>
              </a:endParaRPr>
            </a:p>
            <a:p>
              <a:pPr marL="12700" marR="5080">
                <a:lnSpc>
                  <a:spcPct val="101499"/>
                </a:lnSpc>
                <a:spcBef>
                  <a:spcPts val="450"/>
                </a:spcBef>
              </a:pPr>
              <a:r>
                <a:rPr sz="800" spc="45" dirty="0">
                  <a:solidFill>
                    <a:srgbClr val="FFFFFF"/>
                  </a:solidFill>
                  <a:latin typeface="Arial"/>
                  <a:cs typeface="Arial"/>
                </a:rPr>
                <a:t>completed </a:t>
              </a:r>
              <a:r>
                <a:rPr sz="800" spc="40" dirty="0">
                  <a:solidFill>
                    <a:srgbClr val="FFFFFF"/>
                  </a:solidFill>
                  <a:latin typeface="Arial"/>
                  <a:cs typeface="Arial"/>
                </a:rPr>
                <a:t>projects</a:t>
              </a:r>
              <a:endParaRPr sz="800">
                <a:latin typeface="Arial"/>
                <a:cs typeface="Arial"/>
              </a:endParaRPr>
            </a:p>
          </p:txBody>
        </p:sp>
        <p:pic>
          <p:nvPicPr>
            <p:cNvPr id="34" name="object 29">
              <a:extLst>
                <a:ext uri="{FF2B5EF4-FFF2-40B4-BE49-F238E27FC236}">
                  <a16:creationId xmlns:a16="http://schemas.microsoft.com/office/drawing/2014/main" id="{F7C8730F-F6ED-54E6-A325-53F37D0A476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70898" y="4668826"/>
              <a:ext cx="165480" cy="166368"/>
            </a:xfrm>
            <a:prstGeom prst="rect">
              <a:avLst/>
            </a:prstGeom>
          </p:spPr>
        </p:pic>
      </p:grpSp>
      <p:sp>
        <p:nvSpPr>
          <p:cNvPr id="40" name="Title 3">
            <a:extLst>
              <a:ext uri="{FF2B5EF4-FFF2-40B4-BE49-F238E27FC236}">
                <a16:creationId xmlns:a16="http://schemas.microsoft.com/office/drawing/2014/main" id="{2F6DAB90-164D-E327-9E22-F677944DB17F}"/>
              </a:ext>
            </a:extLst>
          </p:cNvPr>
          <p:cNvSpPr txBox="1">
            <a:spLocks/>
          </p:cNvSpPr>
          <p:nvPr/>
        </p:nvSpPr>
        <p:spPr>
          <a:xfrm>
            <a:off x="9612966" y="1163239"/>
            <a:ext cx="3747668" cy="495664"/>
          </a:xfrm>
          <a:prstGeom prst="rect">
            <a:avLst/>
          </a:prstGeom>
        </p:spPr>
        <p:txBody>
          <a:bodyPr/>
          <a:lstStyle>
            <a:lvl1pPr algn="l" eaLnBrk="1" hangingPunct="1">
              <a:defRPr sz="2800" b="0" i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Mangal Pro" pitchFamily="2" charset="0"/>
              </a:rPr>
              <a:t>Prize Goals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0E63CB-7FD3-4882-50C9-74D1CEAE5B99}"/>
              </a:ext>
            </a:extLst>
          </p:cNvPr>
          <p:cNvSpPr txBox="1"/>
          <p:nvPr/>
        </p:nvSpPr>
        <p:spPr>
          <a:xfrm>
            <a:off x="9567789" y="1766646"/>
            <a:ext cx="4829321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Standardize and expand equitable workforce development programs to all states Nexamp is active in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Pilot, standardize, and grow our Community Liaison program (on-the-ground outreach teams)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Reframe community solar knowledge through a community-scale lens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Provide long-term benefits such as higher LMI discounts, ongoing community payments, or new infrastructure through financing offered after Phase 3</a:t>
            </a:r>
          </a:p>
        </p:txBody>
      </p:sp>
      <p:sp>
        <p:nvSpPr>
          <p:cNvPr id="46" name="Title 3">
            <a:extLst>
              <a:ext uri="{FF2B5EF4-FFF2-40B4-BE49-F238E27FC236}">
                <a16:creationId xmlns:a16="http://schemas.microsoft.com/office/drawing/2014/main" id="{6F77D96C-D5A4-D77D-13C0-E00C44A05B86}"/>
              </a:ext>
            </a:extLst>
          </p:cNvPr>
          <p:cNvSpPr txBox="1">
            <a:spLocks/>
          </p:cNvSpPr>
          <p:nvPr/>
        </p:nvSpPr>
        <p:spPr>
          <a:xfrm>
            <a:off x="9783741" y="5805686"/>
            <a:ext cx="3747668" cy="495664"/>
          </a:xfrm>
          <a:prstGeom prst="rect">
            <a:avLst/>
          </a:prstGeom>
        </p:spPr>
        <p:txBody>
          <a:bodyPr/>
          <a:lstStyle>
            <a:lvl1pPr algn="l" eaLnBrk="1" hangingPunct="1">
              <a:defRPr sz="2800" b="0" i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Mangal Pro" pitchFamily="2" charset="0"/>
              </a:rPr>
              <a:t>Team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423A86A-4B1F-993B-7027-ED150D682DF2}"/>
              </a:ext>
            </a:extLst>
          </p:cNvPr>
          <p:cNvSpPr txBox="1"/>
          <p:nvPr/>
        </p:nvSpPr>
        <p:spPr>
          <a:xfrm>
            <a:off x="9908350" y="6472362"/>
            <a:ext cx="41089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Currently, just Nexamp, but open to future partners.</a:t>
            </a:r>
          </a:p>
        </p:txBody>
      </p:sp>
      <p:pic>
        <p:nvPicPr>
          <p:cNvPr id="49" name="Picture 4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BA2F73F-F921-9F5D-B258-E3EF893670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244" y="7443658"/>
            <a:ext cx="2814410" cy="564628"/>
          </a:xfrm>
          <a:prstGeom prst="rect">
            <a:avLst/>
          </a:prstGeom>
        </p:spPr>
      </p:pic>
      <p:sp>
        <p:nvSpPr>
          <p:cNvPr id="50" name="Title 3">
            <a:extLst>
              <a:ext uri="{FF2B5EF4-FFF2-40B4-BE49-F238E27FC236}">
                <a16:creationId xmlns:a16="http://schemas.microsoft.com/office/drawing/2014/main" id="{9CCEED0B-CFD4-47D7-5AEB-0C0546BC247A}"/>
              </a:ext>
            </a:extLst>
          </p:cNvPr>
          <p:cNvSpPr txBox="1">
            <a:spLocks/>
          </p:cNvSpPr>
          <p:nvPr/>
        </p:nvSpPr>
        <p:spPr>
          <a:xfrm>
            <a:off x="5044889" y="5750588"/>
            <a:ext cx="3747668" cy="495664"/>
          </a:xfrm>
          <a:prstGeom prst="rect">
            <a:avLst/>
          </a:prstGeom>
        </p:spPr>
        <p:txBody>
          <a:bodyPr/>
          <a:lstStyle>
            <a:lvl1pPr algn="l" eaLnBrk="1" hangingPunct="1">
              <a:defRPr sz="2800" b="0" i="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chemeClr val="accent6">
                    <a:lumMod val="60000"/>
                    <a:lumOff val="40000"/>
                  </a:schemeClr>
                </a:solidFill>
                <a:latin typeface="Mangal Pro" pitchFamily="2" charset="0"/>
              </a:rPr>
              <a:t>Portfolio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394496-22A0-9E81-8A50-788212AFC4C8}"/>
              </a:ext>
            </a:extLst>
          </p:cNvPr>
          <p:cNvSpPr txBox="1"/>
          <p:nvPr/>
        </p:nvSpPr>
        <p:spPr>
          <a:xfrm>
            <a:off x="4669081" y="6280065"/>
            <a:ext cx="41089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Nexamp has a robust, multi-state portfolio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bg1">
                    <a:lumMod val="95000"/>
                  </a:schemeClr>
                </a:solidFill>
                <a:latin typeface="Mangal Pro" pitchFamily="2" charset="0"/>
              </a:rPr>
              <a:t>The Prize will allow Nexamp to scale new initiatives among entire portfolio</a:t>
            </a:r>
          </a:p>
        </p:txBody>
      </p:sp>
    </p:spTree>
    <p:extLst>
      <p:ext uri="{BB962C8B-B14F-4D97-AF65-F5344CB8AC3E}">
        <p14:creationId xmlns:p14="http://schemas.microsoft.com/office/powerpoint/2010/main" val="2784369650"/>
      </p:ext>
    </p:extLst>
  </p:cSld>
  <p:clrMapOvr>
    <a:masterClrMapping/>
  </p:clrMapOvr>
</p:sld>
</file>

<file path=ppt/theme/theme1.xml><?xml version="1.0" encoding="utf-8"?>
<a:theme xmlns:a="http://schemas.openxmlformats.org/drawingml/2006/main" name="Nexamp Default Theme">
  <a:themeElements>
    <a:clrScheme name="Custom 6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56FCF"/>
      </a:accent1>
      <a:accent2>
        <a:srgbClr val="FF653B"/>
      </a:accent2>
      <a:accent3>
        <a:srgbClr val="2CB576"/>
      </a:accent3>
      <a:accent4>
        <a:srgbClr val="FFDD61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xamp Default Theme" id="{812565F6-DBEB-4761-86F1-6210753F2233}" vid="{AE619392-9F99-45B1-8808-2F8722194E96}"/>
    </a:ext>
  </a:extLst>
</a:theme>
</file>

<file path=ppt/theme/theme2.xml><?xml version="1.0" encoding="utf-8"?>
<a:theme xmlns:a="http://schemas.openxmlformats.org/drawingml/2006/main" name="Black Slide with 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DEC057E3-30D8-B54D-B618-8D7CE6414145}" vid="{39E74FB6-F927-0843-B640-199E7569C2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320E6E7CB04E479CF5557ECE1BEB3F" ma:contentTypeVersion="19" ma:contentTypeDescription="Create a new document." ma:contentTypeScope="" ma:versionID="b90fb92162549817d8fad453a1b5f7ca">
  <xsd:schema xmlns:xsd="http://www.w3.org/2001/XMLSchema" xmlns:xs="http://www.w3.org/2001/XMLSchema" xmlns:p="http://schemas.microsoft.com/office/2006/metadata/properties" xmlns:ns2="dd8632b5-2d4a-49c7-857c-132f88c037fb" xmlns:ns3="4fa21eab-5e41-49d6-9583-6f50c43cf4ac" xmlns:ns4="http://schemas.microsoft.com/sharepoint/v4" targetNamespace="http://schemas.microsoft.com/office/2006/metadata/properties" ma:root="true" ma:fieldsID="e9f2c47d5eacbd4ad2db28e923016951" ns2:_="" ns3:_="" ns4:_="">
    <xsd:import namespace="dd8632b5-2d4a-49c7-857c-132f88c037fb"/>
    <xsd:import namespace="4fa21eab-5e41-49d6-9583-6f50c43cf4a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IconOverlay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ProjectLive" minOccurs="0"/>
                <xsd:element ref="ns2:Owne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632b5-2d4a-49c7-857c-132f88c037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rojectLive" ma:index="21" nillable="true" ma:displayName="Project Live" ma:default="0" ma:format="Dropdown" ma:internalName="ProjectLive">
      <xsd:simpleType>
        <xsd:restriction base="dms:Boolean"/>
      </xsd:simpleType>
    </xsd:element>
    <xsd:element name="Owner" ma:index="22" nillable="true" ma:displayName="Owner" ma:format="Dropdown" ma:list="UserInfo" ma:SharePointGroup="0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6cd76e5e-cb6a-4f15-8ea2-db31bb41e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a21eab-5e41-49d6-9583-6f50c43cf4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3d3f181a-17cd-48e0-b6e3-cc93afe75af2}" ma:internalName="TaxCatchAll" ma:showField="CatchAllData" ma:web="4fa21eab-5e41-49d6-9583-6f50c43cf4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Live xmlns="dd8632b5-2d4a-49c7-857c-132f88c037fb">false</ProjectLive>
    <IconOverlay xmlns="http://schemas.microsoft.com/sharepoint/v4" xsi:nil="true"/>
    <Owner xmlns="dd8632b5-2d4a-49c7-857c-132f88c037fb">
      <UserInfo>
        <DisplayName/>
        <AccountId xsi:nil="true"/>
        <AccountType/>
      </UserInfo>
    </Owner>
    <TaxCatchAll xmlns="4fa21eab-5e41-49d6-9583-6f50c43cf4ac" xsi:nil="true"/>
    <lcf76f155ced4ddcb4097134ff3c332f xmlns="dd8632b5-2d4a-49c7-857c-132f88c037f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83FA73-8B75-4671-BD60-7784A6633417}"/>
</file>

<file path=customXml/itemProps2.xml><?xml version="1.0" encoding="utf-8"?>
<ds:datastoreItem xmlns:ds="http://schemas.openxmlformats.org/officeDocument/2006/customXml" ds:itemID="{11AF05C2-B86D-425D-B043-3C8027C49BE8}"/>
</file>

<file path=customXml/itemProps3.xml><?xml version="1.0" encoding="utf-8"?>
<ds:datastoreItem xmlns:ds="http://schemas.openxmlformats.org/officeDocument/2006/customXml" ds:itemID="{A22D64B1-CFDE-4C49-9BCD-B80A5F4E6965}"/>
</file>

<file path=docProps/app.xml><?xml version="1.0" encoding="utf-8"?>
<Properties xmlns="http://schemas.openxmlformats.org/officeDocument/2006/extended-properties" xmlns:vt="http://schemas.openxmlformats.org/officeDocument/2006/docPropsVTypes">
  <Template>Nexamp Default Theme</Template>
  <TotalTime>87</TotalTime>
  <Words>225</Words>
  <Application>Microsoft Macintosh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Franklin Gothic Book</vt:lpstr>
      <vt:lpstr>Mangal Pro</vt:lpstr>
      <vt:lpstr>Myriad Pro</vt:lpstr>
      <vt:lpstr>Nexamp Default Theme</vt:lpstr>
      <vt:lpstr>Black Slide with X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Parra</dc:creator>
  <cp:lastModifiedBy>Juan Parra</cp:lastModifiedBy>
  <cp:revision>1</cp:revision>
  <dcterms:created xsi:type="dcterms:W3CDTF">2023-03-14T17:09:15Z</dcterms:created>
  <dcterms:modified xsi:type="dcterms:W3CDTF">2023-03-14T18:36:41Z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0x0101002B320E6E7CB04E479CF5557ECE1BEB3F</vt:lpwstr>
  </property>
</Properties>
</file>