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06" d="100"/>
          <a:sy n="106" d="100"/>
        </p:scale>
        <p:origin x="792"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A2012-5BAE-5366-867B-C3446A3AF1B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46C9560-D4F4-2048-D100-B46FD774412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EFD8B57-D53D-D30A-5F37-701C12F903D3}"/>
              </a:ext>
            </a:extLst>
          </p:cNvPr>
          <p:cNvSpPr>
            <a:spLocks noGrp="1"/>
          </p:cNvSpPr>
          <p:nvPr>
            <p:ph type="dt" sz="half" idx="10"/>
          </p:nvPr>
        </p:nvSpPr>
        <p:spPr/>
        <p:txBody>
          <a:bodyPr/>
          <a:lstStyle/>
          <a:p>
            <a:fld id="{A1FD9813-7A0C-4DD9-9F36-7D6B382A4419}" type="datetimeFigureOut">
              <a:rPr lang="en-US" smtClean="0"/>
              <a:t>3/15/2023</a:t>
            </a:fld>
            <a:endParaRPr lang="en-US"/>
          </a:p>
        </p:txBody>
      </p:sp>
      <p:sp>
        <p:nvSpPr>
          <p:cNvPr id="5" name="Footer Placeholder 4">
            <a:extLst>
              <a:ext uri="{FF2B5EF4-FFF2-40B4-BE49-F238E27FC236}">
                <a16:creationId xmlns:a16="http://schemas.microsoft.com/office/drawing/2014/main" id="{61CBF55B-C8F2-87F4-40ED-4946C4F805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1779B67-A524-0840-897F-E3D6D2B8D396}"/>
              </a:ext>
            </a:extLst>
          </p:cNvPr>
          <p:cNvSpPr>
            <a:spLocks noGrp="1"/>
          </p:cNvSpPr>
          <p:nvPr>
            <p:ph type="sldNum" sz="quarter" idx="12"/>
          </p:nvPr>
        </p:nvSpPr>
        <p:spPr/>
        <p:txBody>
          <a:bodyPr/>
          <a:lstStyle/>
          <a:p>
            <a:fld id="{097F2DFB-8178-419F-A0E1-8EEBB25098EC}" type="slidenum">
              <a:rPr lang="en-US" smtClean="0"/>
              <a:t>‹#›</a:t>
            </a:fld>
            <a:endParaRPr lang="en-US"/>
          </a:p>
        </p:txBody>
      </p:sp>
    </p:spTree>
    <p:extLst>
      <p:ext uri="{BB962C8B-B14F-4D97-AF65-F5344CB8AC3E}">
        <p14:creationId xmlns:p14="http://schemas.microsoft.com/office/powerpoint/2010/main" val="21606067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93C07D-87E0-FC4A-88BA-42FF000EE37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120A34-2405-236B-D7F0-EE356731CA4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3225C3-64BA-C0D1-84D2-D1AA6C617D6F}"/>
              </a:ext>
            </a:extLst>
          </p:cNvPr>
          <p:cNvSpPr>
            <a:spLocks noGrp="1"/>
          </p:cNvSpPr>
          <p:nvPr>
            <p:ph type="dt" sz="half" idx="10"/>
          </p:nvPr>
        </p:nvSpPr>
        <p:spPr/>
        <p:txBody>
          <a:bodyPr/>
          <a:lstStyle/>
          <a:p>
            <a:fld id="{A1FD9813-7A0C-4DD9-9F36-7D6B382A4419}" type="datetimeFigureOut">
              <a:rPr lang="en-US" smtClean="0"/>
              <a:t>3/15/2023</a:t>
            </a:fld>
            <a:endParaRPr lang="en-US"/>
          </a:p>
        </p:txBody>
      </p:sp>
      <p:sp>
        <p:nvSpPr>
          <p:cNvPr id="5" name="Footer Placeholder 4">
            <a:extLst>
              <a:ext uri="{FF2B5EF4-FFF2-40B4-BE49-F238E27FC236}">
                <a16:creationId xmlns:a16="http://schemas.microsoft.com/office/drawing/2014/main" id="{C92FF0E1-8C94-D31C-9877-8F95BD2100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772034-DF31-55F5-0BF1-8A4B59F211BA}"/>
              </a:ext>
            </a:extLst>
          </p:cNvPr>
          <p:cNvSpPr>
            <a:spLocks noGrp="1"/>
          </p:cNvSpPr>
          <p:nvPr>
            <p:ph type="sldNum" sz="quarter" idx="12"/>
          </p:nvPr>
        </p:nvSpPr>
        <p:spPr/>
        <p:txBody>
          <a:bodyPr/>
          <a:lstStyle/>
          <a:p>
            <a:fld id="{097F2DFB-8178-419F-A0E1-8EEBB25098EC}" type="slidenum">
              <a:rPr lang="en-US" smtClean="0"/>
              <a:t>‹#›</a:t>
            </a:fld>
            <a:endParaRPr lang="en-US"/>
          </a:p>
        </p:txBody>
      </p:sp>
    </p:spTree>
    <p:extLst>
      <p:ext uri="{BB962C8B-B14F-4D97-AF65-F5344CB8AC3E}">
        <p14:creationId xmlns:p14="http://schemas.microsoft.com/office/powerpoint/2010/main" val="24181021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E41CAF-7F79-740E-8787-235640FA098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E3BE212-9F7E-1AC8-CBDB-0CB009989A7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11CCE9A-B06F-4B27-CBEE-AD45CF6EA309}"/>
              </a:ext>
            </a:extLst>
          </p:cNvPr>
          <p:cNvSpPr>
            <a:spLocks noGrp="1"/>
          </p:cNvSpPr>
          <p:nvPr>
            <p:ph type="dt" sz="half" idx="10"/>
          </p:nvPr>
        </p:nvSpPr>
        <p:spPr/>
        <p:txBody>
          <a:bodyPr/>
          <a:lstStyle/>
          <a:p>
            <a:fld id="{A1FD9813-7A0C-4DD9-9F36-7D6B382A4419}" type="datetimeFigureOut">
              <a:rPr lang="en-US" smtClean="0"/>
              <a:t>3/15/2023</a:t>
            </a:fld>
            <a:endParaRPr lang="en-US"/>
          </a:p>
        </p:txBody>
      </p:sp>
      <p:sp>
        <p:nvSpPr>
          <p:cNvPr id="5" name="Footer Placeholder 4">
            <a:extLst>
              <a:ext uri="{FF2B5EF4-FFF2-40B4-BE49-F238E27FC236}">
                <a16:creationId xmlns:a16="http://schemas.microsoft.com/office/drawing/2014/main" id="{5F7DE680-9033-1C24-225E-1142EB9F26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928349-FA18-08DB-A992-14B8CE811881}"/>
              </a:ext>
            </a:extLst>
          </p:cNvPr>
          <p:cNvSpPr>
            <a:spLocks noGrp="1"/>
          </p:cNvSpPr>
          <p:nvPr>
            <p:ph type="sldNum" sz="quarter" idx="12"/>
          </p:nvPr>
        </p:nvSpPr>
        <p:spPr/>
        <p:txBody>
          <a:bodyPr/>
          <a:lstStyle/>
          <a:p>
            <a:fld id="{097F2DFB-8178-419F-A0E1-8EEBB25098EC}" type="slidenum">
              <a:rPr lang="en-US" smtClean="0"/>
              <a:t>‹#›</a:t>
            </a:fld>
            <a:endParaRPr lang="en-US"/>
          </a:p>
        </p:txBody>
      </p:sp>
    </p:spTree>
    <p:extLst>
      <p:ext uri="{BB962C8B-B14F-4D97-AF65-F5344CB8AC3E}">
        <p14:creationId xmlns:p14="http://schemas.microsoft.com/office/powerpoint/2010/main" val="21436202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01CD3-38E1-7EED-30DD-49BA6669405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E57BEF6-5BB8-AC26-E0C3-6633AA195FB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F40A69B-3325-E411-E522-B39B9256A31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D525492-1A28-7496-4962-271B813972BA}"/>
              </a:ext>
            </a:extLst>
          </p:cNvPr>
          <p:cNvSpPr>
            <a:spLocks noGrp="1"/>
          </p:cNvSpPr>
          <p:nvPr>
            <p:ph type="dt" sz="half" idx="10"/>
          </p:nvPr>
        </p:nvSpPr>
        <p:spPr/>
        <p:txBody>
          <a:bodyPr/>
          <a:lstStyle/>
          <a:p>
            <a:fld id="{A1FD9813-7A0C-4DD9-9F36-7D6B382A4419}" type="datetimeFigureOut">
              <a:rPr lang="en-US" smtClean="0"/>
              <a:t>3/15/2023</a:t>
            </a:fld>
            <a:endParaRPr lang="en-US"/>
          </a:p>
        </p:txBody>
      </p:sp>
      <p:sp>
        <p:nvSpPr>
          <p:cNvPr id="6" name="Footer Placeholder 5">
            <a:extLst>
              <a:ext uri="{FF2B5EF4-FFF2-40B4-BE49-F238E27FC236}">
                <a16:creationId xmlns:a16="http://schemas.microsoft.com/office/drawing/2014/main" id="{DADA909A-E06D-952D-AD03-7274F246B9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1B5284A-799B-4CDB-64FA-C46A5EEBAA8D}"/>
              </a:ext>
            </a:extLst>
          </p:cNvPr>
          <p:cNvSpPr>
            <a:spLocks noGrp="1"/>
          </p:cNvSpPr>
          <p:nvPr>
            <p:ph type="sldNum" sz="quarter" idx="12"/>
          </p:nvPr>
        </p:nvSpPr>
        <p:spPr/>
        <p:txBody>
          <a:bodyPr/>
          <a:lstStyle/>
          <a:p>
            <a:fld id="{097F2DFB-8178-419F-A0E1-8EEBB25098EC}" type="slidenum">
              <a:rPr lang="en-US" smtClean="0"/>
              <a:t>‹#›</a:t>
            </a:fld>
            <a:endParaRPr lang="en-US"/>
          </a:p>
        </p:txBody>
      </p:sp>
    </p:spTree>
    <p:extLst>
      <p:ext uri="{BB962C8B-B14F-4D97-AF65-F5344CB8AC3E}">
        <p14:creationId xmlns:p14="http://schemas.microsoft.com/office/powerpoint/2010/main" val="24053544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3AAD0-5A54-5A7A-9761-AB039DF4732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C1B6C80-3F14-E5E8-7D27-DFC0BB3644C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E83F6A7-80D0-1543-AAB3-761A8E0923A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41ABCD5-2247-A3DB-C5E0-A6DA41B0F7D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5226682-E0A0-DE9A-5E21-BF56775853C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7317454-C892-21CB-800A-8B5E1FE796A1}"/>
              </a:ext>
            </a:extLst>
          </p:cNvPr>
          <p:cNvSpPr>
            <a:spLocks noGrp="1"/>
          </p:cNvSpPr>
          <p:nvPr>
            <p:ph type="dt" sz="half" idx="10"/>
          </p:nvPr>
        </p:nvSpPr>
        <p:spPr/>
        <p:txBody>
          <a:bodyPr/>
          <a:lstStyle/>
          <a:p>
            <a:fld id="{A1FD9813-7A0C-4DD9-9F36-7D6B382A4419}" type="datetimeFigureOut">
              <a:rPr lang="en-US" smtClean="0"/>
              <a:t>3/15/2023</a:t>
            </a:fld>
            <a:endParaRPr lang="en-US"/>
          </a:p>
        </p:txBody>
      </p:sp>
      <p:sp>
        <p:nvSpPr>
          <p:cNvPr id="8" name="Footer Placeholder 7">
            <a:extLst>
              <a:ext uri="{FF2B5EF4-FFF2-40B4-BE49-F238E27FC236}">
                <a16:creationId xmlns:a16="http://schemas.microsoft.com/office/drawing/2014/main" id="{6194AF33-C49C-48D5-B830-D830C6A18ED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D9D9477-5337-EB7A-6EE0-F8470A0FD5BA}"/>
              </a:ext>
            </a:extLst>
          </p:cNvPr>
          <p:cNvSpPr>
            <a:spLocks noGrp="1"/>
          </p:cNvSpPr>
          <p:nvPr>
            <p:ph type="sldNum" sz="quarter" idx="12"/>
          </p:nvPr>
        </p:nvSpPr>
        <p:spPr/>
        <p:txBody>
          <a:bodyPr/>
          <a:lstStyle/>
          <a:p>
            <a:fld id="{097F2DFB-8178-419F-A0E1-8EEBB25098EC}" type="slidenum">
              <a:rPr lang="en-US" smtClean="0"/>
              <a:t>‹#›</a:t>
            </a:fld>
            <a:endParaRPr lang="en-US"/>
          </a:p>
        </p:txBody>
      </p:sp>
    </p:spTree>
    <p:extLst>
      <p:ext uri="{BB962C8B-B14F-4D97-AF65-F5344CB8AC3E}">
        <p14:creationId xmlns:p14="http://schemas.microsoft.com/office/powerpoint/2010/main" val="31690132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5D3D5-2E6C-8405-8AC6-DF9ED277D05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B093C88-2D37-6B0A-19D8-3012C3CEFE49}"/>
              </a:ext>
            </a:extLst>
          </p:cNvPr>
          <p:cNvSpPr>
            <a:spLocks noGrp="1"/>
          </p:cNvSpPr>
          <p:nvPr>
            <p:ph type="dt" sz="half" idx="10"/>
          </p:nvPr>
        </p:nvSpPr>
        <p:spPr/>
        <p:txBody>
          <a:bodyPr/>
          <a:lstStyle/>
          <a:p>
            <a:fld id="{A1FD9813-7A0C-4DD9-9F36-7D6B382A4419}" type="datetimeFigureOut">
              <a:rPr lang="en-US" smtClean="0"/>
              <a:t>3/15/2023</a:t>
            </a:fld>
            <a:endParaRPr lang="en-US"/>
          </a:p>
        </p:txBody>
      </p:sp>
      <p:sp>
        <p:nvSpPr>
          <p:cNvPr id="4" name="Footer Placeholder 3">
            <a:extLst>
              <a:ext uri="{FF2B5EF4-FFF2-40B4-BE49-F238E27FC236}">
                <a16:creationId xmlns:a16="http://schemas.microsoft.com/office/drawing/2014/main" id="{5E9A7FAF-A98A-B144-9ABB-DA8B550119F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3BBA973-3F3F-39BB-914C-6D331D4A8D72}"/>
              </a:ext>
            </a:extLst>
          </p:cNvPr>
          <p:cNvSpPr>
            <a:spLocks noGrp="1"/>
          </p:cNvSpPr>
          <p:nvPr>
            <p:ph type="sldNum" sz="quarter" idx="12"/>
          </p:nvPr>
        </p:nvSpPr>
        <p:spPr/>
        <p:txBody>
          <a:bodyPr/>
          <a:lstStyle/>
          <a:p>
            <a:fld id="{097F2DFB-8178-419F-A0E1-8EEBB25098EC}" type="slidenum">
              <a:rPr lang="en-US" smtClean="0"/>
              <a:t>‹#›</a:t>
            </a:fld>
            <a:endParaRPr lang="en-US"/>
          </a:p>
        </p:txBody>
      </p:sp>
    </p:spTree>
    <p:extLst>
      <p:ext uri="{BB962C8B-B14F-4D97-AF65-F5344CB8AC3E}">
        <p14:creationId xmlns:p14="http://schemas.microsoft.com/office/powerpoint/2010/main" val="13699047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257107F-74C0-7F60-8226-6AFAF3FABE77}"/>
              </a:ext>
            </a:extLst>
          </p:cNvPr>
          <p:cNvSpPr>
            <a:spLocks noGrp="1"/>
          </p:cNvSpPr>
          <p:nvPr>
            <p:ph type="dt" sz="half" idx="10"/>
          </p:nvPr>
        </p:nvSpPr>
        <p:spPr/>
        <p:txBody>
          <a:bodyPr/>
          <a:lstStyle/>
          <a:p>
            <a:fld id="{A1FD9813-7A0C-4DD9-9F36-7D6B382A4419}" type="datetimeFigureOut">
              <a:rPr lang="en-US" smtClean="0"/>
              <a:t>3/15/2023</a:t>
            </a:fld>
            <a:endParaRPr lang="en-US"/>
          </a:p>
        </p:txBody>
      </p:sp>
      <p:sp>
        <p:nvSpPr>
          <p:cNvPr id="3" name="Footer Placeholder 2">
            <a:extLst>
              <a:ext uri="{FF2B5EF4-FFF2-40B4-BE49-F238E27FC236}">
                <a16:creationId xmlns:a16="http://schemas.microsoft.com/office/drawing/2014/main" id="{CB5E7A4D-67AE-477A-71C4-737ECC5AC11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761F2A0-20CC-704E-235C-83D52BB47DB0}"/>
              </a:ext>
            </a:extLst>
          </p:cNvPr>
          <p:cNvSpPr>
            <a:spLocks noGrp="1"/>
          </p:cNvSpPr>
          <p:nvPr>
            <p:ph type="sldNum" sz="quarter" idx="12"/>
          </p:nvPr>
        </p:nvSpPr>
        <p:spPr/>
        <p:txBody>
          <a:bodyPr/>
          <a:lstStyle/>
          <a:p>
            <a:fld id="{097F2DFB-8178-419F-A0E1-8EEBB25098EC}" type="slidenum">
              <a:rPr lang="en-US" smtClean="0"/>
              <a:t>‹#›</a:t>
            </a:fld>
            <a:endParaRPr lang="en-US"/>
          </a:p>
        </p:txBody>
      </p:sp>
    </p:spTree>
    <p:extLst>
      <p:ext uri="{BB962C8B-B14F-4D97-AF65-F5344CB8AC3E}">
        <p14:creationId xmlns:p14="http://schemas.microsoft.com/office/powerpoint/2010/main" val="23798756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CA8FD-D5CC-EDA5-F757-C5FA60457A3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9ABD741-9CB4-4F78-7B73-DA326573E14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7CE610F-E537-131C-A219-7A2DC2BB188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F69CA81-95B3-C0A6-12EA-9FC8BBA59C6B}"/>
              </a:ext>
            </a:extLst>
          </p:cNvPr>
          <p:cNvSpPr>
            <a:spLocks noGrp="1"/>
          </p:cNvSpPr>
          <p:nvPr>
            <p:ph type="dt" sz="half" idx="10"/>
          </p:nvPr>
        </p:nvSpPr>
        <p:spPr/>
        <p:txBody>
          <a:bodyPr/>
          <a:lstStyle/>
          <a:p>
            <a:fld id="{A1FD9813-7A0C-4DD9-9F36-7D6B382A4419}" type="datetimeFigureOut">
              <a:rPr lang="en-US" smtClean="0"/>
              <a:t>3/15/2023</a:t>
            </a:fld>
            <a:endParaRPr lang="en-US"/>
          </a:p>
        </p:txBody>
      </p:sp>
      <p:sp>
        <p:nvSpPr>
          <p:cNvPr id="6" name="Footer Placeholder 5">
            <a:extLst>
              <a:ext uri="{FF2B5EF4-FFF2-40B4-BE49-F238E27FC236}">
                <a16:creationId xmlns:a16="http://schemas.microsoft.com/office/drawing/2014/main" id="{8AE2D74F-C932-1684-8987-C52DA9129B0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3875B5F-3E99-4DB9-CAD2-6E7F99DE0701}"/>
              </a:ext>
            </a:extLst>
          </p:cNvPr>
          <p:cNvSpPr>
            <a:spLocks noGrp="1"/>
          </p:cNvSpPr>
          <p:nvPr>
            <p:ph type="sldNum" sz="quarter" idx="12"/>
          </p:nvPr>
        </p:nvSpPr>
        <p:spPr/>
        <p:txBody>
          <a:bodyPr/>
          <a:lstStyle/>
          <a:p>
            <a:fld id="{097F2DFB-8178-419F-A0E1-8EEBB25098EC}" type="slidenum">
              <a:rPr lang="en-US" smtClean="0"/>
              <a:t>‹#›</a:t>
            </a:fld>
            <a:endParaRPr lang="en-US"/>
          </a:p>
        </p:txBody>
      </p:sp>
    </p:spTree>
    <p:extLst>
      <p:ext uri="{BB962C8B-B14F-4D97-AF65-F5344CB8AC3E}">
        <p14:creationId xmlns:p14="http://schemas.microsoft.com/office/powerpoint/2010/main" val="16693493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9E022-3415-393F-35BD-9788E72F070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61E9074-EDC8-7561-CB0A-E668F119BC1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CAD065C-3A3C-913A-B859-7F6F4F29E2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9215F26-BD71-481A-EEAE-EA4A945EE18D}"/>
              </a:ext>
            </a:extLst>
          </p:cNvPr>
          <p:cNvSpPr>
            <a:spLocks noGrp="1"/>
          </p:cNvSpPr>
          <p:nvPr>
            <p:ph type="dt" sz="half" idx="10"/>
          </p:nvPr>
        </p:nvSpPr>
        <p:spPr/>
        <p:txBody>
          <a:bodyPr/>
          <a:lstStyle/>
          <a:p>
            <a:fld id="{A1FD9813-7A0C-4DD9-9F36-7D6B382A4419}" type="datetimeFigureOut">
              <a:rPr lang="en-US" smtClean="0"/>
              <a:t>3/15/2023</a:t>
            </a:fld>
            <a:endParaRPr lang="en-US"/>
          </a:p>
        </p:txBody>
      </p:sp>
      <p:sp>
        <p:nvSpPr>
          <p:cNvPr id="6" name="Footer Placeholder 5">
            <a:extLst>
              <a:ext uri="{FF2B5EF4-FFF2-40B4-BE49-F238E27FC236}">
                <a16:creationId xmlns:a16="http://schemas.microsoft.com/office/drawing/2014/main" id="{A77FF557-1D8B-F9EB-3BA4-90AF4ADF6C1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0EA6D6F-64AD-18DA-C099-1CF86C9A2CE8}"/>
              </a:ext>
            </a:extLst>
          </p:cNvPr>
          <p:cNvSpPr>
            <a:spLocks noGrp="1"/>
          </p:cNvSpPr>
          <p:nvPr>
            <p:ph type="sldNum" sz="quarter" idx="12"/>
          </p:nvPr>
        </p:nvSpPr>
        <p:spPr/>
        <p:txBody>
          <a:bodyPr/>
          <a:lstStyle/>
          <a:p>
            <a:fld id="{097F2DFB-8178-419F-A0E1-8EEBB25098EC}" type="slidenum">
              <a:rPr lang="en-US" smtClean="0"/>
              <a:t>‹#›</a:t>
            </a:fld>
            <a:endParaRPr lang="en-US"/>
          </a:p>
        </p:txBody>
      </p:sp>
    </p:spTree>
    <p:extLst>
      <p:ext uri="{BB962C8B-B14F-4D97-AF65-F5344CB8AC3E}">
        <p14:creationId xmlns:p14="http://schemas.microsoft.com/office/powerpoint/2010/main" val="7725125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405E9-E442-59CC-172D-935AB45C8CB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2799339-A754-7F4A-92FB-79DAC97BAA0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0039224-83D7-1D96-4EA9-F69B296B2EC7}"/>
              </a:ext>
            </a:extLst>
          </p:cNvPr>
          <p:cNvSpPr>
            <a:spLocks noGrp="1"/>
          </p:cNvSpPr>
          <p:nvPr>
            <p:ph type="dt" sz="half" idx="10"/>
          </p:nvPr>
        </p:nvSpPr>
        <p:spPr/>
        <p:txBody>
          <a:bodyPr/>
          <a:lstStyle/>
          <a:p>
            <a:fld id="{A1FD9813-7A0C-4DD9-9F36-7D6B382A4419}" type="datetimeFigureOut">
              <a:rPr lang="en-US" smtClean="0"/>
              <a:t>3/15/2023</a:t>
            </a:fld>
            <a:endParaRPr lang="en-US"/>
          </a:p>
        </p:txBody>
      </p:sp>
      <p:sp>
        <p:nvSpPr>
          <p:cNvPr id="5" name="Footer Placeholder 4">
            <a:extLst>
              <a:ext uri="{FF2B5EF4-FFF2-40B4-BE49-F238E27FC236}">
                <a16:creationId xmlns:a16="http://schemas.microsoft.com/office/drawing/2014/main" id="{12F4660A-A3C3-92CD-9389-5E01B932BA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F2E022-8E90-C2E6-BC9E-9580CAED8EF1}"/>
              </a:ext>
            </a:extLst>
          </p:cNvPr>
          <p:cNvSpPr>
            <a:spLocks noGrp="1"/>
          </p:cNvSpPr>
          <p:nvPr>
            <p:ph type="sldNum" sz="quarter" idx="12"/>
          </p:nvPr>
        </p:nvSpPr>
        <p:spPr/>
        <p:txBody>
          <a:bodyPr/>
          <a:lstStyle/>
          <a:p>
            <a:fld id="{097F2DFB-8178-419F-A0E1-8EEBB25098EC}" type="slidenum">
              <a:rPr lang="en-US" smtClean="0"/>
              <a:t>‹#›</a:t>
            </a:fld>
            <a:endParaRPr lang="en-US"/>
          </a:p>
        </p:txBody>
      </p:sp>
    </p:spTree>
    <p:extLst>
      <p:ext uri="{BB962C8B-B14F-4D97-AF65-F5344CB8AC3E}">
        <p14:creationId xmlns:p14="http://schemas.microsoft.com/office/powerpoint/2010/main" val="5175106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C10AE91-EE7F-08AA-B6A6-BEAA98B77AF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6197064-1CA7-1154-0182-B101920D71F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B1C3F5-8B06-5602-305A-CC35E9D1B16E}"/>
              </a:ext>
            </a:extLst>
          </p:cNvPr>
          <p:cNvSpPr>
            <a:spLocks noGrp="1"/>
          </p:cNvSpPr>
          <p:nvPr>
            <p:ph type="dt" sz="half" idx="10"/>
          </p:nvPr>
        </p:nvSpPr>
        <p:spPr/>
        <p:txBody>
          <a:bodyPr/>
          <a:lstStyle/>
          <a:p>
            <a:fld id="{A1FD9813-7A0C-4DD9-9F36-7D6B382A4419}" type="datetimeFigureOut">
              <a:rPr lang="en-US" smtClean="0"/>
              <a:t>3/15/2023</a:t>
            </a:fld>
            <a:endParaRPr lang="en-US"/>
          </a:p>
        </p:txBody>
      </p:sp>
      <p:sp>
        <p:nvSpPr>
          <p:cNvPr id="5" name="Footer Placeholder 4">
            <a:extLst>
              <a:ext uri="{FF2B5EF4-FFF2-40B4-BE49-F238E27FC236}">
                <a16:creationId xmlns:a16="http://schemas.microsoft.com/office/drawing/2014/main" id="{8399A67E-8B5F-5916-E84C-1AD051C650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0076D6-1827-F279-6B2B-3E7847E54116}"/>
              </a:ext>
            </a:extLst>
          </p:cNvPr>
          <p:cNvSpPr>
            <a:spLocks noGrp="1"/>
          </p:cNvSpPr>
          <p:nvPr>
            <p:ph type="sldNum" sz="quarter" idx="12"/>
          </p:nvPr>
        </p:nvSpPr>
        <p:spPr/>
        <p:txBody>
          <a:bodyPr/>
          <a:lstStyle/>
          <a:p>
            <a:fld id="{097F2DFB-8178-419F-A0E1-8EEBB25098EC}" type="slidenum">
              <a:rPr lang="en-US" smtClean="0"/>
              <a:t>‹#›</a:t>
            </a:fld>
            <a:endParaRPr lang="en-US"/>
          </a:p>
        </p:txBody>
      </p:sp>
    </p:spTree>
    <p:extLst>
      <p:ext uri="{BB962C8B-B14F-4D97-AF65-F5344CB8AC3E}">
        <p14:creationId xmlns:p14="http://schemas.microsoft.com/office/powerpoint/2010/main" val="24981522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4D6FB6A-04F3-CE05-CF4E-7C2A12782F7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002A5F4-5D45-9019-72B7-33BB5F7F3C1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C367A5A-DE8E-F95C-6F95-DE5010EF578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FD9813-7A0C-4DD9-9F36-7D6B382A4419}" type="datetimeFigureOut">
              <a:rPr lang="en-US" smtClean="0"/>
              <a:t>3/15/2023</a:t>
            </a:fld>
            <a:endParaRPr lang="en-US"/>
          </a:p>
        </p:txBody>
      </p:sp>
      <p:sp>
        <p:nvSpPr>
          <p:cNvPr id="5" name="Footer Placeholder 4">
            <a:extLst>
              <a:ext uri="{FF2B5EF4-FFF2-40B4-BE49-F238E27FC236}">
                <a16:creationId xmlns:a16="http://schemas.microsoft.com/office/drawing/2014/main" id="{0C076E63-804A-FD67-2E99-CF7EC7118E4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8B323A7-E00A-638D-7111-CBCF9B985CF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7F2DFB-8178-419F-A0E1-8EEBB25098EC}" type="slidenum">
              <a:rPr lang="en-US" smtClean="0"/>
              <a:t>‹#›</a:t>
            </a:fld>
            <a:endParaRPr lang="en-US"/>
          </a:p>
        </p:txBody>
      </p:sp>
    </p:spTree>
    <p:extLst>
      <p:ext uri="{BB962C8B-B14F-4D97-AF65-F5344CB8AC3E}">
        <p14:creationId xmlns:p14="http://schemas.microsoft.com/office/powerpoint/2010/main" val="12932236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5">
            <a:extLst>
              <a:ext uri="{FF2B5EF4-FFF2-40B4-BE49-F238E27FC236}">
                <a16:creationId xmlns:a16="http://schemas.microsoft.com/office/drawing/2014/main" id="{C791E731-1963-48FE-6E3E-533E84350F15}"/>
              </a:ext>
            </a:extLst>
          </p:cNvPr>
          <p:cNvSpPr txBox="1">
            <a:spLocks/>
          </p:cNvSpPr>
          <p:nvPr/>
        </p:nvSpPr>
        <p:spPr>
          <a:xfrm>
            <a:off x="3727784" y="596629"/>
            <a:ext cx="8229600" cy="57467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defRPr/>
            </a:pPr>
            <a:r>
              <a:rPr lang="en-US" sz="2800" dirty="0">
                <a:latin typeface="+mn-lt"/>
                <a:ea typeface="Cambria" panose="02040503050406030204" pitchFamily="18" charset="0"/>
                <a:cs typeface="Arial" pitchFamily="34" charset="0"/>
              </a:rPr>
              <a:t>New Mexico Expansion</a:t>
            </a:r>
            <a:br>
              <a:rPr lang="en-US" sz="2800" dirty="0">
                <a:latin typeface="+mn-lt"/>
                <a:ea typeface="Cambria" panose="02040503050406030204" pitchFamily="18" charset="0"/>
                <a:cs typeface="Arial" pitchFamily="34" charset="0"/>
              </a:rPr>
            </a:br>
            <a:r>
              <a:rPr lang="en-US" sz="2800" b="1" cap="all" dirty="0">
                <a:solidFill>
                  <a:schemeClr val="accent4"/>
                </a:solidFill>
                <a:latin typeface="+mn-lt"/>
                <a:ea typeface="Cambria" panose="02040503050406030204" pitchFamily="18" charset="0"/>
                <a:cs typeface="Arial" pitchFamily="34" charset="0"/>
              </a:rPr>
              <a:t>SunShare</a:t>
            </a:r>
            <a:endParaRPr lang="en-US" sz="2800" b="1" dirty="0">
              <a:solidFill>
                <a:schemeClr val="accent4"/>
              </a:solidFill>
              <a:latin typeface="+mn-lt"/>
              <a:ea typeface="Cambria" panose="02040503050406030204" pitchFamily="18" charset="0"/>
              <a:cs typeface="Arial" pitchFamily="34" charset="0"/>
            </a:endParaRPr>
          </a:p>
        </p:txBody>
      </p:sp>
      <p:pic>
        <p:nvPicPr>
          <p:cNvPr id="7" name="Picture 6" descr="Graphical user interface, website&#10;&#10;Description automatically generated">
            <a:extLst>
              <a:ext uri="{FF2B5EF4-FFF2-40B4-BE49-F238E27FC236}">
                <a16:creationId xmlns:a16="http://schemas.microsoft.com/office/drawing/2014/main" id="{B2DC35AF-39BF-E202-B019-17784F022B1D}"/>
              </a:ext>
            </a:extLst>
          </p:cNvPr>
          <p:cNvPicPr>
            <a:picLocks noChangeAspect="1"/>
          </p:cNvPicPr>
          <p:nvPr/>
        </p:nvPicPr>
        <p:blipFill>
          <a:blip r:embed="rId2"/>
          <a:stretch>
            <a:fillRect/>
          </a:stretch>
        </p:blipFill>
        <p:spPr>
          <a:xfrm>
            <a:off x="6096000" y="4009132"/>
            <a:ext cx="5702968" cy="2647980"/>
          </a:xfrm>
          <a:prstGeom prst="rect">
            <a:avLst/>
          </a:prstGeom>
        </p:spPr>
      </p:pic>
      <p:sp>
        <p:nvSpPr>
          <p:cNvPr id="8" name="TextBox 7">
            <a:extLst>
              <a:ext uri="{FF2B5EF4-FFF2-40B4-BE49-F238E27FC236}">
                <a16:creationId xmlns:a16="http://schemas.microsoft.com/office/drawing/2014/main" id="{F9505B4D-DF38-7C2B-5055-3D7FF48E880E}"/>
              </a:ext>
            </a:extLst>
          </p:cNvPr>
          <p:cNvSpPr txBox="1"/>
          <p:nvPr/>
        </p:nvSpPr>
        <p:spPr>
          <a:xfrm>
            <a:off x="2643612" y="1136153"/>
            <a:ext cx="9313772" cy="1323439"/>
          </a:xfrm>
          <a:prstGeom prst="rect">
            <a:avLst/>
          </a:prstGeom>
          <a:noFill/>
        </p:spPr>
        <p:txBody>
          <a:bodyPr wrap="square" rtlCol="0">
            <a:spAutoFit/>
          </a:bodyPr>
          <a:lstStyle/>
          <a:p>
            <a:pPr algn="ctr"/>
            <a:r>
              <a:rPr lang="en-US" sz="1600" dirty="0">
                <a:solidFill>
                  <a:srgbClr val="000000"/>
                </a:solidFill>
                <a:effectLst/>
                <a:ea typeface="Cambria" panose="02040503050406030204" pitchFamily="18" charset="0"/>
                <a:cs typeface="Franklin Gothic Book" panose="020B0503020102020204" pitchFamily="34" charset="0"/>
              </a:rPr>
              <a:t>SunShare’s plan for New Mexico Expansion includes development of community solar gardens within the New Mexico Community Solar Program RFP process, as well as </a:t>
            </a:r>
            <a:r>
              <a:rPr lang="en-US" sz="1600" dirty="0">
                <a:solidFill>
                  <a:srgbClr val="000000"/>
                </a:solidFill>
                <a:effectLst/>
                <a:ea typeface="Cambria" panose="02040503050406030204" pitchFamily="18" charset="0"/>
                <a:cs typeface="Open Sans" panose="020B0606030504020204" pitchFamily="34" charset="0"/>
              </a:rPr>
              <a:t>potential partnerships with Tribes and Pueblos for community solar development on Tribal land. SunShare has partnered with a number of local organizations to provide educational opportunities about renewable energy and Community Solar, workforce training for underserved populations, and subscriptions that are fully or partially covered at no cost to the subscriber. </a:t>
            </a:r>
            <a:endParaRPr lang="en-US" sz="1600" dirty="0">
              <a:ea typeface="Cambria" panose="02040503050406030204" pitchFamily="18" charset="0"/>
            </a:endParaRPr>
          </a:p>
        </p:txBody>
      </p:sp>
      <p:sp>
        <p:nvSpPr>
          <p:cNvPr id="10" name="TextBox 9">
            <a:extLst>
              <a:ext uri="{FF2B5EF4-FFF2-40B4-BE49-F238E27FC236}">
                <a16:creationId xmlns:a16="http://schemas.microsoft.com/office/drawing/2014/main" id="{4EBD5AA9-CF40-0A7E-06CE-18E733E39AD0}"/>
              </a:ext>
            </a:extLst>
          </p:cNvPr>
          <p:cNvSpPr txBox="1"/>
          <p:nvPr/>
        </p:nvSpPr>
        <p:spPr>
          <a:xfrm>
            <a:off x="7225051" y="4038196"/>
            <a:ext cx="1459831" cy="338554"/>
          </a:xfrm>
          <a:prstGeom prst="rect">
            <a:avLst/>
          </a:prstGeom>
          <a:noFill/>
        </p:spPr>
        <p:txBody>
          <a:bodyPr wrap="square" rtlCol="0">
            <a:spAutoFit/>
          </a:bodyPr>
          <a:lstStyle/>
          <a:p>
            <a:r>
              <a:rPr lang="en-US" sz="1600" b="1" dirty="0">
                <a:solidFill>
                  <a:schemeClr val="bg1"/>
                </a:solidFill>
                <a:ea typeface="Cambria" panose="02040503050406030204" pitchFamily="18" charset="0"/>
              </a:rPr>
              <a:t>SunShare:</a:t>
            </a:r>
          </a:p>
        </p:txBody>
      </p:sp>
      <p:pic>
        <p:nvPicPr>
          <p:cNvPr id="11" name="Picture 10">
            <a:extLst>
              <a:ext uri="{FF2B5EF4-FFF2-40B4-BE49-F238E27FC236}">
                <a16:creationId xmlns:a16="http://schemas.microsoft.com/office/drawing/2014/main" id="{9FDA8EC2-C071-02C0-F8E5-266D0284DB34}"/>
              </a:ext>
            </a:extLst>
          </p:cNvPr>
          <p:cNvPicPr>
            <a:picLocks noChangeAspect="1"/>
          </p:cNvPicPr>
          <p:nvPr/>
        </p:nvPicPr>
        <p:blipFill rotWithShape="1">
          <a:blip r:embed="rId3">
            <a:extLst>
              <a:ext uri="{28A0092B-C50C-407E-A947-70E740481C1C}">
                <a14:useLocalDpi xmlns:a14="http://schemas.microsoft.com/office/drawing/2010/main" val="0"/>
              </a:ext>
            </a:extLst>
          </a:blip>
          <a:srcRect l="30198" t="35648" r="18317" b="17361"/>
          <a:stretch/>
        </p:blipFill>
        <p:spPr bwMode="auto">
          <a:xfrm>
            <a:off x="0" y="0"/>
            <a:ext cx="2711116" cy="2648632"/>
          </a:xfrm>
          <a:prstGeom prst="rect">
            <a:avLst/>
          </a:prstGeom>
          <a:noFill/>
          <a:ln>
            <a:noFill/>
          </a:ln>
          <a:extLst>
            <a:ext uri="{53640926-AAD7-44D8-BBD7-CCE9431645EC}">
              <a14:shadowObscured xmlns:a14="http://schemas.microsoft.com/office/drawing/2010/main"/>
            </a:ext>
          </a:extLst>
        </p:spPr>
      </p:pic>
      <p:graphicFrame>
        <p:nvGraphicFramePr>
          <p:cNvPr id="12" name="Table 12">
            <a:extLst>
              <a:ext uri="{FF2B5EF4-FFF2-40B4-BE49-F238E27FC236}">
                <a16:creationId xmlns:a16="http://schemas.microsoft.com/office/drawing/2014/main" id="{907A5B1B-C27F-A9AC-6A72-606CCF5B0131}"/>
              </a:ext>
            </a:extLst>
          </p:cNvPr>
          <p:cNvGraphicFramePr>
            <a:graphicFrameLocks noGrp="1"/>
          </p:cNvGraphicFramePr>
          <p:nvPr>
            <p:extLst>
              <p:ext uri="{D42A27DB-BD31-4B8C-83A1-F6EECF244321}">
                <p14:modId xmlns:p14="http://schemas.microsoft.com/office/powerpoint/2010/main" val="701237369"/>
              </p:ext>
            </p:extLst>
          </p:nvPr>
        </p:nvGraphicFramePr>
        <p:xfrm>
          <a:off x="6539460" y="2648632"/>
          <a:ext cx="4997115" cy="914400"/>
        </p:xfrm>
        <a:graphic>
          <a:graphicData uri="http://schemas.openxmlformats.org/drawingml/2006/table">
            <a:tbl>
              <a:tblPr firstRow="1" bandRow="1">
                <a:tableStyleId>{5C22544A-7EE6-4342-B048-85BDC9FD1C3A}</a:tableStyleId>
              </a:tblPr>
              <a:tblGrid>
                <a:gridCol w="2151867">
                  <a:extLst>
                    <a:ext uri="{9D8B030D-6E8A-4147-A177-3AD203B41FA5}">
                      <a16:colId xmlns:a16="http://schemas.microsoft.com/office/drawing/2014/main" val="1140430256"/>
                    </a:ext>
                  </a:extLst>
                </a:gridCol>
                <a:gridCol w="2845248">
                  <a:extLst>
                    <a:ext uri="{9D8B030D-6E8A-4147-A177-3AD203B41FA5}">
                      <a16:colId xmlns:a16="http://schemas.microsoft.com/office/drawing/2014/main" val="3870251781"/>
                    </a:ext>
                  </a:extLst>
                </a:gridCol>
              </a:tblGrid>
              <a:tr h="370840">
                <a:tc>
                  <a:txBody>
                    <a:bodyPr/>
                    <a:lstStyle/>
                    <a:p>
                      <a:r>
                        <a:rPr lang="en-US" sz="1200" dirty="0"/>
                        <a:t>SunShare’s Community Solar Development Experience</a:t>
                      </a:r>
                    </a:p>
                  </a:txBody>
                  <a:tcPr/>
                </a:tc>
                <a:tc>
                  <a:txBody>
                    <a:bodyPr/>
                    <a:lstStyle/>
                    <a:p>
                      <a:r>
                        <a:rPr lang="en-US" sz="1200" dirty="0"/>
                        <a:t>New Mexico Community Solar Opportunity</a:t>
                      </a:r>
                    </a:p>
                  </a:txBody>
                  <a:tcPr/>
                </a:tc>
                <a:extLst>
                  <a:ext uri="{0D108BD9-81ED-4DB2-BD59-A6C34878D82A}">
                    <a16:rowId xmlns:a16="http://schemas.microsoft.com/office/drawing/2014/main" val="1042453144"/>
                  </a:ext>
                </a:extLst>
              </a:tr>
              <a:tr h="370840">
                <a:tc>
                  <a:txBody>
                    <a:bodyPr/>
                    <a:lstStyle/>
                    <a:p>
                      <a:r>
                        <a:rPr lang="en-US" sz="1200" dirty="0"/>
                        <a:t>150 </a:t>
                      </a:r>
                      <a:r>
                        <a:rPr lang="en-US" sz="1200" dirty="0" err="1"/>
                        <a:t>MWdc</a:t>
                      </a:r>
                      <a:endParaRPr lang="en-US" sz="1200" dirty="0"/>
                    </a:p>
                  </a:txBody>
                  <a:tcPr/>
                </a:tc>
                <a:tc>
                  <a:txBody>
                    <a:bodyPr/>
                    <a:lstStyle/>
                    <a:p>
                      <a:pPr marL="171450" indent="-171450">
                        <a:buFont typeface="Arial" panose="020B0604020202020204" pitchFamily="34" charset="0"/>
                        <a:buChar char="•"/>
                      </a:pPr>
                      <a:r>
                        <a:rPr lang="en-US" sz="1200" dirty="0"/>
                        <a:t>20% of 200 MWac 2022 RFP</a:t>
                      </a:r>
                    </a:p>
                    <a:p>
                      <a:pPr marL="171450" indent="-171450">
                        <a:buFont typeface="Arial" panose="020B0604020202020204" pitchFamily="34" charset="0"/>
                        <a:buChar char="•"/>
                      </a:pPr>
                      <a:r>
                        <a:rPr lang="en-US" sz="1200" dirty="0"/>
                        <a:t>Uncapped Tribal CSG development</a:t>
                      </a:r>
                    </a:p>
                  </a:txBody>
                  <a:tcPr/>
                </a:tc>
                <a:extLst>
                  <a:ext uri="{0D108BD9-81ED-4DB2-BD59-A6C34878D82A}">
                    <a16:rowId xmlns:a16="http://schemas.microsoft.com/office/drawing/2014/main" val="203597140"/>
                  </a:ext>
                </a:extLst>
              </a:tr>
            </a:tbl>
          </a:graphicData>
        </a:graphic>
      </p:graphicFrame>
      <p:graphicFrame>
        <p:nvGraphicFramePr>
          <p:cNvPr id="14" name="Table 14">
            <a:extLst>
              <a:ext uri="{FF2B5EF4-FFF2-40B4-BE49-F238E27FC236}">
                <a16:creationId xmlns:a16="http://schemas.microsoft.com/office/drawing/2014/main" id="{7017DB82-8A66-C6CB-D253-C4550AE884F9}"/>
              </a:ext>
            </a:extLst>
          </p:cNvPr>
          <p:cNvGraphicFramePr>
            <a:graphicFrameLocks noGrp="1"/>
          </p:cNvGraphicFramePr>
          <p:nvPr>
            <p:extLst>
              <p:ext uri="{D42A27DB-BD31-4B8C-83A1-F6EECF244321}">
                <p14:modId xmlns:p14="http://schemas.microsoft.com/office/powerpoint/2010/main" val="2009661885"/>
              </p:ext>
            </p:extLst>
          </p:nvPr>
        </p:nvGraphicFramePr>
        <p:xfrm>
          <a:off x="366293" y="2648632"/>
          <a:ext cx="5571958" cy="4008480"/>
        </p:xfrm>
        <a:graphic>
          <a:graphicData uri="http://schemas.openxmlformats.org/drawingml/2006/table">
            <a:tbl>
              <a:tblPr firstRow="1" bandRow="1">
                <a:tableStyleId>{5C22544A-7EE6-4342-B048-85BDC9FD1C3A}</a:tableStyleId>
              </a:tblPr>
              <a:tblGrid>
                <a:gridCol w="5571958">
                  <a:extLst>
                    <a:ext uri="{9D8B030D-6E8A-4147-A177-3AD203B41FA5}">
                      <a16:colId xmlns:a16="http://schemas.microsoft.com/office/drawing/2014/main" val="1731694685"/>
                    </a:ext>
                  </a:extLst>
                </a:gridCol>
              </a:tblGrid>
              <a:tr h="346823">
                <a:tc>
                  <a:txBody>
                    <a:bodyPr/>
                    <a:lstStyle/>
                    <a:p>
                      <a:r>
                        <a:rPr lang="en-US" dirty="0"/>
                        <a:t>Benefits to Local and Disadvantaged Communities</a:t>
                      </a:r>
                    </a:p>
                  </a:txBody>
                  <a:tcPr/>
                </a:tc>
                <a:extLst>
                  <a:ext uri="{0D108BD9-81ED-4DB2-BD59-A6C34878D82A}">
                    <a16:rowId xmlns:a16="http://schemas.microsoft.com/office/drawing/2014/main" val="413232582"/>
                  </a:ext>
                </a:extLst>
              </a:tr>
              <a:tr h="318552">
                <a:tc>
                  <a:txBody>
                    <a:bodyPr/>
                    <a:lstStyle/>
                    <a:p>
                      <a:r>
                        <a:rPr lang="en-US" sz="1200" dirty="0"/>
                        <a:t>Sustain or increase employment for businesses</a:t>
                      </a:r>
                    </a:p>
                  </a:txBody>
                  <a:tcPr/>
                </a:tc>
                <a:extLst>
                  <a:ext uri="{0D108BD9-81ED-4DB2-BD59-A6C34878D82A}">
                    <a16:rowId xmlns:a16="http://schemas.microsoft.com/office/drawing/2014/main" val="1819258519"/>
                  </a:ext>
                </a:extLst>
              </a:tr>
              <a:tr h="318552">
                <a:tc>
                  <a:txBody>
                    <a:bodyPr/>
                    <a:lstStyle/>
                    <a:p>
                      <a:r>
                        <a:rPr lang="en-US" sz="1200" dirty="0"/>
                        <a:t>Sustain or increase reach for non-profits</a:t>
                      </a:r>
                    </a:p>
                  </a:txBody>
                  <a:tcPr/>
                </a:tc>
                <a:extLst>
                  <a:ext uri="{0D108BD9-81ED-4DB2-BD59-A6C34878D82A}">
                    <a16:rowId xmlns:a16="http://schemas.microsoft.com/office/drawing/2014/main" val="850576352"/>
                  </a:ext>
                </a:extLst>
              </a:tr>
              <a:tr h="318552">
                <a:tc>
                  <a:txBody>
                    <a:bodyPr/>
                    <a:lstStyle/>
                    <a:p>
                      <a:r>
                        <a:rPr lang="en-US" sz="1200" dirty="0"/>
                        <a:t>Provide educational opportunities to Tribal Nations</a:t>
                      </a:r>
                    </a:p>
                  </a:txBody>
                  <a:tcPr/>
                </a:tc>
                <a:extLst>
                  <a:ext uri="{0D108BD9-81ED-4DB2-BD59-A6C34878D82A}">
                    <a16:rowId xmlns:a16="http://schemas.microsoft.com/office/drawing/2014/main" val="1125243463"/>
                  </a:ext>
                </a:extLst>
              </a:tr>
              <a:tr h="318552">
                <a:tc>
                  <a:txBody>
                    <a:bodyPr/>
                    <a:lstStyle/>
                    <a:p>
                      <a:r>
                        <a:rPr lang="en-US" sz="1200" dirty="0"/>
                        <a:t>Increase Renewable Energy Workforce</a:t>
                      </a:r>
                    </a:p>
                  </a:txBody>
                  <a:tcPr/>
                </a:tc>
                <a:extLst>
                  <a:ext uri="{0D108BD9-81ED-4DB2-BD59-A6C34878D82A}">
                    <a16:rowId xmlns:a16="http://schemas.microsoft.com/office/drawing/2014/main" val="3080033497"/>
                  </a:ext>
                </a:extLst>
              </a:tr>
              <a:tr h="318552">
                <a:tc>
                  <a:txBody>
                    <a:bodyPr/>
                    <a:lstStyle/>
                    <a:p>
                      <a:r>
                        <a:rPr lang="en-US" sz="1200" dirty="0"/>
                        <a:t>Advance locally developed technology</a:t>
                      </a:r>
                    </a:p>
                  </a:txBody>
                  <a:tcPr/>
                </a:tc>
                <a:extLst>
                  <a:ext uri="{0D108BD9-81ED-4DB2-BD59-A6C34878D82A}">
                    <a16:rowId xmlns:a16="http://schemas.microsoft.com/office/drawing/2014/main" val="2402491898"/>
                  </a:ext>
                </a:extLst>
              </a:tr>
              <a:tr h="318552">
                <a:tc>
                  <a:txBody>
                    <a:bodyPr/>
                    <a:lstStyle/>
                    <a:p>
                      <a:r>
                        <a:rPr lang="en-US" sz="1200" dirty="0"/>
                        <a:t>Stimulate agricultural production</a:t>
                      </a:r>
                    </a:p>
                  </a:txBody>
                  <a:tcPr/>
                </a:tc>
                <a:extLst>
                  <a:ext uri="{0D108BD9-81ED-4DB2-BD59-A6C34878D82A}">
                    <a16:rowId xmlns:a16="http://schemas.microsoft.com/office/drawing/2014/main" val="846539991"/>
                  </a:ext>
                </a:extLst>
              </a:tr>
              <a:tr h="318552">
                <a:tc>
                  <a:txBody>
                    <a:bodyPr/>
                    <a:lstStyle/>
                    <a:p>
                      <a:r>
                        <a:rPr lang="en-US" sz="1200" dirty="0"/>
                        <a:t>Increase solar access and education</a:t>
                      </a:r>
                    </a:p>
                  </a:txBody>
                  <a:tcPr/>
                </a:tc>
                <a:extLst>
                  <a:ext uri="{0D108BD9-81ED-4DB2-BD59-A6C34878D82A}">
                    <a16:rowId xmlns:a16="http://schemas.microsoft.com/office/drawing/2014/main" val="3905757452"/>
                  </a:ext>
                </a:extLst>
              </a:tr>
              <a:tr h="318552">
                <a:tc>
                  <a:txBody>
                    <a:bodyPr/>
                    <a:lstStyle/>
                    <a:p>
                      <a:r>
                        <a:rPr lang="en-US" sz="1200" dirty="0"/>
                        <a:t>Provide single point of contact for life of subscription</a:t>
                      </a:r>
                    </a:p>
                  </a:txBody>
                  <a:tcPr/>
                </a:tc>
                <a:extLst>
                  <a:ext uri="{0D108BD9-81ED-4DB2-BD59-A6C34878D82A}">
                    <a16:rowId xmlns:a16="http://schemas.microsoft.com/office/drawing/2014/main" val="3463130129"/>
                  </a:ext>
                </a:extLst>
              </a:tr>
              <a:tr h="318552">
                <a:tc>
                  <a:txBody>
                    <a:bodyPr/>
                    <a:lstStyle/>
                    <a:p>
                      <a:r>
                        <a:rPr lang="en-US" sz="1200" dirty="0"/>
                        <a:t>Increase viability of Solar on agricultural land</a:t>
                      </a:r>
                    </a:p>
                  </a:txBody>
                  <a:tcPr/>
                </a:tc>
                <a:extLst>
                  <a:ext uri="{0D108BD9-81ED-4DB2-BD59-A6C34878D82A}">
                    <a16:rowId xmlns:a16="http://schemas.microsoft.com/office/drawing/2014/main" val="3418274414"/>
                  </a:ext>
                </a:extLst>
              </a:tr>
              <a:tr h="433528">
                <a:tc>
                  <a:txBody>
                    <a:bodyPr/>
                    <a:lstStyle/>
                    <a:p>
                      <a:r>
                        <a:rPr lang="en-US" sz="1200" dirty="0"/>
                        <a:t>Encourage community solar development among Native American nations, tribes, and pueblos</a:t>
                      </a:r>
                    </a:p>
                  </a:txBody>
                  <a:tcPr/>
                </a:tc>
                <a:extLst>
                  <a:ext uri="{0D108BD9-81ED-4DB2-BD59-A6C34878D82A}">
                    <a16:rowId xmlns:a16="http://schemas.microsoft.com/office/drawing/2014/main" val="3792818758"/>
                  </a:ext>
                </a:extLst>
              </a:tr>
              <a:tr h="318552">
                <a:tc>
                  <a:txBody>
                    <a:bodyPr/>
                    <a:lstStyle/>
                    <a:p>
                      <a:r>
                        <a:rPr lang="en-US" sz="1200" dirty="0"/>
                        <a:t>Increase efficiency through solar storage</a:t>
                      </a:r>
                    </a:p>
                  </a:txBody>
                  <a:tcPr/>
                </a:tc>
                <a:extLst>
                  <a:ext uri="{0D108BD9-81ED-4DB2-BD59-A6C34878D82A}">
                    <a16:rowId xmlns:a16="http://schemas.microsoft.com/office/drawing/2014/main" val="2226692075"/>
                  </a:ext>
                </a:extLst>
              </a:tr>
            </a:tbl>
          </a:graphicData>
        </a:graphic>
      </p:graphicFrame>
    </p:spTree>
    <p:extLst>
      <p:ext uri="{BB962C8B-B14F-4D97-AF65-F5344CB8AC3E}">
        <p14:creationId xmlns:p14="http://schemas.microsoft.com/office/powerpoint/2010/main" val="23184829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TotalTime>
  <Words>184</Words>
  <Application>Microsoft Office PowerPoint</Application>
  <PresentationFormat>Widescreen</PresentationFormat>
  <Paragraphs>20</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Executive Director</dc:creator>
  <cp:lastModifiedBy>Melina Fleming</cp:lastModifiedBy>
  <cp:revision>2</cp:revision>
  <dcterms:created xsi:type="dcterms:W3CDTF">2023-03-15T18:56:55Z</dcterms:created>
  <dcterms:modified xsi:type="dcterms:W3CDTF">2023-03-15T20:05:47Z</dcterms:modified>
</cp:coreProperties>
</file>