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Lst>
  <p:sldSz cx="18288000" cy="10287000"/>
  <p:notesSz cx="6858000" cy="9144000"/>
  <p:embeddedFontLst>
    <p:embeddedFont>
      <p:font typeface="Calibri" panose="020F0502020204030204" pitchFamily="34" charset="0"/>
      <p:regular r:id="rId3"/>
      <p:bold r:id="rId4"/>
      <p:italic r:id="rId5"/>
      <p:boldItalic r:id="rId6"/>
    </p:embeddedFont>
    <p:embeddedFont>
      <p:font typeface="Canva Sans Bold" panose="020B0604020202020204" charset="0"/>
      <p:regular r:id="rId7"/>
    </p:embeddedFont>
    <p:embeddedFont>
      <p:font typeface="League Spartan" panose="020B0604020202020204" charset="0"/>
      <p:regular r:id="rId8"/>
    </p:embeddedFont>
    <p:embeddedFont>
      <p:font typeface="Roboto" panose="02000000000000000000" pitchFamily="2" charset="0"/>
      <p:regular r:id="rId9"/>
    </p:embeddedFont>
    <p:embeddedFont>
      <p:font typeface="Roboto Bold" panose="02000000000000000000" charset="0"/>
      <p:regular r:id="rId1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70" d="100"/>
          <a:sy n="70" d="100"/>
        </p:scale>
        <p:origin x="774" y="12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6.fntdata"/><Relationship Id="rId13" Type="http://schemas.openxmlformats.org/officeDocument/2006/relationships/theme" Target="theme/theme1.xml"/><Relationship Id="rId3" Type="http://schemas.openxmlformats.org/officeDocument/2006/relationships/font" Target="fonts/font1.fntdata"/><Relationship Id="rId7" Type="http://schemas.openxmlformats.org/officeDocument/2006/relationships/font" Target="fonts/font5.fntdata"/><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font" Target="fonts/font4.fntdata"/><Relationship Id="rId11" Type="http://schemas.openxmlformats.org/officeDocument/2006/relationships/presProps" Target="presProps.xml"/><Relationship Id="rId5" Type="http://schemas.openxmlformats.org/officeDocument/2006/relationships/font" Target="fonts/font3.fntdata"/><Relationship Id="rId10" Type="http://schemas.openxmlformats.org/officeDocument/2006/relationships/font" Target="fonts/font8.fntdata"/><Relationship Id="rId4" Type="http://schemas.openxmlformats.org/officeDocument/2006/relationships/font" Target="fonts/font2.fntdata"/><Relationship Id="rId9" Type="http://schemas.openxmlformats.org/officeDocument/2006/relationships/font" Target="fonts/font7.fntdata"/><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3/15/2023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3/15/2023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3/15/2023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3/15/2023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3/15/2023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3/15/2023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3/15/2023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3/15/2023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0"/>
            <a:ext cx="5406852" cy="10287000"/>
            <a:chOff x="0" y="0"/>
            <a:chExt cx="1424027" cy="2709333"/>
          </a:xfrm>
        </p:grpSpPr>
        <p:sp>
          <p:nvSpPr>
            <p:cNvPr id="3" name="Freeform 3"/>
            <p:cNvSpPr/>
            <p:nvPr/>
          </p:nvSpPr>
          <p:spPr>
            <a:xfrm>
              <a:off x="0" y="0"/>
              <a:ext cx="1424027" cy="2709333"/>
            </a:xfrm>
            <a:custGeom>
              <a:avLst/>
              <a:gdLst/>
              <a:ahLst/>
              <a:cxnLst/>
              <a:rect l="l" t="t" r="r" b="b"/>
              <a:pathLst>
                <a:path w="1424027" h="2709333">
                  <a:moveTo>
                    <a:pt x="0" y="0"/>
                  </a:moveTo>
                  <a:lnTo>
                    <a:pt x="1424027" y="0"/>
                  </a:lnTo>
                  <a:lnTo>
                    <a:pt x="1424027" y="2709333"/>
                  </a:lnTo>
                  <a:lnTo>
                    <a:pt x="0" y="2709333"/>
                  </a:lnTo>
                  <a:close/>
                </a:path>
              </a:pathLst>
            </a:custGeom>
            <a:solidFill>
              <a:srgbClr val="006601"/>
            </a:solidFill>
          </p:spPr>
        </p:sp>
        <p:sp>
          <p:nvSpPr>
            <p:cNvPr id="4" name="TextBox 4"/>
            <p:cNvSpPr txBox="1"/>
            <p:nvPr/>
          </p:nvSpPr>
          <p:spPr>
            <a:xfrm>
              <a:off x="0" y="-76200"/>
              <a:ext cx="812800" cy="889000"/>
            </a:xfrm>
            <a:prstGeom prst="rect">
              <a:avLst/>
            </a:prstGeom>
          </p:spPr>
          <p:txBody>
            <a:bodyPr lIns="50800" tIns="50800" rIns="50800" bIns="50800" rtlCol="0" anchor="ctr"/>
            <a:lstStyle/>
            <a:p>
              <a:pPr algn="ctr">
                <a:lnSpc>
                  <a:spcPts val="3528"/>
                </a:lnSpc>
              </a:pPr>
              <a:endParaRPr/>
            </a:p>
          </p:txBody>
        </p:sp>
      </p:grpSp>
      <p:pic>
        <p:nvPicPr>
          <p:cNvPr id="5" name="Picture 5"/>
          <p:cNvPicPr>
            <a:picLocks noChangeAspect="1"/>
          </p:cNvPicPr>
          <p:nvPr/>
        </p:nvPicPr>
        <p:blipFill>
          <a:blip r:embed="rId2"/>
          <a:srcRect t="3132" b="3132"/>
          <a:stretch>
            <a:fillRect/>
          </a:stretch>
        </p:blipFill>
        <p:spPr>
          <a:xfrm>
            <a:off x="4379869" y="1797995"/>
            <a:ext cx="5853146" cy="8229600"/>
          </a:xfrm>
          <a:prstGeom prst="rect">
            <a:avLst/>
          </a:prstGeom>
        </p:spPr>
      </p:pic>
      <p:grpSp>
        <p:nvGrpSpPr>
          <p:cNvPr id="6" name="Group 6"/>
          <p:cNvGrpSpPr>
            <a:grpSpLocks noChangeAspect="1"/>
          </p:cNvGrpSpPr>
          <p:nvPr/>
        </p:nvGrpSpPr>
        <p:grpSpPr>
          <a:xfrm>
            <a:off x="899610" y="3049899"/>
            <a:ext cx="2310184" cy="2310175"/>
            <a:chOff x="0" y="0"/>
            <a:chExt cx="6350000" cy="6349975"/>
          </a:xfrm>
        </p:grpSpPr>
        <p:sp>
          <p:nvSpPr>
            <p:cNvPr id="7" name="Freeform 7"/>
            <p:cNvSpPr/>
            <p:nvPr/>
          </p:nvSpPr>
          <p:spPr>
            <a:xfrm>
              <a:off x="0" y="0"/>
              <a:ext cx="6350000" cy="6349974"/>
            </a:xfrm>
            <a:custGeom>
              <a:avLst/>
              <a:gdLst/>
              <a:ahLst/>
              <a:cxnLst/>
              <a:rect l="l" t="t" r="r" b="b"/>
              <a:pathLst>
                <a:path w="6350000" h="6349974">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3"/>
              <a:stretch>
                <a:fillRect t="-9255" b="-28244"/>
              </a:stretch>
            </a:blipFill>
          </p:spPr>
        </p:sp>
      </p:grpSp>
      <p:pic>
        <p:nvPicPr>
          <p:cNvPr id="8" name="Picture 8"/>
          <p:cNvPicPr>
            <a:picLocks noChangeAspect="1"/>
          </p:cNvPicPr>
          <p:nvPr/>
        </p:nvPicPr>
        <p:blipFill>
          <a:blip r:embed="rId4"/>
          <a:srcRect/>
          <a:stretch>
            <a:fillRect/>
          </a:stretch>
        </p:blipFill>
        <p:spPr>
          <a:xfrm>
            <a:off x="569214" y="0"/>
            <a:ext cx="3126784" cy="2115791"/>
          </a:xfrm>
          <a:prstGeom prst="rect">
            <a:avLst/>
          </a:prstGeom>
        </p:spPr>
      </p:pic>
      <p:sp>
        <p:nvSpPr>
          <p:cNvPr id="9" name="TextBox 9"/>
          <p:cNvSpPr txBox="1"/>
          <p:nvPr/>
        </p:nvSpPr>
        <p:spPr>
          <a:xfrm>
            <a:off x="10499716" y="1343465"/>
            <a:ext cx="2165389" cy="935990"/>
          </a:xfrm>
          <a:prstGeom prst="rect">
            <a:avLst/>
          </a:prstGeom>
        </p:spPr>
        <p:txBody>
          <a:bodyPr lIns="0" tIns="0" rIns="0" bIns="0" rtlCol="0" anchor="t">
            <a:spAutoFit/>
          </a:bodyPr>
          <a:lstStyle/>
          <a:p>
            <a:pPr algn="l">
              <a:lnSpc>
                <a:spcPts val="8200"/>
              </a:lnSpc>
            </a:pPr>
            <a:r>
              <a:rPr lang="en-US" sz="4100">
                <a:solidFill>
                  <a:srgbClr val="006601"/>
                </a:solidFill>
                <a:latin typeface="Roboto Bold"/>
              </a:rPr>
              <a:t>Vision</a:t>
            </a:r>
          </a:p>
        </p:txBody>
      </p:sp>
      <p:sp>
        <p:nvSpPr>
          <p:cNvPr id="10" name="TextBox 10"/>
          <p:cNvSpPr txBox="1"/>
          <p:nvPr/>
        </p:nvSpPr>
        <p:spPr>
          <a:xfrm>
            <a:off x="10499716" y="2285040"/>
            <a:ext cx="7755025" cy="2202178"/>
          </a:xfrm>
          <a:prstGeom prst="rect">
            <a:avLst/>
          </a:prstGeom>
        </p:spPr>
        <p:txBody>
          <a:bodyPr lIns="0" tIns="0" rIns="0" bIns="0" rtlCol="0" anchor="t">
            <a:spAutoFit/>
          </a:bodyPr>
          <a:lstStyle/>
          <a:p>
            <a:pPr algn="l">
              <a:lnSpc>
                <a:spcPts val="2520"/>
              </a:lnSpc>
            </a:pPr>
            <a:r>
              <a:rPr lang="en-US" sz="1800">
                <a:solidFill>
                  <a:srgbClr val="000000"/>
                </a:solidFill>
                <a:latin typeface="Roboto"/>
              </a:rPr>
              <a:t>Our company is excited to submit our community solar project that will benefit local communities in multiple ways. Our project aims to increase access to clean and affordable energy for low-income households while also promoting sustainable agriculture practices. We plan to achieve this through the use of agrivoltaics, a system that combines solar panels with agriculture production, allowing farming land to be used efficiently for both energy and agriculture production.</a:t>
            </a:r>
          </a:p>
        </p:txBody>
      </p:sp>
      <p:sp>
        <p:nvSpPr>
          <p:cNvPr id="11" name="TextBox 11"/>
          <p:cNvSpPr txBox="1"/>
          <p:nvPr/>
        </p:nvSpPr>
        <p:spPr>
          <a:xfrm>
            <a:off x="10532975" y="5305109"/>
            <a:ext cx="7755025" cy="2516503"/>
          </a:xfrm>
          <a:prstGeom prst="rect">
            <a:avLst/>
          </a:prstGeom>
        </p:spPr>
        <p:txBody>
          <a:bodyPr lIns="0" tIns="0" rIns="0" bIns="0" rtlCol="0" anchor="t">
            <a:spAutoFit/>
          </a:bodyPr>
          <a:lstStyle/>
          <a:p>
            <a:pPr algn="l">
              <a:lnSpc>
                <a:spcPts val="2520"/>
              </a:lnSpc>
            </a:pPr>
            <a:r>
              <a:rPr lang="en-US" sz="1800">
                <a:solidFill>
                  <a:srgbClr val="000000"/>
                </a:solidFill>
                <a:latin typeface="Roboto"/>
              </a:rPr>
              <a:t>Agrivoltaics, the combination of solar panels with agriculture production, is an ideal choice for a community solar project. It allows for the efficient use of land for both energy and agriculture production, making it a sustainable and cost-effective solution. With the increasing demand for clean energy, this system provides a dual benefit of producing renewable energy and promoting sustainable agriculture practices. Agrivoltaics systems have been shown to increase solar panel efficiency and crop yields, while also reducing water usage by 50%, improving soil health, and providing shade for crops. </a:t>
            </a:r>
          </a:p>
        </p:txBody>
      </p:sp>
      <p:sp>
        <p:nvSpPr>
          <p:cNvPr id="12" name="TextBox 12"/>
          <p:cNvSpPr txBox="1"/>
          <p:nvPr/>
        </p:nvSpPr>
        <p:spPr>
          <a:xfrm>
            <a:off x="413406" y="2370149"/>
            <a:ext cx="3282593" cy="679750"/>
          </a:xfrm>
          <a:prstGeom prst="rect">
            <a:avLst/>
          </a:prstGeom>
        </p:spPr>
        <p:txBody>
          <a:bodyPr lIns="0" tIns="0" rIns="0" bIns="0" rtlCol="0" anchor="t">
            <a:spAutoFit/>
          </a:bodyPr>
          <a:lstStyle/>
          <a:p>
            <a:pPr algn="ctr">
              <a:lnSpc>
                <a:spcPts val="5583"/>
              </a:lnSpc>
            </a:pPr>
            <a:r>
              <a:rPr lang="en-US" sz="3988">
                <a:solidFill>
                  <a:srgbClr val="FFFFFF"/>
                </a:solidFill>
                <a:latin typeface="Canva Sans Bold"/>
              </a:rPr>
              <a:t>Team MVP</a:t>
            </a:r>
          </a:p>
        </p:txBody>
      </p:sp>
      <p:sp>
        <p:nvSpPr>
          <p:cNvPr id="13" name="TextBox 13"/>
          <p:cNvSpPr txBox="1"/>
          <p:nvPr/>
        </p:nvSpPr>
        <p:spPr>
          <a:xfrm>
            <a:off x="0" y="5383494"/>
            <a:ext cx="4109405" cy="4903506"/>
          </a:xfrm>
          <a:prstGeom prst="rect">
            <a:avLst/>
          </a:prstGeom>
        </p:spPr>
        <p:txBody>
          <a:bodyPr lIns="0" tIns="0" rIns="0" bIns="0" rtlCol="0" anchor="t">
            <a:spAutoFit/>
          </a:bodyPr>
          <a:lstStyle/>
          <a:p>
            <a:pPr marL="431496" lvl="1" indent="-215748">
              <a:lnSpc>
                <a:spcPts val="2798"/>
              </a:lnSpc>
              <a:buFont typeface="Arial"/>
              <a:buChar char="•"/>
            </a:pPr>
            <a:r>
              <a:rPr lang="en-US" sz="1998">
                <a:solidFill>
                  <a:srgbClr val="FFFFFF"/>
                </a:solidFill>
                <a:latin typeface="Canva Sans Bold"/>
              </a:rPr>
              <a:t>Leading Agrivoltaics Expert in the United States</a:t>
            </a:r>
          </a:p>
          <a:p>
            <a:pPr>
              <a:lnSpc>
                <a:spcPts val="2798"/>
              </a:lnSpc>
            </a:pPr>
            <a:endParaRPr lang="en-US" sz="1998">
              <a:solidFill>
                <a:srgbClr val="FFFFFF"/>
              </a:solidFill>
              <a:latin typeface="Canva Sans Bold"/>
            </a:endParaRPr>
          </a:p>
          <a:p>
            <a:pPr marL="431496" lvl="1" indent="-215748">
              <a:lnSpc>
                <a:spcPts val="2798"/>
              </a:lnSpc>
              <a:buFont typeface="Arial"/>
              <a:buChar char="•"/>
            </a:pPr>
            <a:r>
              <a:rPr lang="en-US" sz="1998">
                <a:solidFill>
                  <a:srgbClr val="FFFFFF"/>
                </a:solidFill>
                <a:latin typeface="Canva Sans Bold"/>
              </a:rPr>
              <a:t>Tenured Professor, Biogeographer, University of Arizona</a:t>
            </a:r>
          </a:p>
          <a:p>
            <a:pPr>
              <a:lnSpc>
                <a:spcPts val="2798"/>
              </a:lnSpc>
            </a:pPr>
            <a:endParaRPr lang="en-US" sz="1998">
              <a:solidFill>
                <a:srgbClr val="FFFFFF"/>
              </a:solidFill>
              <a:latin typeface="Canva Sans Bold"/>
            </a:endParaRPr>
          </a:p>
          <a:p>
            <a:pPr marL="431496" lvl="1" indent="-215748">
              <a:lnSpc>
                <a:spcPts val="2798"/>
              </a:lnSpc>
              <a:buFont typeface="Arial"/>
              <a:buChar char="•"/>
            </a:pPr>
            <a:r>
              <a:rPr lang="en-US" sz="1998">
                <a:solidFill>
                  <a:srgbClr val="FFFFFF"/>
                </a:solidFill>
                <a:latin typeface="Canva Sans Bold"/>
              </a:rPr>
              <a:t>Director &amp; Founder - Agrivoltaics Learning Lab </a:t>
            </a:r>
          </a:p>
          <a:p>
            <a:pPr>
              <a:lnSpc>
                <a:spcPts val="2798"/>
              </a:lnSpc>
            </a:pPr>
            <a:endParaRPr lang="en-US" sz="1998">
              <a:solidFill>
                <a:srgbClr val="FFFFFF"/>
              </a:solidFill>
              <a:latin typeface="Canva Sans Bold"/>
            </a:endParaRPr>
          </a:p>
          <a:p>
            <a:pPr marL="431496" lvl="1" indent="-215748">
              <a:lnSpc>
                <a:spcPts val="2798"/>
              </a:lnSpc>
              <a:buFont typeface="Arial"/>
              <a:buChar char="•"/>
            </a:pPr>
            <a:r>
              <a:rPr lang="en-US" sz="1998">
                <a:solidFill>
                  <a:srgbClr val="FFFFFF"/>
                </a:solidFill>
                <a:latin typeface="Canva Sans Bold"/>
              </a:rPr>
              <a:t>Director of Food, Energy &amp; Water Resilience Research - Biosphere 2</a:t>
            </a:r>
          </a:p>
          <a:p>
            <a:pPr>
              <a:lnSpc>
                <a:spcPts val="2658"/>
              </a:lnSpc>
            </a:pPr>
            <a:endParaRPr lang="en-US" sz="1998">
              <a:solidFill>
                <a:srgbClr val="FFFFFF"/>
              </a:solidFill>
              <a:latin typeface="Canva Sans Bold"/>
            </a:endParaRPr>
          </a:p>
        </p:txBody>
      </p:sp>
      <p:sp>
        <p:nvSpPr>
          <p:cNvPr id="14" name="TextBox 14"/>
          <p:cNvSpPr txBox="1"/>
          <p:nvPr/>
        </p:nvSpPr>
        <p:spPr>
          <a:xfrm>
            <a:off x="10499716" y="4396731"/>
            <a:ext cx="2165389" cy="935990"/>
          </a:xfrm>
          <a:prstGeom prst="rect">
            <a:avLst/>
          </a:prstGeom>
        </p:spPr>
        <p:txBody>
          <a:bodyPr lIns="0" tIns="0" rIns="0" bIns="0" rtlCol="0" anchor="t">
            <a:spAutoFit/>
          </a:bodyPr>
          <a:lstStyle/>
          <a:p>
            <a:pPr algn="l">
              <a:lnSpc>
                <a:spcPts val="8200"/>
              </a:lnSpc>
            </a:pPr>
            <a:r>
              <a:rPr lang="en-US" sz="4100">
                <a:solidFill>
                  <a:srgbClr val="006601"/>
                </a:solidFill>
                <a:latin typeface="Roboto Bold"/>
              </a:rPr>
              <a:t>Benefits</a:t>
            </a:r>
          </a:p>
        </p:txBody>
      </p:sp>
      <p:grpSp>
        <p:nvGrpSpPr>
          <p:cNvPr id="15" name="Group 15"/>
          <p:cNvGrpSpPr/>
          <p:nvPr/>
        </p:nvGrpSpPr>
        <p:grpSpPr>
          <a:xfrm>
            <a:off x="5486764" y="266260"/>
            <a:ext cx="12191293" cy="1391529"/>
            <a:chOff x="0" y="0"/>
            <a:chExt cx="16255057" cy="1855372"/>
          </a:xfrm>
        </p:grpSpPr>
        <p:sp>
          <p:nvSpPr>
            <p:cNvPr id="16" name="TextBox 16"/>
            <p:cNvSpPr txBox="1"/>
            <p:nvPr/>
          </p:nvSpPr>
          <p:spPr>
            <a:xfrm>
              <a:off x="0" y="142875"/>
              <a:ext cx="16255057" cy="1110225"/>
            </a:xfrm>
            <a:prstGeom prst="rect">
              <a:avLst/>
            </a:prstGeom>
          </p:spPr>
          <p:txBody>
            <a:bodyPr lIns="0" tIns="0" rIns="0" bIns="0" rtlCol="0" anchor="t">
              <a:spAutoFit/>
            </a:bodyPr>
            <a:lstStyle/>
            <a:p>
              <a:pPr algn="l">
                <a:lnSpc>
                  <a:spcPts val="5890"/>
                </a:lnSpc>
              </a:pPr>
              <a:r>
                <a:rPr lang="en-US" sz="6200" spc="-310">
                  <a:solidFill>
                    <a:srgbClr val="000000"/>
                  </a:solidFill>
                  <a:latin typeface="League Spartan"/>
                </a:rPr>
                <a:t>Community Solar &amp; Agrivoltaics</a:t>
              </a:r>
            </a:p>
          </p:txBody>
        </p:sp>
        <p:sp>
          <p:nvSpPr>
            <p:cNvPr id="17" name="TextBox 17"/>
            <p:cNvSpPr txBox="1"/>
            <p:nvPr/>
          </p:nvSpPr>
          <p:spPr>
            <a:xfrm>
              <a:off x="0" y="1449819"/>
              <a:ext cx="16255057" cy="405553"/>
            </a:xfrm>
            <a:prstGeom prst="rect">
              <a:avLst/>
            </a:prstGeom>
          </p:spPr>
          <p:txBody>
            <a:bodyPr lIns="0" tIns="0" rIns="0" bIns="0" rtlCol="0" anchor="t">
              <a:spAutoFit/>
            </a:bodyPr>
            <a:lstStyle/>
            <a:p>
              <a:pPr algn="l">
                <a:lnSpc>
                  <a:spcPts val="2502"/>
                </a:lnSpc>
              </a:pPr>
              <a:endParaRPr/>
            </a:p>
          </p:txBody>
        </p:sp>
      </p:grpSp>
      <p:sp>
        <p:nvSpPr>
          <p:cNvPr id="18" name="TextBox 18"/>
          <p:cNvSpPr txBox="1"/>
          <p:nvPr/>
        </p:nvSpPr>
        <p:spPr>
          <a:xfrm>
            <a:off x="10499716" y="7716521"/>
            <a:ext cx="2165389" cy="935990"/>
          </a:xfrm>
          <a:prstGeom prst="rect">
            <a:avLst/>
          </a:prstGeom>
        </p:spPr>
        <p:txBody>
          <a:bodyPr lIns="0" tIns="0" rIns="0" bIns="0" rtlCol="0" anchor="t">
            <a:spAutoFit/>
          </a:bodyPr>
          <a:lstStyle/>
          <a:p>
            <a:pPr algn="l">
              <a:lnSpc>
                <a:spcPts val="8200"/>
              </a:lnSpc>
            </a:pPr>
            <a:r>
              <a:rPr lang="en-US" sz="4100">
                <a:solidFill>
                  <a:srgbClr val="006601"/>
                </a:solidFill>
                <a:latin typeface="Roboto Bold"/>
              </a:rPr>
              <a:t>Team</a:t>
            </a:r>
          </a:p>
        </p:txBody>
      </p:sp>
      <p:sp>
        <p:nvSpPr>
          <p:cNvPr id="19" name="TextBox 19"/>
          <p:cNvSpPr txBox="1"/>
          <p:nvPr/>
        </p:nvSpPr>
        <p:spPr>
          <a:xfrm>
            <a:off x="10532975" y="8604886"/>
            <a:ext cx="7755025" cy="1259203"/>
          </a:xfrm>
          <a:prstGeom prst="rect">
            <a:avLst/>
          </a:prstGeom>
        </p:spPr>
        <p:txBody>
          <a:bodyPr lIns="0" tIns="0" rIns="0" bIns="0" rtlCol="0" anchor="t">
            <a:spAutoFit/>
          </a:bodyPr>
          <a:lstStyle/>
          <a:p>
            <a:pPr>
              <a:lnSpc>
                <a:spcPts val="2520"/>
              </a:lnSpc>
            </a:pPr>
            <a:r>
              <a:rPr lang="en-US" sz="1800">
                <a:solidFill>
                  <a:srgbClr val="000000"/>
                </a:solidFill>
                <a:latin typeface="Roboto"/>
              </a:rPr>
              <a:t>We are a group of experts in the fields of agriculture, renewable energy, operations and engineering, and we are passionate about making a positive impact on the world.</a:t>
            </a:r>
          </a:p>
          <a:p>
            <a:pPr algn="l">
              <a:lnSpc>
                <a:spcPts val="2520"/>
              </a:lnSpc>
            </a:pPr>
            <a:endParaRPr lang="en-US" sz="1800">
              <a:solidFill>
                <a:srgbClr val="000000"/>
              </a:solidFill>
              <a:latin typeface="Roboto"/>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TotalTime>
  <Words>250</Words>
  <Application>Microsoft Office PowerPoint</Application>
  <PresentationFormat>Custom</PresentationFormat>
  <Paragraphs>15</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Calibri</vt:lpstr>
      <vt:lpstr>Roboto</vt:lpstr>
      <vt:lpstr>Roboto Bold</vt:lpstr>
      <vt:lpstr>League Spartan</vt:lpstr>
      <vt:lpstr>Canva Sans Bold</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SolaRayCommunitySolar</dc:title>
  <dc:creator>Robert Sampson</dc:creator>
  <cp:lastModifiedBy>Robert Sampson</cp:lastModifiedBy>
  <cp:revision>1</cp:revision>
  <dcterms:created xsi:type="dcterms:W3CDTF">2006-08-16T00:00:00Z</dcterms:created>
  <dcterms:modified xsi:type="dcterms:W3CDTF">2023-03-15T20:17:27Z</dcterms:modified>
  <dc:identifier>DAFdSu9f98M</dc:identifier>
</cp:coreProperties>
</file>