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95" r:id="rId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B7EB"/>
    <a:srgbClr val="158BCA"/>
    <a:srgbClr val="1FACE3"/>
    <a:srgbClr val="1CABE2"/>
    <a:srgbClr val="45B6EA"/>
    <a:srgbClr val="1E5094"/>
    <a:srgbClr val="6D6E71"/>
    <a:srgbClr val="F9C734"/>
    <a:srgbClr val="EC75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74D7E0-B54C-4C0A-AB5E-8784FBBCBEFE}" v="2" dt="2022-07-19T18:13:57.602"/>
    <p1510:client id="{87567812-E479-4025-A42C-0D2271DA6EC7}" v="3" dt="2022-08-29T20:16:45.3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07"/>
    <p:restoredTop sz="90318"/>
  </p:normalViewPr>
  <p:slideViewPr>
    <p:cSldViewPr snapToGrid="0" snapToObjects="1">
      <p:cViewPr>
        <p:scale>
          <a:sx n="70" d="100"/>
          <a:sy n="70" d="100"/>
        </p:scale>
        <p:origin x="2580" y="112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F39921-20F3-E044-8F27-94C136E223EE}" type="datetimeFigureOut">
              <a:rPr lang="en-US" smtClean="0"/>
              <a:t>3/14/2023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4DA188-1E3C-1C49-816D-92576735BD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854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5.png"/><Relationship Id="rId7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/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2" descr="A picture containing guitar&#10;&#10;Description automatically generated">
            <a:extLst>
              <a:ext uri="{FF2B5EF4-FFF2-40B4-BE49-F238E27FC236}">
                <a16:creationId xmlns:a16="http://schemas.microsoft.com/office/drawing/2014/main" id="{1D63BAD9-AFF4-584E-9791-6224126B59F6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8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F94BD56-E544-A847-82E2-ED23347B4909}"/>
              </a:ext>
            </a:extLst>
          </p:cNvPr>
          <p:cNvSpPr/>
          <p:nvPr userDrawn="1"/>
        </p:nvSpPr>
        <p:spPr>
          <a:xfrm>
            <a:off x="0" y="2296171"/>
            <a:ext cx="9515475" cy="19155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" name="Picture 30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EBCAADE0-6823-0945-BEEB-ACA471EB260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46464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FC5A922-B340-AA43-A6C4-BA69AA484916}"/>
              </a:ext>
            </a:extLst>
          </p:cNvPr>
          <p:cNvSpPr/>
          <p:nvPr userDrawn="1"/>
        </p:nvSpPr>
        <p:spPr>
          <a:xfrm flipH="1">
            <a:off x="9232899" y="2296171"/>
            <a:ext cx="282575" cy="191558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" name="Picture 33" descr="Logo&#10;&#10;Description automatically generated">
            <a:extLst>
              <a:ext uri="{FF2B5EF4-FFF2-40B4-BE49-F238E27FC236}">
                <a16:creationId xmlns:a16="http://schemas.microsoft.com/office/drawing/2014/main" id="{DEEF6CBB-09EF-FC47-B57A-15B13F03869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40164" y="424776"/>
            <a:ext cx="791436" cy="832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E0460F1-C63A-AC48-8CB7-89C07B9DF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24" y="2537473"/>
            <a:ext cx="8878501" cy="980303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1D6735-CF97-FB46-8B48-9B57F4DED4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138" y="3407828"/>
            <a:ext cx="7129462" cy="478367"/>
          </a:xfrm>
        </p:spPr>
        <p:txBody>
          <a:bodyPr/>
          <a:lstStyle>
            <a:lvl1pPr>
              <a:buNone/>
              <a:defRPr b="1" baseline="0">
                <a:solidFill>
                  <a:srgbClr val="EC753E"/>
                </a:solidFill>
                <a:latin typeface="Open Sans"/>
              </a:defRPr>
            </a:lvl1pPr>
            <a:lvl2pPr>
              <a:buNone/>
              <a:defRPr baseline="0">
                <a:latin typeface="Open Sans"/>
              </a:defRPr>
            </a:lvl2pPr>
            <a:lvl3pPr>
              <a:buNone/>
              <a:defRPr baseline="0">
                <a:latin typeface="Open Sans"/>
              </a:defRPr>
            </a:lvl3pPr>
            <a:lvl4pPr>
              <a:buNone/>
              <a:defRPr baseline="0">
                <a:latin typeface="Open Sans"/>
              </a:defRPr>
            </a:lvl4pPr>
            <a:lvl5pPr>
              <a:buNone/>
              <a:defRPr baseline="0">
                <a:latin typeface="Open Sans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</p:spTree>
    <p:extLst>
      <p:ext uri="{BB962C8B-B14F-4D97-AF65-F5344CB8AC3E}">
        <p14:creationId xmlns:p14="http://schemas.microsoft.com/office/powerpoint/2010/main" val="3492220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81958D-9F5D-7043-8D87-EBB6075ABF52}"/>
              </a:ext>
            </a:extLst>
          </p:cNvPr>
          <p:cNvSpPr/>
          <p:nvPr userDrawn="1"/>
        </p:nvSpPr>
        <p:spPr>
          <a:xfrm>
            <a:off x="0" y="0"/>
            <a:ext cx="8177560" cy="6858000"/>
          </a:xfrm>
          <a:prstGeom prst="rect">
            <a:avLst/>
          </a:prstGeom>
          <a:solidFill>
            <a:srgbClr val="1E50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2FF14971-C39B-684B-9EEC-185C3BC23ED3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8177560" y="0"/>
            <a:ext cx="4014439" cy="6857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4247D8-43A8-5745-BFC2-8E0656F592F7}"/>
              </a:ext>
            </a:extLst>
          </p:cNvPr>
          <p:cNvSpPr txBox="1"/>
          <p:nvPr userDrawn="1"/>
        </p:nvSpPr>
        <p:spPr>
          <a:xfrm>
            <a:off x="89210" y="7136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0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84BB6AC-1916-BF4D-A211-AF0102481B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4ED4AD-679B-7140-A3E1-401B35584875}"/>
              </a:ext>
            </a:extLst>
          </p:cNvPr>
          <p:cNvSpPr/>
          <p:nvPr userDrawn="1"/>
        </p:nvSpPr>
        <p:spPr>
          <a:xfrm flipH="1">
            <a:off x="0" y="607741"/>
            <a:ext cx="211843" cy="5642518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" name="Picture 28" descr="A picture containing drawing, plate&#10;&#10;Description automatically generated">
            <a:extLst>
              <a:ext uri="{FF2B5EF4-FFF2-40B4-BE49-F238E27FC236}">
                <a16:creationId xmlns:a16="http://schemas.microsoft.com/office/drawing/2014/main" id="{14882DD8-E9FC-6445-B304-DBD735C628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756" y="1491253"/>
            <a:ext cx="2531868" cy="101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D2E8EE3-0320-FE45-8FAC-A88B3800E34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4860" y="2934070"/>
            <a:ext cx="6295664" cy="2411413"/>
          </a:xfrm>
        </p:spPr>
        <p:txBody>
          <a:bodyPr/>
          <a:lstStyle>
            <a:lvl1pPr marL="0" indent="0" fontAlgn="auto">
              <a:spcAft>
                <a:spcPts val="0"/>
              </a:spcAft>
              <a:buFont typeface="Arial" panose="020B0604020202020204" pitchFamily="34" charset="0"/>
              <a:buNone/>
              <a:defRPr b="0" i="0" baseline="0">
                <a:solidFill>
                  <a:srgbClr val="45B6EA"/>
                </a:solidFill>
                <a:latin typeface="Open Sans"/>
              </a:defRPr>
            </a:lvl1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>
                <a:solidFill>
                  <a:srgbClr val="45B6EA"/>
                </a:solidFill>
              </a:rPr>
              <a:t>We’re financing commercial and community solar projects &amp; investing our vast resources into lasting partnerships as the nation’s most trusted solar development financier.</a:t>
            </a:r>
            <a:endParaRPr lang="en-US" altLang="en-US" dirty="0">
              <a:solidFill>
                <a:srgbClr val="0097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77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81958D-9F5D-7043-8D87-EBB6075ABF52}"/>
              </a:ext>
            </a:extLst>
          </p:cNvPr>
          <p:cNvSpPr/>
          <p:nvPr userDrawn="1"/>
        </p:nvSpPr>
        <p:spPr>
          <a:xfrm>
            <a:off x="0" y="0"/>
            <a:ext cx="8177560" cy="6858000"/>
          </a:xfrm>
          <a:prstGeom prst="rect">
            <a:avLst/>
          </a:prstGeom>
          <a:solidFill>
            <a:srgbClr val="1E50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2FF14971-C39B-684B-9EEC-185C3BC23ED3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8177560" y="0"/>
            <a:ext cx="4014439" cy="6857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4247D8-43A8-5745-BFC2-8E0656F592F7}"/>
              </a:ext>
            </a:extLst>
          </p:cNvPr>
          <p:cNvSpPr txBox="1"/>
          <p:nvPr userDrawn="1"/>
        </p:nvSpPr>
        <p:spPr>
          <a:xfrm>
            <a:off x="89210" y="7136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0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84BB6AC-1916-BF4D-A211-AF0102481B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4ED4AD-679B-7140-A3E1-401B35584875}"/>
              </a:ext>
            </a:extLst>
          </p:cNvPr>
          <p:cNvSpPr/>
          <p:nvPr userDrawn="1"/>
        </p:nvSpPr>
        <p:spPr>
          <a:xfrm flipH="1">
            <a:off x="0" y="607741"/>
            <a:ext cx="211843" cy="5642518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" name="Picture 33" descr="Logo&#10;&#10;Description automatically generated">
            <a:extLst>
              <a:ext uri="{FF2B5EF4-FFF2-40B4-BE49-F238E27FC236}">
                <a16:creationId xmlns:a16="http://schemas.microsoft.com/office/drawing/2014/main" id="{9B92F96A-3012-CE4B-9072-7E617DF3F92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283C27E6-9281-D84C-8FB7-6A26FE6CE84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41283" y="3159586"/>
            <a:ext cx="6759575" cy="2411412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Open San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buNone/>
              <a:defRPr>
                <a:solidFill>
                  <a:schemeClr val="bg1"/>
                </a:solidFill>
              </a:defRPr>
            </a:lvl5pPr>
          </a:lstStyle>
          <a:p>
            <a:pPr fontAlgn="auto">
              <a:spcAft>
                <a:spcPts val="0"/>
              </a:spcAft>
              <a:buClr>
                <a:schemeClr val="accent2"/>
              </a:buClr>
            </a:pPr>
            <a:r>
              <a:rPr lang="en-US" dirty="0">
                <a:solidFill>
                  <a:schemeClr val="bg1"/>
                </a:solidFill>
              </a:rPr>
              <a:t>Engineering Lasting Assets</a:t>
            </a:r>
          </a:p>
          <a:p>
            <a:pPr fontAlgn="auto">
              <a:spcAft>
                <a:spcPts val="0"/>
              </a:spcAft>
              <a:buClr>
                <a:schemeClr val="accent2"/>
              </a:buClr>
            </a:pPr>
            <a:r>
              <a:rPr lang="en-US" dirty="0">
                <a:solidFill>
                  <a:schemeClr val="bg1"/>
                </a:solidFill>
              </a:rPr>
              <a:t>Delivering Positive Returns </a:t>
            </a:r>
          </a:p>
          <a:p>
            <a:pPr fontAlgn="auto">
              <a:spcAft>
                <a:spcPts val="0"/>
              </a:spcAft>
              <a:buClr>
                <a:schemeClr val="accent2"/>
              </a:buClr>
            </a:pPr>
            <a:r>
              <a:rPr lang="en-US" dirty="0">
                <a:solidFill>
                  <a:schemeClr val="bg1"/>
                </a:solidFill>
              </a:rPr>
              <a:t>Long-Term Ownership &amp; Management</a:t>
            </a:r>
            <a:endParaRPr lang="en-US" altLang="en-US" dirty="0">
              <a:solidFill>
                <a:srgbClr val="0097DB"/>
              </a:solidFill>
            </a:endParaRP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131EE6D9-CD80-3C4D-9149-2D547F5D17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1724" y="1605227"/>
            <a:ext cx="6849133" cy="1329359"/>
          </a:xfrm>
        </p:spPr>
        <p:txBody>
          <a:bodyPr/>
          <a:lstStyle>
            <a:lvl1pPr marL="0" indent="0" fontAlgn="auto">
              <a:spcAft>
                <a:spcPts val="0"/>
              </a:spcAft>
              <a:buFont typeface="Arial" panose="020B0604020202020204" pitchFamily="34" charset="0"/>
              <a:buNone/>
              <a:defRPr sz="3600" b="1" baseline="0">
                <a:solidFill>
                  <a:schemeClr val="bg1"/>
                </a:solidFill>
                <a:latin typeface="Open San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en-US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AN ENDURING BUSINESS PARTNER</a:t>
            </a:r>
            <a:endParaRPr lang="en-US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096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– Edit in Slide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0601EE-4991-C942-87A8-7D8D793CF4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72" t="16844" r="4400" b="10480"/>
          <a:stretch/>
        </p:blipFill>
        <p:spPr>
          <a:xfrm>
            <a:off x="839450" y="1510011"/>
            <a:ext cx="10770432" cy="4821004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B652190C-EF62-4546-8998-5BCE22883AD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38525" y="263610"/>
            <a:ext cx="11015276" cy="98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solidFill>
                  <a:srgbClr val="005295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16 YEARS OF SUSTAINABLE GROWTH</a:t>
            </a:r>
            <a:endParaRPr lang="en-US" altLang="en-US" sz="3600" b="1" i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72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ccess – Edit Type in Slide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id="{2E0CF0B1-C736-474A-AC90-996142557C4A}"/>
              </a:ext>
            </a:extLst>
          </p:cNvPr>
          <p:cNvGrpSpPr/>
          <p:nvPr userDrawn="1"/>
        </p:nvGrpSpPr>
        <p:grpSpPr>
          <a:xfrm>
            <a:off x="530940" y="4449514"/>
            <a:ext cx="2839899" cy="1155084"/>
            <a:chOff x="823783" y="4801679"/>
            <a:chExt cx="2516898" cy="1177436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885D8670-1B6B-E741-87E4-EC3E86B88741}"/>
                </a:ext>
              </a:extLst>
            </p:cNvPr>
            <p:cNvSpPr/>
            <p:nvPr/>
          </p:nvSpPr>
          <p:spPr>
            <a:xfrm flipH="1">
              <a:off x="823783" y="4835525"/>
              <a:ext cx="156521" cy="1090147"/>
            </a:xfrm>
            <a:prstGeom prst="rect">
              <a:avLst/>
            </a:prstGeom>
            <a:gradFill>
              <a:gsLst>
                <a:gs pos="0">
                  <a:srgbClr val="F9C734"/>
                </a:gs>
                <a:gs pos="68000">
                  <a:srgbClr val="EC753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F829313B-90F3-044E-90D2-045F7A5F9C68}"/>
                </a:ext>
              </a:extLst>
            </p:cNvPr>
            <p:cNvGrpSpPr/>
            <p:nvPr/>
          </p:nvGrpSpPr>
          <p:grpSpPr>
            <a:xfrm>
              <a:off x="980305" y="4801679"/>
              <a:ext cx="2360376" cy="1177436"/>
              <a:chOff x="980305" y="5960554"/>
              <a:chExt cx="2360376" cy="1177436"/>
            </a:xfrm>
          </p:grpSpPr>
          <p:sp>
            <p:nvSpPr>
              <p:cNvPr id="43" name="Title 1">
                <a:extLst>
                  <a:ext uri="{FF2B5EF4-FFF2-40B4-BE49-F238E27FC236}">
                    <a16:creationId xmlns:a16="http://schemas.microsoft.com/office/drawing/2014/main" id="{244A89AE-5F84-254F-8DCE-C8EDC2A41CE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80305" y="5960554"/>
                <a:ext cx="2360376" cy="6817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90000"/>
                  </a:lnSpc>
                </a:pPr>
                <a:r>
                  <a:rPr lang="en-US" altLang="en-US" sz="6000" b="1" i="1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225+</a:t>
                </a:r>
                <a:r>
                  <a:rPr lang="en-US" altLang="en-US" sz="3000" b="1" i="1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MW</a:t>
                </a:r>
                <a:endParaRPr lang="en-US" altLang="en-US" sz="3000" b="1" i="1" dirty="0">
                  <a:solidFill>
                    <a:schemeClr val="bg1"/>
                  </a:solidFill>
                  <a:latin typeface="Calibri Light" panose="020F0302020204030204" pitchFamily="34" charset="0"/>
                </a:endParaRPr>
              </a:p>
            </p:txBody>
          </p:sp>
          <p:sp>
            <p:nvSpPr>
              <p:cNvPr id="44" name="Title 1">
                <a:extLst>
                  <a:ext uri="{FF2B5EF4-FFF2-40B4-BE49-F238E27FC236}">
                    <a16:creationId xmlns:a16="http://schemas.microsoft.com/office/drawing/2014/main" id="{698F73BA-B40A-5D42-948F-95B9FAB43A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31080" y="6562598"/>
                <a:ext cx="2160856" cy="57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t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90000"/>
                  </a:lnSpc>
                </a:pPr>
                <a:r>
                  <a:rPr lang="en-US" altLang="en-US" sz="1700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IN LONG-TERM</a:t>
                </a:r>
                <a:br>
                  <a:rPr lang="en-US" altLang="en-US" sz="1700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</a:br>
                <a:r>
                  <a:rPr lang="en-US" altLang="en-US" sz="1700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ASSET OWNERSHIP</a:t>
                </a:r>
                <a:endParaRPr lang="en-US" altLang="en-US" sz="1700" dirty="0">
                  <a:solidFill>
                    <a:schemeClr val="bg1"/>
                  </a:solidFill>
                  <a:latin typeface="Calibri Light" panose="020F0302020204030204" pitchFamily="34" charset="0"/>
                </a:endParaRPr>
              </a:p>
            </p:txBody>
          </p:sp>
        </p:grp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F7BE4EF-2FBF-1C4A-9904-F32D78AD244B}"/>
              </a:ext>
            </a:extLst>
          </p:cNvPr>
          <p:cNvGrpSpPr/>
          <p:nvPr userDrawn="1"/>
        </p:nvGrpSpPr>
        <p:grpSpPr>
          <a:xfrm>
            <a:off x="8577258" y="1720542"/>
            <a:ext cx="3395177" cy="1066780"/>
            <a:chOff x="8651048" y="2440476"/>
            <a:chExt cx="3460876" cy="1087423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9CD3104-7452-A14A-BF78-2E9B6A461013}"/>
                </a:ext>
              </a:extLst>
            </p:cNvPr>
            <p:cNvSpPr/>
            <p:nvPr/>
          </p:nvSpPr>
          <p:spPr>
            <a:xfrm flipH="1">
              <a:off x="8651048" y="2478030"/>
              <a:ext cx="156521" cy="1049869"/>
            </a:xfrm>
            <a:prstGeom prst="rect">
              <a:avLst/>
            </a:prstGeom>
            <a:gradFill>
              <a:gsLst>
                <a:gs pos="0">
                  <a:srgbClr val="F9C734"/>
                </a:gs>
                <a:gs pos="68000">
                  <a:srgbClr val="EC753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BAEFADBC-106B-BB41-A8EC-07E16FADDEF9}"/>
                </a:ext>
              </a:extLst>
            </p:cNvPr>
            <p:cNvGrpSpPr/>
            <p:nvPr/>
          </p:nvGrpSpPr>
          <p:grpSpPr>
            <a:xfrm>
              <a:off x="8807570" y="2440476"/>
              <a:ext cx="3304354" cy="1055909"/>
              <a:chOff x="8807570" y="3426371"/>
              <a:chExt cx="3304354" cy="1055909"/>
            </a:xfrm>
          </p:grpSpPr>
          <p:sp>
            <p:nvSpPr>
              <p:cNvPr id="48" name="Title 1">
                <a:extLst>
                  <a:ext uri="{FF2B5EF4-FFF2-40B4-BE49-F238E27FC236}">
                    <a16:creationId xmlns:a16="http://schemas.microsoft.com/office/drawing/2014/main" id="{646D6A8E-8B49-104E-A38B-D10F0594E9F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07570" y="3426371"/>
                <a:ext cx="3304354" cy="5731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90000"/>
                  </a:lnSpc>
                </a:pPr>
                <a:r>
                  <a:rPr lang="en-US" altLang="en-US" sz="3800" b="1" i="1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$600,000,000</a:t>
                </a:r>
                <a:endParaRPr lang="en-US" altLang="en-US" sz="3800" b="1" i="1" dirty="0">
                  <a:solidFill>
                    <a:schemeClr val="bg1"/>
                  </a:solidFill>
                  <a:latin typeface="Calibri Light" panose="020F0302020204030204" pitchFamily="34" charset="0"/>
                </a:endParaRPr>
              </a:p>
            </p:txBody>
          </p:sp>
          <p:sp>
            <p:nvSpPr>
              <p:cNvPr id="49" name="Title 1">
                <a:extLst>
                  <a:ext uri="{FF2B5EF4-FFF2-40B4-BE49-F238E27FC236}">
                    <a16:creationId xmlns:a16="http://schemas.microsoft.com/office/drawing/2014/main" id="{E45DFD6E-E109-D04F-B85B-75612E1DB6F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58344" y="3906888"/>
                <a:ext cx="2160856" cy="57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t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90000"/>
                  </a:lnSpc>
                </a:pPr>
                <a:r>
                  <a:rPr lang="en-US" altLang="en-US" sz="2100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INVESTMENT</a:t>
                </a:r>
                <a:br>
                  <a:rPr lang="en-US" altLang="en-US" sz="2100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</a:br>
                <a:r>
                  <a:rPr lang="en-US" altLang="en-US" sz="2100" b="1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CAPITAL</a:t>
                </a:r>
                <a:endParaRPr lang="en-US" altLang="en-US" sz="2100" b="1" dirty="0">
                  <a:solidFill>
                    <a:schemeClr val="bg1"/>
                  </a:solidFill>
                  <a:latin typeface="Calibri Light" panose="020F0302020204030204" pitchFamily="34" charset="0"/>
                </a:endParaRPr>
              </a:p>
            </p:txBody>
          </p:sp>
        </p:grp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766709B-0426-7646-886A-069CD3D00795}"/>
              </a:ext>
            </a:extLst>
          </p:cNvPr>
          <p:cNvGrpSpPr/>
          <p:nvPr userDrawn="1"/>
        </p:nvGrpSpPr>
        <p:grpSpPr>
          <a:xfrm>
            <a:off x="2738260" y="1860850"/>
            <a:ext cx="5841368" cy="3621826"/>
            <a:chOff x="2738260" y="1860850"/>
            <a:chExt cx="5841368" cy="3621826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E994934E-8EBE-4E44-B4F6-D662563259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9627" t="13402" r="14116" b="13565"/>
            <a:stretch/>
          </p:blipFill>
          <p:spPr>
            <a:xfrm>
              <a:off x="2738260" y="1860850"/>
              <a:ext cx="5841368" cy="3621826"/>
            </a:xfrm>
            <a:prstGeom prst="rect">
              <a:avLst/>
            </a:prstGeom>
          </p:spPr>
        </p:pic>
        <p:sp>
          <p:nvSpPr>
            <p:cNvPr id="52" name="Title 1">
              <a:extLst>
                <a:ext uri="{FF2B5EF4-FFF2-40B4-BE49-F238E27FC236}">
                  <a16:creationId xmlns:a16="http://schemas.microsoft.com/office/drawing/2014/main" id="{76A7B8DD-6035-6F45-A8C4-FD25CF3766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68491" y="2707829"/>
              <a:ext cx="4709850" cy="135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6000" b="1" i="1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 STATES</a:t>
              </a:r>
              <a:endParaRPr lang="en-US" altLang="en-US" sz="6000" b="1" i="1" dirty="0">
                <a:solidFill>
                  <a:schemeClr val="bg1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53" name="Title 1">
              <a:extLst>
                <a:ext uri="{FF2B5EF4-FFF2-40B4-BE49-F238E27FC236}">
                  <a16:creationId xmlns:a16="http://schemas.microsoft.com/office/drawing/2014/main" id="{D4061BC6-1B72-2F4E-9CA6-35672A7459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0840" y="3748771"/>
              <a:ext cx="3978813" cy="620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t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</a:pPr>
              <a:r>
                <a:rPr lang="en-US" altLang="en-US" sz="32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NATIONWIDE</a:t>
              </a:r>
              <a:endParaRPr lang="en-US" altLang="en-US" sz="3200" b="1">
                <a:solidFill>
                  <a:schemeClr val="bg1"/>
                </a:solidFill>
                <a:latin typeface="Calibri Light" panose="020F0302020204030204" pitchFamily="34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27A9E0FD-F01A-C54A-9B1F-4FCC0E77FCB5}"/>
              </a:ext>
            </a:extLst>
          </p:cNvPr>
          <p:cNvGrpSpPr/>
          <p:nvPr userDrawn="1"/>
        </p:nvGrpSpPr>
        <p:grpSpPr>
          <a:xfrm>
            <a:off x="8575599" y="4482716"/>
            <a:ext cx="3511506" cy="1069452"/>
            <a:chOff x="8653810" y="4773169"/>
            <a:chExt cx="3219034" cy="1090147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8F865CC-532E-2743-8825-75607BB263A3}"/>
                </a:ext>
              </a:extLst>
            </p:cNvPr>
            <p:cNvSpPr/>
            <p:nvPr/>
          </p:nvSpPr>
          <p:spPr>
            <a:xfrm flipH="1">
              <a:off x="8653810" y="4773169"/>
              <a:ext cx="156521" cy="1090147"/>
            </a:xfrm>
            <a:prstGeom prst="rect">
              <a:avLst/>
            </a:prstGeom>
            <a:gradFill>
              <a:gsLst>
                <a:gs pos="0">
                  <a:srgbClr val="F9C734"/>
                </a:gs>
                <a:gs pos="68000">
                  <a:srgbClr val="EC753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CDDEF653-763B-A341-A176-B37D640781B5}"/>
                </a:ext>
              </a:extLst>
            </p:cNvPr>
            <p:cNvGrpSpPr/>
            <p:nvPr/>
          </p:nvGrpSpPr>
          <p:grpSpPr>
            <a:xfrm>
              <a:off x="8827240" y="4799937"/>
              <a:ext cx="3045604" cy="681732"/>
              <a:chOff x="8824475" y="5015997"/>
              <a:chExt cx="3045604" cy="681732"/>
            </a:xfrm>
          </p:grpSpPr>
          <p:sp>
            <p:nvSpPr>
              <p:cNvPr id="58" name="Title 1">
                <a:extLst>
                  <a:ext uri="{FF2B5EF4-FFF2-40B4-BE49-F238E27FC236}">
                    <a16:creationId xmlns:a16="http://schemas.microsoft.com/office/drawing/2014/main" id="{51FDD1C3-2C86-CD47-84F5-D9C419CCE36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24475" y="5015997"/>
                <a:ext cx="1811757" cy="6817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90000"/>
                  </a:lnSpc>
                </a:pPr>
                <a:r>
                  <a:rPr lang="en-US" altLang="en-US" sz="6000" b="1" i="1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200+</a:t>
                </a:r>
                <a:endParaRPr lang="en-US" altLang="en-US" sz="6000" b="1" i="1" dirty="0">
                  <a:solidFill>
                    <a:schemeClr val="bg1"/>
                  </a:solidFill>
                  <a:latin typeface="Calibri Light" panose="020F0302020204030204" pitchFamily="34" charset="0"/>
                </a:endParaRPr>
              </a:p>
            </p:txBody>
          </p:sp>
          <p:sp>
            <p:nvSpPr>
              <p:cNvPr id="59" name="Title 1">
                <a:extLst>
                  <a:ext uri="{FF2B5EF4-FFF2-40B4-BE49-F238E27FC236}">
                    <a16:creationId xmlns:a16="http://schemas.microsoft.com/office/drawing/2014/main" id="{2E88460C-CA3C-6744-A89B-CEA65C1545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461053" y="5030061"/>
                <a:ext cx="1409026" cy="6376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t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90000"/>
                  </a:lnSpc>
                </a:pPr>
                <a:r>
                  <a:rPr lang="en-US" altLang="en-US" sz="1900" b="1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SATISFIED</a:t>
                </a:r>
                <a:br>
                  <a:rPr lang="en-US" altLang="en-US" sz="1900" b="1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</a:br>
                <a:r>
                  <a:rPr lang="en-US" altLang="en-US" sz="1900" dirty="0">
                    <a:solidFill>
                      <a:srgbClr val="005295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PARTNERS</a:t>
                </a:r>
                <a:endParaRPr lang="en-US" altLang="en-US" sz="1900" dirty="0">
                  <a:solidFill>
                    <a:schemeClr val="bg1"/>
                  </a:solidFill>
                  <a:latin typeface="Calibri Light" panose="020F0302020204030204" pitchFamily="34" charset="0"/>
                </a:endParaRPr>
              </a:p>
            </p:txBody>
          </p:sp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C3F99DC7-7D79-C346-9D7E-04510BBB36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31339"/>
            <a:stretch/>
          </p:blipFill>
          <p:spPr>
            <a:xfrm>
              <a:off x="8936847" y="5436804"/>
              <a:ext cx="2685683" cy="377721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A2A16173-451D-6A46-B644-E9FAFF5C25A3}"/>
              </a:ext>
            </a:extLst>
          </p:cNvPr>
          <p:cNvGrpSpPr/>
          <p:nvPr userDrawn="1"/>
        </p:nvGrpSpPr>
        <p:grpSpPr>
          <a:xfrm>
            <a:off x="530941" y="1762195"/>
            <a:ext cx="2392186" cy="1411248"/>
            <a:chOff x="519651" y="1851646"/>
            <a:chExt cx="2392186" cy="1411248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E01FD7AC-9C6D-BD40-94D2-0CD35484777D}"/>
                </a:ext>
              </a:extLst>
            </p:cNvPr>
            <p:cNvGrpSpPr/>
            <p:nvPr/>
          </p:nvGrpSpPr>
          <p:grpSpPr>
            <a:xfrm>
              <a:off x="519651" y="1851646"/>
              <a:ext cx="2392186" cy="1411248"/>
              <a:chOff x="823783" y="2507187"/>
              <a:chExt cx="2438476" cy="1438547"/>
            </a:xfrm>
          </p:grpSpPr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0C91E651-E292-B040-A2EA-8BFD78BEB793}"/>
                  </a:ext>
                </a:extLst>
              </p:cNvPr>
              <p:cNvSpPr/>
              <p:nvPr/>
            </p:nvSpPr>
            <p:spPr>
              <a:xfrm flipH="1">
                <a:off x="823783" y="2507187"/>
                <a:ext cx="156521" cy="1438547"/>
              </a:xfrm>
              <a:prstGeom prst="rect">
                <a:avLst/>
              </a:prstGeom>
              <a:gradFill>
                <a:gsLst>
                  <a:gs pos="0">
                    <a:srgbClr val="F9C734"/>
                  </a:gs>
                  <a:gs pos="68000">
                    <a:srgbClr val="EC753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grpSp>
            <p:nvGrpSpPr>
              <p:cNvPr id="64" name="Group 63">
                <a:extLst>
                  <a:ext uri="{FF2B5EF4-FFF2-40B4-BE49-F238E27FC236}">
                    <a16:creationId xmlns:a16="http://schemas.microsoft.com/office/drawing/2014/main" id="{5C3D0AF9-9345-684A-A0A8-FFF1B32286DA}"/>
                  </a:ext>
                </a:extLst>
              </p:cNvPr>
              <p:cNvGrpSpPr/>
              <p:nvPr/>
            </p:nvGrpSpPr>
            <p:grpSpPr>
              <a:xfrm>
                <a:off x="980303" y="2518555"/>
                <a:ext cx="2281956" cy="1095113"/>
                <a:chOff x="1102875" y="3741802"/>
                <a:chExt cx="2281956" cy="1095113"/>
              </a:xfrm>
            </p:grpSpPr>
            <p:sp>
              <p:nvSpPr>
                <p:cNvPr id="65" name="Title 1">
                  <a:extLst>
                    <a:ext uri="{FF2B5EF4-FFF2-40B4-BE49-F238E27FC236}">
                      <a16:creationId xmlns:a16="http://schemas.microsoft.com/office/drawing/2014/main" id="{4F3434EC-861F-E14F-B2B1-06496105178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102875" y="3770216"/>
                  <a:ext cx="1892277" cy="6817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90000"/>
                    </a:lnSpc>
                  </a:pPr>
                  <a:r>
                    <a:rPr lang="en-US" altLang="en-US" sz="7000" b="1" i="1" dirty="0">
                      <a:solidFill>
                        <a:srgbClr val="005295"/>
                      </a:solidFill>
                      <a:latin typeface="Open Sans" pitchFamily="34" charset="0"/>
                      <a:ea typeface="Open Sans" pitchFamily="34" charset="0"/>
                      <a:cs typeface="Open Sans" pitchFamily="34" charset="0"/>
                    </a:rPr>
                    <a:t>200</a:t>
                  </a:r>
                  <a:endParaRPr lang="en-US" altLang="en-US" sz="7000" b="1" i="1" dirty="0">
                    <a:solidFill>
                      <a:schemeClr val="bg1"/>
                    </a:solidFill>
                    <a:latin typeface="Calibri Light" panose="020F0302020204030204" pitchFamily="34" charset="0"/>
                  </a:endParaRPr>
                </a:p>
              </p:txBody>
            </p:sp>
            <p:sp>
              <p:nvSpPr>
                <p:cNvPr id="66" name="Title 1">
                  <a:extLst>
                    <a:ext uri="{FF2B5EF4-FFF2-40B4-BE49-F238E27FC236}">
                      <a16:creationId xmlns:a16="http://schemas.microsoft.com/office/drawing/2014/main" id="{AA0E9204-C631-C149-998C-37707C8F57B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139202" y="4462669"/>
                  <a:ext cx="2072378" cy="3742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90000"/>
                    </a:lnSpc>
                  </a:pPr>
                  <a:r>
                    <a:rPr lang="en-US" altLang="en-US" sz="1600" dirty="0">
                      <a:solidFill>
                        <a:srgbClr val="005295"/>
                      </a:solidFill>
                      <a:latin typeface="Open Sans" pitchFamily="34" charset="0"/>
                      <a:ea typeface="Open Sans" pitchFamily="34" charset="0"/>
                      <a:cs typeface="Open Sans" pitchFamily="34" charset="0"/>
                    </a:rPr>
                    <a:t>TECHNICAL</a:t>
                  </a:r>
                  <a:br>
                    <a:rPr lang="en-US" altLang="en-US" sz="1600" dirty="0">
                      <a:solidFill>
                        <a:srgbClr val="005295"/>
                      </a:solidFill>
                      <a:latin typeface="Open Sans" pitchFamily="34" charset="0"/>
                      <a:ea typeface="Open Sans" pitchFamily="34" charset="0"/>
                      <a:cs typeface="Open Sans" pitchFamily="34" charset="0"/>
                    </a:rPr>
                  </a:br>
                  <a:r>
                    <a:rPr lang="en-US" altLang="en-US" sz="1600" b="1" dirty="0">
                      <a:solidFill>
                        <a:srgbClr val="005295"/>
                      </a:solidFill>
                      <a:latin typeface="Open Sans" pitchFamily="34" charset="0"/>
                      <a:ea typeface="Open Sans" pitchFamily="34" charset="0"/>
                      <a:cs typeface="Open Sans" pitchFamily="34" charset="0"/>
                    </a:rPr>
                    <a:t>CERTIFICATIONS</a:t>
                  </a:r>
                  <a:endParaRPr lang="en-US" altLang="en-US" sz="1600" b="1" dirty="0">
                    <a:solidFill>
                      <a:schemeClr val="bg1"/>
                    </a:solidFill>
                    <a:latin typeface="Calibri Light" panose="020F0302020204030204" pitchFamily="34" charset="0"/>
                  </a:endParaRPr>
                </a:p>
              </p:txBody>
            </p:sp>
            <p:sp>
              <p:nvSpPr>
                <p:cNvPr id="67" name="Title 1">
                  <a:extLst>
                    <a:ext uri="{FF2B5EF4-FFF2-40B4-BE49-F238E27FC236}">
                      <a16:creationId xmlns:a16="http://schemas.microsoft.com/office/drawing/2014/main" id="{D04C8E5B-889E-9F44-9D7E-E1BB4F40278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648245" y="3741802"/>
                  <a:ext cx="736586" cy="6817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90000"/>
                    </a:lnSpc>
                  </a:pPr>
                  <a:r>
                    <a:rPr lang="en-US" altLang="en-US" sz="6000" b="1" i="1" dirty="0">
                      <a:solidFill>
                        <a:srgbClr val="005295"/>
                      </a:solidFill>
                      <a:latin typeface="Open Sans" pitchFamily="34" charset="0"/>
                      <a:ea typeface="Open Sans" pitchFamily="34" charset="0"/>
                      <a:cs typeface="Open Sans" pitchFamily="34" charset="0"/>
                    </a:rPr>
                    <a:t>+</a:t>
                  </a:r>
                  <a:endParaRPr lang="en-US" altLang="en-US" sz="6000" b="1" i="1" dirty="0">
                    <a:solidFill>
                      <a:schemeClr val="bg1"/>
                    </a:solidFill>
                    <a:latin typeface="Calibri Light" panose="020F0302020204030204" pitchFamily="34" charset="0"/>
                  </a:endParaRPr>
                </a:p>
              </p:txBody>
            </p:sp>
          </p:grpSp>
        </p:grpSp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E7193E3F-1C74-6C4F-B982-984B56C783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30200"/>
            <a:stretch/>
          </p:blipFill>
          <p:spPr>
            <a:xfrm>
              <a:off x="795967" y="3015050"/>
              <a:ext cx="1889828" cy="238320"/>
            </a:xfrm>
            <a:prstGeom prst="rect">
              <a:avLst/>
            </a:prstGeom>
          </p:spPr>
        </p:pic>
      </p:grpSp>
      <p:sp>
        <p:nvSpPr>
          <p:cNvPr id="69" name="Title 1">
            <a:extLst>
              <a:ext uri="{FF2B5EF4-FFF2-40B4-BE49-F238E27FC236}">
                <a16:creationId xmlns:a16="http://schemas.microsoft.com/office/drawing/2014/main" id="{34F6563C-E4A0-0743-9A9B-735FD9412AB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38525" y="271949"/>
            <a:ext cx="11015276" cy="98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 i="0">
                <a:solidFill>
                  <a:srgbClr val="005295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SUCCESS YOU CAN TRUST</a:t>
            </a:r>
            <a:endParaRPr lang="en-US" altLang="en-US" sz="3600" b="1" i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42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usted Partner – Edit in Slide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Title 1">
            <a:extLst>
              <a:ext uri="{FF2B5EF4-FFF2-40B4-BE49-F238E27FC236}">
                <a16:creationId xmlns:a16="http://schemas.microsoft.com/office/drawing/2014/main" id="{D4061BC6-1B72-2F4E-9CA6-35672A7459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0840" y="3748771"/>
            <a:ext cx="3978813" cy="620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3200" b="1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NATIONWIDE</a:t>
            </a:r>
            <a:endParaRPr lang="en-US" altLang="en-US" sz="3200" b="1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69" name="Title 1">
            <a:extLst>
              <a:ext uri="{FF2B5EF4-FFF2-40B4-BE49-F238E27FC236}">
                <a16:creationId xmlns:a16="http://schemas.microsoft.com/office/drawing/2014/main" id="{34F6563C-E4A0-0743-9A9B-735FD9412AB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38525" y="271949"/>
            <a:ext cx="11015276" cy="98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 i="0">
                <a:solidFill>
                  <a:srgbClr val="005295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YOUR TRUSTED PARTNER FOR GROWTH</a:t>
            </a:r>
            <a:endParaRPr lang="en-US" altLang="en-US" sz="3600" b="1" i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93CB78AF-F87E-ED46-8418-1ED5E8ECA8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256" t="15301" r="17256" b="13168"/>
          <a:stretch/>
        </p:blipFill>
        <p:spPr>
          <a:xfrm>
            <a:off x="1472992" y="1079292"/>
            <a:ext cx="8996757" cy="552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949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4 – Edit in Slide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Title 1">
            <a:extLst>
              <a:ext uri="{FF2B5EF4-FFF2-40B4-BE49-F238E27FC236}">
                <a16:creationId xmlns:a16="http://schemas.microsoft.com/office/drawing/2014/main" id="{34F6563C-E4A0-0743-9A9B-735FD9412AB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38525" y="271949"/>
            <a:ext cx="11015276" cy="98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sz="3600" b="1" i="0" baseline="0" dirty="0">
                <a:solidFill>
                  <a:srgbClr val="1E5094"/>
                </a:solidFill>
                <a:latin typeface="Open Sans"/>
              </a:rPr>
              <a:t>OUR INDUSTRY-RENOWNED TEAM</a:t>
            </a:r>
            <a:endParaRPr lang="en-US" altLang="en-US" sz="3600" b="1" i="0" baseline="0" dirty="0">
              <a:solidFill>
                <a:srgbClr val="1E5094"/>
              </a:solidFill>
              <a:latin typeface="Open Sans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8DDCD5A-455F-3E45-A938-84B1FCEB6976}"/>
              </a:ext>
            </a:extLst>
          </p:cNvPr>
          <p:cNvGrpSpPr/>
          <p:nvPr userDrawn="1"/>
        </p:nvGrpSpPr>
        <p:grpSpPr>
          <a:xfrm>
            <a:off x="797659" y="4330842"/>
            <a:ext cx="2269664" cy="921295"/>
            <a:chOff x="827639" y="4218417"/>
            <a:chExt cx="2269664" cy="921295"/>
          </a:xfrm>
        </p:grpSpPr>
        <p:sp>
          <p:nvSpPr>
            <p:cNvPr id="35" name="Content Placeholder 2">
              <a:extLst>
                <a:ext uri="{FF2B5EF4-FFF2-40B4-BE49-F238E27FC236}">
                  <a16:creationId xmlns:a16="http://schemas.microsoft.com/office/drawing/2014/main" id="{92BB5792-ED31-0E4D-80C0-5B5FFFB7D3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35177" y="4218417"/>
              <a:ext cx="2162126" cy="92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Font typeface="Arial" panose="020B0604020202020204" pitchFamily="34" charset="0"/>
                <a:buNone/>
              </a:pPr>
              <a:r>
                <a:rPr lang="en-US" sz="2000" b="1" dirty="0">
                  <a:solidFill>
                    <a:srgbClr val="1E5094"/>
                  </a:solidFill>
                  <a:latin typeface="Open Sans"/>
                </a:rPr>
                <a:t>Scott </a:t>
              </a:r>
              <a:r>
                <a:rPr lang="en-US" sz="2000" b="1" dirty="0" err="1">
                  <a:solidFill>
                    <a:srgbClr val="1E5094"/>
                  </a:solidFill>
                  <a:latin typeface="Open Sans"/>
                </a:rPr>
                <a:t>Wiater</a:t>
              </a:r>
              <a:r>
                <a:rPr lang="en-US" sz="2000" b="1" dirty="0">
                  <a:solidFill>
                    <a:srgbClr val="1E5094"/>
                  </a:solidFill>
                  <a:latin typeface="Open Sans"/>
                </a:rPr>
                <a:t> 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Font typeface="Arial" panose="020B0604020202020204" pitchFamily="34" charset="0"/>
                <a:buNone/>
              </a:pP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President &amp; </a:t>
              </a:r>
              <a:br>
                <a:rPr lang="en-US" sz="1200" dirty="0">
                  <a:solidFill>
                    <a:srgbClr val="6D6E71"/>
                  </a:solidFill>
                  <a:latin typeface="Open Sans"/>
                </a:rPr>
              </a:b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Chief Executive Officer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Font typeface="Arial" panose="020B0604020202020204" pitchFamily="34" charset="0"/>
                <a:buNone/>
              </a:pPr>
              <a:endParaRPr lang="en-US" altLang="en-US" sz="1400" dirty="0">
                <a:solidFill>
                  <a:srgbClr val="0097DB"/>
                </a:solidFill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2AACEFE-0276-0C45-8A58-9C72DE750A29}"/>
                </a:ext>
              </a:extLst>
            </p:cNvPr>
            <p:cNvSpPr/>
            <p:nvPr/>
          </p:nvSpPr>
          <p:spPr>
            <a:xfrm>
              <a:off x="827639" y="4317283"/>
              <a:ext cx="107538" cy="591996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60522CB-34A0-C54F-9E5A-47566A73DB9F}"/>
              </a:ext>
            </a:extLst>
          </p:cNvPr>
          <p:cNvGrpSpPr/>
          <p:nvPr userDrawn="1"/>
        </p:nvGrpSpPr>
        <p:grpSpPr>
          <a:xfrm>
            <a:off x="3495288" y="4330842"/>
            <a:ext cx="2269664" cy="921295"/>
            <a:chOff x="3525268" y="4218417"/>
            <a:chExt cx="2269664" cy="921295"/>
          </a:xfrm>
        </p:grpSpPr>
        <p:sp>
          <p:nvSpPr>
            <p:cNvPr id="38" name="Content Placeholder 2">
              <a:extLst>
                <a:ext uri="{FF2B5EF4-FFF2-40B4-BE49-F238E27FC236}">
                  <a16:creationId xmlns:a16="http://schemas.microsoft.com/office/drawing/2014/main" id="{89A35818-CA3A-3B44-9EF5-3885FFBB5B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2806" y="4218417"/>
              <a:ext cx="2162126" cy="92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2000" b="1" dirty="0">
                  <a:solidFill>
                    <a:srgbClr val="1E5094"/>
                  </a:solidFill>
                  <a:latin typeface="Open Sans"/>
                </a:rPr>
                <a:t>Rick Berube 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Chief Operating </a:t>
              </a:r>
              <a:br>
                <a:rPr lang="en-US" sz="1200" dirty="0">
                  <a:solidFill>
                    <a:srgbClr val="6D6E71"/>
                  </a:solidFill>
                  <a:latin typeface="Open Sans"/>
                </a:rPr>
              </a:b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Officer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endParaRPr lang="en-US" altLang="en-US" sz="1800" dirty="0">
                <a:solidFill>
                  <a:srgbClr val="0097DB"/>
                </a:solidFill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7601A48-ABCF-C24F-9F03-C983D992311B}"/>
                </a:ext>
              </a:extLst>
            </p:cNvPr>
            <p:cNvSpPr/>
            <p:nvPr/>
          </p:nvSpPr>
          <p:spPr>
            <a:xfrm>
              <a:off x="3525268" y="4317283"/>
              <a:ext cx="107538" cy="591996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DFBFAEEF-B9CB-8647-B93E-992AE3A11C64}"/>
              </a:ext>
            </a:extLst>
          </p:cNvPr>
          <p:cNvGrpSpPr/>
          <p:nvPr userDrawn="1"/>
        </p:nvGrpSpPr>
        <p:grpSpPr>
          <a:xfrm>
            <a:off x="6168967" y="4330842"/>
            <a:ext cx="2268658" cy="921295"/>
            <a:chOff x="6144269" y="4218417"/>
            <a:chExt cx="2268658" cy="921295"/>
          </a:xfrm>
        </p:grpSpPr>
        <p:sp>
          <p:nvSpPr>
            <p:cNvPr id="70" name="Content Placeholder 2">
              <a:extLst>
                <a:ext uri="{FF2B5EF4-FFF2-40B4-BE49-F238E27FC236}">
                  <a16:creationId xmlns:a16="http://schemas.microsoft.com/office/drawing/2014/main" id="{AF377F06-B7D6-5C4D-B470-29F84DA61C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50801" y="4218417"/>
              <a:ext cx="2162126" cy="92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2000" b="1" dirty="0">
                  <a:solidFill>
                    <a:srgbClr val="1E5094"/>
                  </a:solidFill>
                  <a:latin typeface="Open Sans"/>
                </a:rPr>
                <a:t>Song Yi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Chief Financial </a:t>
              </a:r>
              <a:br>
                <a:rPr lang="en-US" sz="1200" dirty="0">
                  <a:solidFill>
                    <a:srgbClr val="6D6E71"/>
                  </a:solidFill>
                  <a:latin typeface="Open Sans"/>
                </a:rPr>
              </a:b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Officer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endParaRPr lang="en-US" altLang="en-US" sz="1600" dirty="0">
                <a:solidFill>
                  <a:srgbClr val="0097DB"/>
                </a:solidFill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4D0833AB-09BC-534B-BF42-E36D6EDBB0BE}"/>
                </a:ext>
              </a:extLst>
            </p:cNvPr>
            <p:cNvSpPr/>
            <p:nvPr/>
          </p:nvSpPr>
          <p:spPr>
            <a:xfrm>
              <a:off x="6144269" y="4317283"/>
              <a:ext cx="107538" cy="591996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FC311C22-3B36-3F44-9A9C-ABA0FE5359E9}"/>
              </a:ext>
            </a:extLst>
          </p:cNvPr>
          <p:cNvGrpSpPr/>
          <p:nvPr userDrawn="1"/>
        </p:nvGrpSpPr>
        <p:grpSpPr>
          <a:xfrm>
            <a:off x="8810912" y="4330842"/>
            <a:ext cx="2269664" cy="921295"/>
            <a:chOff x="8840892" y="4218417"/>
            <a:chExt cx="2269664" cy="921295"/>
          </a:xfrm>
        </p:grpSpPr>
        <p:sp>
          <p:nvSpPr>
            <p:cNvPr id="73" name="Content Placeholder 2">
              <a:extLst>
                <a:ext uri="{FF2B5EF4-FFF2-40B4-BE49-F238E27FC236}">
                  <a16:creationId xmlns:a16="http://schemas.microsoft.com/office/drawing/2014/main" id="{2ADB35BE-C576-9041-B661-138CA3E669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48430" y="4218417"/>
              <a:ext cx="2162126" cy="921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Clr>
                  <a:schemeClr val="accent2"/>
                </a:buClr>
                <a:buNone/>
              </a:pPr>
              <a:r>
                <a:rPr lang="en-US" sz="2000" b="1" dirty="0">
                  <a:solidFill>
                    <a:srgbClr val="1E5094"/>
                  </a:solidFill>
                  <a:latin typeface="Open Sans"/>
                </a:rPr>
                <a:t>Michael Streams 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Chief Development </a:t>
              </a:r>
              <a:br>
                <a:rPr lang="en-US" sz="1200" dirty="0">
                  <a:solidFill>
                    <a:srgbClr val="6D6E71"/>
                  </a:solidFill>
                  <a:latin typeface="Open Sans"/>
                </a:rPr>
              </a:br>
              <a:r>
                <a:rPr lang="en-US" sz="1200" dirty="0">
                  <a:solidFill>
                    <a:srgbClr val="6D6E71"/>
                  </a:solidFill>
                  <a:latin typeface="Open Sans"/>
                </a:rPr>
                <a:t>Officer</a:t>
              </a: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A0609702-98FC-D24B-AC6C-C4831A32BBC2}"/>
                </a:ext>
              </a:extLst>
            </p:cNvPr>
            <p:cNvSpPr/>
            <p:nvPr/>
          </p:nvSpPr>
          <p:spPr>
            <a:xfrm>
              <a:off x="8840892" y="4317283"/>
              <a:ext cx="107538" cy="591996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75" name="Picture 74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7AAE4C00-A3A1-044A-BF81-6CA286CE42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1373" y="2090443"/>
            <a:ext cx="2066544" cy="2066544"/>
          </a:xfrm>
          <a:prstGeom prst="ellipse">
            <a:avLst/>
          </a:prstGeom>
          <a:ln w="76200">
            <a:solidFill>
              <a:srgbClr val="F9C734"/>
            </a:solidFill>
          </a:ln>
        </p:spPr>
      </p:pic>
      <p:pic>
        <p:nvPicPr>
          <p:cNvPr id="77" name="Picture 76" descr="A person wearing a suit and tie smiling at the camera&#10;&#10;Description automatically generated">
            <a:extLst>
              <a:ext uri="{FF2B5EF4-FFF2-40B4-BE49-F238E27FC236}">
                <a16:creationId xmlns:a16="http://schemas.microsoft.com/office/drawing/2014/main" id="{1FCB3620-0AB3-104A-9270-50036B6438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06437" y="2090443"/>
            <a:ext cx="2066544" cy="2066544"/>
          </a:xfrm>
          <a:prstGeom prst="ellipse">
            <a:avLst/>
          </a:prstGeom>
          <a:ln w="76200">
            <a:solidFill>
              <a:srgbClr val="F9C734"/>
            </a:solidFill>
          </a:ln>
        </p:spPr>
      </p:pic>
      <p:pic>
        <p:nvPicPr>
          <p:cNvPr id="78" name="Picture 77" descr="A picture containing person, person, wall, suit&#10;&#10;Description automatically generated">
            <a:extLst>
              <a:ext uri="{FF2B5EF4-FFF2-40B4-BE49-F238E27FC236}">
                <a16:creationId xmlns:a16="http://schemas.microsoft.com/office/drawing/2014/main" id="{D13C34AC-D6DF-3041-A3D4-5514A67054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62493" y="2090443"/>
            <a:ext cx="2066544" cy="2066544"/>
          </a:xfrm>
          <a:prstGeom prst="ellipse">
            <a:avLst/>
          </a:prstGeom>
          <a:ln w="76200">
            <a:solidFill>
              <a:srgbClr val="F9C734"/>
            </a:solidFill>
          </a:ln>
        </p:spPr>
      </p:pic>
      <p:pic>
        <p:nvPicPr>
          <p:cNvPr id="22" name="Picture 21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ACB292BB-A563-3F4B-BC75-CA8D511477F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956967" y="1959869"/>
            <a:ext cx="2321540" cy="232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617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4 –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E0460F1-C63A-AC48-8CB7-89C07B9DF4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8524" y="263611"/>
            <a:ext cx="11015276" cy="980303"/>
          </a:xfrm>
          <a:prstGeom prst="rect">
            <a:avLst/>
          </a:prstGeom>
        </p:spPr>
        <p:txBody>
          <a:bodyPr/>
          <a:lstStyle>
            <a:lvl1pPr eaLnBrk="1" hangingPunct="1">
              <a:lnSpc>
                <a:spcPct val="90000"/>
              </a:lnSpc>
              <a:defRPr/>
            </a:lvl1pPr>
          </a:lstStyle>
          <a:p>
            <a:pPr eaLnBrk="1" hangingPunct="1">
              <a:lnSpc>
                <a:spcPct val="90000"/>
              </a:lnSpc>
            </a:pPr>
            <a:r>
              <a:rPr lang="en-US" sz="3600" b="1" i="0" baseline="0" dirty="0">
                <a:solidFill>
                  <a:srgbClr val="1E5094"/>
                </a:solidFill>
                <a:latin typeface="Open Sans"/>
              </a:rPr>
              <a:t>OUR INDUSTRY-RENOWNED TEAM</a:t>
            </a:r>
            <a:endParaRPr lang="en-US" altLang="en-US" sz="3600" b="1" i="0" baseline="0" dirty="0">
              <a:solidFill>
                <a:srgbClr val="1E5094"/>
              </a:solidFill>
              <a:latin typeface="Open San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4286A63-D007-7B4C-AC38-DC867F06AD3F}"/>
              </a:ext>
            </a:extLst>
          </p:cNvPr>
          <p:cNvSpPr/>
          <p:nvPr/>
        </p:nvSpPr>
        <p:spPr>
          <a:xfrm>
            <a:off x="797659" y="4400108"/>
            <a:ext cx="107538" cy="651196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Picture Placeholder 26">
            <a:extLst>
              <a:ext uri="{FF2B5EF4-FFF2-40B4-BE49-F238E27FC236}">
                <a16:creationId xmlns:a16="http://schemas.microsoft.com/office/drawing/2014/main" id="{7D2C9402-CD85-CC40-8C8D-B4C5192C2C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35" y="2006138"/>
            <a:ext cx="2150849" cy="2150849"/>
          </a:xfrm>
          <a:prstGeom prst="ellipse">
            <a:avLst/>
          </a:prstGeom>
          <a:ln w="7620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2EEC1DE-B5C5-C64A-9388-E4ACE75E6F7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14360" y="4417538"/>
            <a:ext cx="2571765" cy="317334"/>
          </a:xfrm>
        </p:spPr>
        <p:txBody>
          <a:bodyPr/>
          <a:lstStyle>
            <a:lvl1pPr>
              <a:buFontTx/>
              <a:buNone/>
              <a:defRPr sz="20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4D045F2D-0468-2D48-BFE6-2ADFB1925C1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14359" y="4700936"/>
            <a:ext cx="2571765" cy="317334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2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66E3A7A-12BE-BF4F-9CC5-B3B13E92B870}"/>
              </a:ext>
            </a:extLst>
          </p:cNvPr>
          <p:cNvSpPr/>
          <p:nvPr userDrawn="1"/>
        </p:nvSpPr>
        <p:spPr>
          <a:xfrm>
            <a:off x="3534763" y="4400108"/>
            <a:ext cx="107538" cy="651196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Picture Placeholder 26">
            <a:extLst>
              <a:ext uri="{FF2B5EF4-FFF2-40B4-BE49-F238E27FC236}">
                <a16:creationId xmlns:a16="http://schemas.microsoft.com/office/drawing/2014/main" id="{77FA371B-1115-EC40-9AE7-FB9C0E0FB8D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54339" y="2006138"/>
            <a:ext cx="2150849" cy="2150849"/>
          </a:xfrm>
          <a:prstGeom prst="ellipse">
            <a:avLst/>
          </a:prstGeom>
          <a:ln w="7620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48" name="Text Placeholder 29">
            <a:extLst>
              <a:ext uri="{FF2B5EF4-FFF2-40B4-BE49-F238E27FC236}">
                <a16:creationId xmlns:a16="http://schemas.microsoft.com/office/drawing/2014/main" id="{5985E928-B318-EE40-B13B-7E694CDD683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651464" y="4417539"/>
            <a:ext cx="2571765" cy="317333"/>
          </a:xfrm>
        </p:spPr>
        <p:txBody>
          <a:bodyPr/>
          <a:lstStyle>
            <a:lvl1pPr>
              <a:buFontTx/>
              <a:buNone/>
              <a:defRPr sz="20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D0C2A9B2-84DF-0648-9F7A-1CF4BE8C0DA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1464" y="4700937"/>
            <a:ext cx="2571765" cy="317333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2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8367D53-09E3-364E-A4DA-CBFC85CCE922}"/>
              </a:ext>
            </a:extLst>
          </p:cNvPr>
          <p:cNvSpPr/>
          <p:nvPr userDrawn="1"/>
        </p:nvSpPr>
        <p:spPr>
          <a:xfrm>
            <a:off x="6278979" y="4400108"/>
            <a:ext cx="107539" cy="651196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Picture Placeholder 26">
            <a:extLst>
              <a:ext uri="{FF2B5EF4-FFF2-40B4-BE49-F238E27FC236}">
                <a16:creationId xmlns:a16="http://schemas.microsoft.com/office/drawing/2014/main" id="{6C393192-FA6D-124E-97C8-126C43FD8B33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98555" y="2006138"/>
            <a:ext cx="2150849" cy="2150849"/>
          </a:xfrm>
          <a:prstGeom prst="ellipse">
            <a:avLst/>
          </a:prstGeom>
          <a:ln w="7620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56" name="Text Placeholder 29">
            <a:extLst>
              <a:ext uri="{FF2B5EF4-FFF2-40B4-BE49-F238E27FC236}">
                <a16:creationId xmlns:a16="http://schemas.microsoft.com/office/drawing/2014/main" id="{4DC4D2CB-2FAD-9747-9899-0C96D3CD1A5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395680" y="4417539"/>
            <a:ext cx="2571765" cy="317333"/>
          </a:xfrm>
        </p:spPr>
        <p:txBody>
          <a:bodyPr/>
          <a:lstStyle>
            <a:lvl1pPr>
              <a:buFontTx/>
              <a:buNone/>
              <a:defRPr sz="20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57" name="Text Placeholder 3">
            <a:extLst>
              <a:ext uri="{FF2B5EF4-FFF2-40B4-BE49-F238E27FC236}">
                <a16:creationId xmlns:a16="http://schemas.microsoft.com/office/drawing/2014/main" id="{D076B2F8-A06B-2043-9C04-9E835FBEB38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95680" y="4700937"/>
            <a:ext cx="2571765" cy="317333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2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E8A5962-0F12-E741-922B-E68041B0F279}"/>
              </a:ext>
            </a:extLst>
          </p:cNvPr>
          <p:cNvSpPr/>
          <p:nvPr userDrawn="1"/>
        </p:nvSpPr>
        <p:spPr>
          <a:xfrm>
            <a:off x="9023195" y="4400108"/>
            <a:ext cx="107539" cy="651196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Picture Placeholder 26">
            <a:extLst>
              <a:ext uri="{FF2B5EF4-FFF2-40B4-BE49-F238E27FC236}">
                <a16:creationId xmlns:a16="http://schemas.microsoft.com/office/drawing/2014/main" id="{307F0E6C-7A7A-7B43-9B62-D8CFBAB95E6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842771" y="2006138"/>
            <a:ext cx="2150849" cy="2150849"/>
          </a:xfrm>
          <a:prstGeom prst="ellipse">
            <a:avLst/>
          </a:prstGeom>
          <a:ln w="7620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60" name="Text Placeholder 29">
            <a:extLst>
              <a:ext uri="{FF2B5EF4-FFF2-40B4-BE49-F238E27FC236}">
                <a16:creationId xmlns:a16="http://schemas.microsoft.com/office/drawing/2014/main" id="{24F77153-5285-3B4D-BDC6-AC70C3F1676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39896" y="4417539"/>
            <a:ext cx="2571765" cy="317333"/>
          </a:xfrm>
        </p:spPr>
        <p:txBody>
          <a:bodyPr/>
          <a:lstStyle>
            <a:lvl1pPr>
              <a:buFontTx/>
              <a:buNone/>
              <a:defRPr sz="20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61" name="Text Placeholder 3">
            <a:extLst>
              <a:ext uri="{FF2B5EF4-FFF2-40B4-BE49-F238E27FC236}">
                <a16:creationId xmlns:a16="http://schemas.microsoft.com/office/drawing/2014/main" id="{FAC0F3A3-B25F-DB42-9AB2-EAA88D80D72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139896" y="4700937"/>
            <a:ext cx="2571764" cy="317333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2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17393B-5479-2241-B61B-895D2145ECD4}"/>
              </a:ext>
            </a:extLst>
          </p:cNvPr>
          <p:cNvSpPr txBox="1"/>
          <p:nvPr userDrawn="1"/>
        </p:nvSpPr>
        <p:spPr>
          <a:xfrm>
            <a:off x="11477002" y="1854437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t">
            <a:normAutofit fontScale="25000" lnSpcReduction="20000"/>
          </a:bodyPr>
          <a:lstStyle/>
          <a:p>
            <a: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1200" b="0" dirty="0">
              <a:solidFill>
                <a:srgbClr val="6D6E7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588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7 – Edit in Slide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Title 1">
            <a:extLst>
              <a:ext uri="{FF2B5EF4-FFF2-40B4-BE49-F238E27FC236}">
                <a16:creationId xmlns:a16="http://schemas.microsoft.com/office/drawing/2014/main" id="{34F6563C-E4A0-0743-9A9B-735FD9412AB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38525" y="271949"/>
            <a:ext cx="11015276" cy="98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sz="3600" b="1" i="0" baseline="0" dirty="0">
                <a:solidFill>
                  <a:srgbClr val="1E5094"/>
                </a:solidFill>
                <a:latin typeface="Open Sans"/>
              </a:rPr>
              <a:t>OUR INDUSTRY-RENOWNED TEAM</a:t>
            </a:r>
            <a:endParaRPr lang="en-US" altLang="en-US" sz="3600" b="1" i="0" baseline="0" dirty="0">
              <a:solidFill>
                <a:srgbClr val="1E5094"/>
              </a:solidFill>
              <a:latin typeface="Open San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597A383-8055-724A-8E46-F0E90FB31F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34978" y="4075173"/>
            <a:ext cx="1554480" cy="1554480"/>
          </a:xfrm>
          <a:prstGeom prst="ellipse">
            <a:avLst/>
          </a:prstGeom>
          <a:ln w="57150">
            <a:solidFill>
              <a:srgbClr val="F9C734"/>
            </a:solidFill>
          </a:ln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2C7A84F1-60AD-C649-BA93-7827DD2B543D}"/>
              </a:ext>
            </a:extLst>
          </p:cNvPr>
          <p:cNvGrpSpPr/>
          <p:nvPr userDrawn="1"/>
        </p:nvGrpSpPr>
        <p:grpSpPr>
          <a:xfrm>
            <a:off x="1161229" y="3148280"/>
            <a:ext cx="1708933" cy="693685"/>
            <a:chOff x="1161229" y="3086763"/>
            <a:chExt cx="1708933" cy="693685"/>
          </a:xfrm>
        </p:grpSpPr>
        <p:sp>
          <p:nvSpPr>
            <p:cNvPr id="25" name="Content Placeholder 2">
              <a:extLst>
                <a:ext uri="{FF2B5EF4-FFF2-40B4-BE49-F238E27FC236}">
                  <a16:creationId xmlns:a16="http://schemas.microsoft.com/office/drawing/2014/main" id="{08B835E3-128E-8C47-A116-C8C1A5CEFB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2199" y="3086763"/>
              <a:ext cx="1627963" cy="693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Font typeface="Arial" panose="020B0604020202020204" pitchFamily="34" charset="0"/>
                <a:buNone/>
              </a:pP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Scott </a:t>
              </a:r>
              <a:r>
                <a:rPr lang="en-US" sz="1600" b="1" dirty="0" err="1">
                  <a:solidFill>
                    <a:srgbClr val="1E5094"/>
                  </a:solidFill>
                  <a:latin typeface="Open Sans"/>
                </a:rPr>
                <a:t>Wiater</a:t>
              </a: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 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Font typeface="Arial" panose="020B0604020202020204" pitchFamily="34" charset="0"/>
                <a:buNone/>
              </a:pPr>
              <a:r>
                <a:rPr lang="en-US" sz="1100" dirty="0">
                  <a:solidFill>
                    <a:srgbClr val="6D6E71"/>
                  </a:solidFill>
                  <a:latin typeface="Open Sans"/>
                </a:rPr>
                <a:t>President &amp; Chief Executive Officer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Font typeface="Arial" panose="020B0604020202020204" pitchFamily="34" charset="0"/>
                <a:buNone/>
              </a:pPr>
              <a:endParaRPr lang="en-US" altLang="en-US" sz="1400" dirty="0">
                <a:solidFill>
                  <a:srgbClr val="0097DB"/>
                </a:solidFill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B11E09C-392A-9E4B-A97C-E0F3B8CA11F6}"/>
                </a:ext>
              </a:extLst>
            </p:cNvPr>
            <p:cNvSpPr/>
            <p:nvPr/>
          </p:nvSpPr>
          <p:spPr>
            <a:xfrm>
              <a:off x="1161229" y="3148504"/>
              <a:ext cx="80970" cy="575771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E8A0530-ACE4-B64B-82F2-A1BBDE3FE625}"/>
              </a:ext>
            </a:extLst>
          </p:cNvPr>
          <p:cNvGrpSpPr/>
          <p:nvPr userDrawn="1"/>
        </p:nvGrpSpPr>
        <p:grpSpPr>
          <a:xfrm>
            <a:off x="3192396" y="3148280"/>
            <a:ext cx="1708933" cy="693685"/>
            <a:chOff x="1161229" y="3086763"/>
            <a:chExt cx="1708933" cy="693685"/>
          </a:xfrm>
        </p:grpSpPr>
        <p:sp>
          <p:nvSpPr>
            <p:cNvPr id="28" name="Content Placeholder 2">
              <a:extLst>
                <a:ext uri="{FF2B5EF4-FFF2-40B4-BE49-F238E27FC236}">
                  <a16:creationId xmlns:a16="http://schemas.microsoft.com/office/drawing/2014/main" id="{ED89E8BC-F1A0-2C4A-A427-FB023E3589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2199" y="3086763"/>
              <a:ext cx="1627963" cy="693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Rick Berube 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100" dirty="0">
                  <a:solidFill>
                    <a:srgbClr val="6D6E71"/>
                  </a:solidFill>
                  <a:latin typeface="Open Sans"/>
                </a:rPr>
                <a:t>Chief Operating Officer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endParaRPr lang="en-US" altLang="en-US" sz="1800" dirty="0">
                <a:solidFill>
                  <a:srgbClr val="0097DB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7486215-B1C3-EC4D-8387-35BBB54AA6C8}"/>
                </a:ext>
              </a:extLst>
            </p:cNvPr>
            <p:cNvSpPr/>
            <p:nvPr/>
          </p:nvSpPr>
          <p:spPr>
            <a:xfrm>
              <a:off x="1161229" y="3148504"/>
              <a:ext cx="80970" cy="575771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46380D6-2966-104E-A8CD-4941158A60D2}"/>
              </a:ext>
            </a:extLst>
          </p:cNvPr>
          <p:cNvGrpSpPr/>
          <p:nvPr userDrawn="1"/>
        </p:nvGrpSpPr>
        <p:grpSpPr>
          <a:xfrm>
            <a:off x="5163603" y="3148280"/>
            <a:ext cx="1708933" cy="693685"/>
            <a:chOff x="1161229" y="3086763"/>
            <a:chExt cx="1708933" cy="693685"/>
          </a:xfrm>
        </p:grpSpPr>
        <p:sp>
          <p:nvSpPr>
            <p:cNvPr id="31" name="Content Placeholder 2">
              <a:extLst>
                <a:ext uri="{FF2B5EF4-FFF2-40B4-BE49-F238E27FC236}">
                  <a16:creationId xmlns:a16="http://schemas.microsoft.com/office/drawing/2014/main" id="{7A4E4566-5575-BF45-8237-AEC11F4ABE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2199" y="3086763"/>
              <a:ext cx="1627963" cy="693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Song Yi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100" dirty="0">
                  <a:solidFill>
                    <a:srgbClr val="6D6E71"/>
                  </a:solidFill>
                  <a:latin typeface="Open Sans"/>
                </a:rPr>
                <a:t>Chief Financial Officer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endParaRPr lang="en-US" altLang="en-US" sz="1600" dirty="0">
                <a:solidFill>
                  <a:srgbClr val="0097DB"/>
                </a:solidFill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FD5CEBB-7D42-7C42-9F4F-0871C4EE75FC}"/>
                </a:ext>
              </a:extLst>
            </p:cNvPr>
            <p:cNvSpPr/>
            <p:nvPr/>
          </p:nvSpPr>
          <p:spPr>
            <a:xfrm>
              <a:off x="1161229" y="3148504"/>
              <a:ext cx="80970" cy="575771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F8D8DEA-6D2F-B140-84E0-9B2316BFE65B}"/>
              </a:ext>
            </a:extLst>
          </p:cNvPr>
          <p:cNvGrpSpPr/>
          <p:nvPr userDrawn="1"/>
        </p:nvGrpSpPr>
        <p:grpSpPr>
          <a:xfrm>
            <a:off x="7194770" y="3148280"/>
            <a:ext cx="1871645" cy="693685"/>
            <a:chOff x="1161229" y="3086763"/>
            <a:chExt cx="1871645" cy="693685"/>
          </a:xfrm>
        </p:grpSpPr>
        <p:sp>
          <p:nvSpPr>
            <p:cNvPr id="40" name="Content Placeholder 2">
              <a:extLst>
                <a:ext uri="{FF2B5EF4-FFF2-40B4-BE49-F238E27FC236}">
                  <a16:creationId xmlns:a16="http://schemas.microsoft.com/office/drawing/2014/main" id="{A8F03871-6321-C342-BBE1-D2DEAA1695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2199" y="3086763"/>
              <a:ext cx="1790675" cy="693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Clr>
                  <a:schemeClr val="accent2"/>
                </a:buClr>
                <a:buNone/>
              </a:pP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Michael Streams 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100" dirty="0">
                  <a:solidFill>
                    <a:srgbClr val="6D6E71"/>
                  </a:solidFill>
                  <a:latin typeface="Open Sans"/>
                </a:rPr>
                <a:t>Chief Development Officer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1C55184-A09E-2A40-A8AC-54E069243311}"/>
                </a:ext>
              </a:extLst>
            </p:cNvPr>
            <p:cNvSpPr/>
            <p:nvPr/>
          </p:nvSpPr>
          <p:spPr>
            <a:xfrm>
              <a:off x="1161229" y="3148504"/>
              <a:ext cx="80970" cy="575771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2" name="Picture 41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E76FFDDD-F2E4-764D-82C5-67CE67FC01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8613" y="1469404"/>
            <a:ext cx="1554480" cy="1554480"/>
          </a:xfrm>
          <a:prstGeom prst="ellipse">
            <a:avLst/>
          </a:prstGeom>
          <a:ln w="57150">
            <a:solidFill>
              <a:srgbClr val="F9C734"/>
            </a:solidFill>
          </a:ln>
        </p:spPr>
      </p:pic>
      <p:pic>
        <p:nvPicPr>
          <p:cNvPr id="44" name="Picture 43" descr="A person wearing a suit and tie smiling at the camera&#10;&#10;Description automatically generated">
            <a:extLst>
              <a:ext uri="{FF2B5EF4-FFF2-40B4-BE49-F238E27FC236}">
                <a16:creationId xmlns:a16="http://schemas.microsoft.com/office/drawing/2014/main" id="{EDA56725-3523-7F43-8CEE-A013F588840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3981" y="1469404"/>
            <a:ext cx="1554480" cy="1554480"/>
          </a:xfrm>
          <a:prstGeom prst="ellipse">
            <a:avLst/>
          </a:prstGeom>
          <a:ln w="57150">
            <a:solidFill>
              <a:srgbClr val="F9C734"/>
            </a:solidFill>
          </a:ln>
        </p:spPr>
      </p:pic>
      <p:pic>
        <p:nvPicPr>
          <p:cNvPr id="45" name="Picture 44" descr="A person wearing a suit and tie smiling and looking at the camera&#10;&#10;Description automatically generated">
            <a:extLst>
              <a:ext uri="{FF2B5EF4-FFF2-40B4-BE49-F238E27FC236}">
                <a16:creationId xmlns:a16="http://schemas.microsoft.com/office/drawing/2014/main" id="{420CCFAD-548A-6F4D-986E-E651B32061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3981" y="4075173"/>
            <a:ext cx="1554480" cy="1554480"/>
          </a:xfrm>
          <a:prstGeom prst="ellipse">
            <a:avLst/>
          </a:prstGeom>
          <a:ln w="57150">
            <a:solidFill>
              <a:srgbClr val="F9C734"/>
            </a:solidFill>
          </a:ln>
        </p:spPr>
      </p:pic>
      <p:pic>
        <p:nvPicPr>
          <p:cNvPr id="46" name="Picture 45" descr="A picture containing person, person, wall, suit&#10;&#10;Description automatically generated">
            <a:extLst>
              <a:ext uri="{FF2B5EF4-FFF2-40B4-BE49-F238E27FC236}">
                <a16:creationId xmlns:a16="http://schemas.microsoft.com/office/drawing/2014/main" id="{C400D8BA-8FB5-A94C-AD86-A2F2946E5C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59518" y="1469404"/>
            <a:ext cx="1554480" cy="1554480"/>
          </a:xfrm>
          <a:prstGeom prst="ellipse">
            <a:avLst/>
          </a:prstGeom>
          <a:ln w="57150">
            <a:solidFill>
              <a:srgbClr val="F9C734"/>
            </a:solidFill>
          </a:ln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1F81AAA7-8318-1F49-9F70-C9DFEB493805}"/>
              </a:ext>
            </a:extLst>
          </p:cNvPr>
          <p:cNvGrpSpPr/>
          <p:nvPr userDrawn="1"/>
        </p:nvGrpSpPr>
        <p:grpSpPr>
          <a:xfrm>
            <a:off x="3199029" y="5801935"/>
            <a:ext cx="1708933" cy="693685"/>
            <a:chOff x="1161229" y="3125557"/>
            <a:chExt cx="1708933" cy="693685"/>
          </a:xfrm>
        </p:grpSpPr>
        <p:sp>
          <p:nvSpPr>
            <p:cNvPr id="51" name="Content Placeholder 2">
              <a:extLst>
                <a:ext uri="{FF2B5EF4-FFF2-40B4-BE49-F238E27FC236}">
                  <a16:creationId xmlns:a16="http://schemas.microsoft.com/office/drawing/2014/main" id="{43846649-27EA-0746-B686-05AF72DDE6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2199" y="3125557"/>
              <a:ext cx="1627963" cy="693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Clr>
                  <a:schemeClr val="accent2"/>
                </a:buClr>
                <a:buNone/>
              </a:pP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C.J. </a:t>
              </a:r>
              <a:r>
                <a:rPr lang="en-US" sz="1600" b="1" dirty="0" err="1">
                  <a:solidFill>
                    <a:srgbClr val="1E5094"/>
                  </a:solidFill>
                  <a:latin typeface="Open Sans"/>
                </a:rPr>
                <a:t>Colavito</a:t>
              </a:r>
              <a:br>
                <a:rPr lang="en-US" sz="1600" b="1" dirty="0">
                  <a:solidFill>
                    <a:srgbClr val="6D6E71"/>
                  </a:solidFill>
                  <a:latin typeface="Open Sans"/>
                </a:rPr>
              </a:br>
              <a:r>
                <a:rPr lang="en-US" sz="1100" dirty="0">
                  <a:solidFill>
                    <a:srgbClr val="6D6E71"/>
                  </a:solidFill>
                  <a:latin typeface="Open Sans"/>
                </a:rPr>
                <a:t>VP of Engineering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3AC94D0-A63C-0C46-82F3-FF15C5D8AA64}"/>
                </a:ext>
              </a:extLst>
            </p:cNvPr>
            <p:cNvSpPr/>
            <p:nvPr/>
          </p:nvSpPr>
          <p:spPr>
            <a:xfrm>
              <a:off x="1161229" y="3148504"/>
              <a:ext cx="80970" cy="575771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32E89DA5-19FD-DA4E-8121-9F2C50FEB4B4}"/>
              </a:ext>
            </a:extLst>
          </p:cNvPr>
          <p:cNvGrpSpPr/>
          <p:nvPr userDrawn="1"/>
        </p:nvGrpSpPr>
        <p:grpSpPr>
          <a:xfrm>
            <a:off x="5153013" y="5801935"/>
            <a:ext cx="2310310" cy="693685"/>
            <a:chOff x="1161229" y="3125557"/>
            <a:chExt cx="2310310" cy="693685"/>
          </a:xfrm>
        </p:grpSpPr>
        <p:sp>
          <p:nvSpPr>
            <p:cNvPr id="54" name="Content Placeholder 2">
              <a:extLst>
                <a:ext uri="{FF2B5EF4-FFF2-40B4-BE49-F238E27FC236}">
                  <a16:creationId xmlns:a16="http://schemas.microsoft.com/office/drawing/2014/main" id="{3BF7127A-E0ED-214F-A0B3-D9C07D1D25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2199" y="3125557"/>
              <a:ext cx="2229340" cy="693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Stephen </a:t>
              </a:r>
              <a:r>
                <a:rPr lang="en-US" sz="1600" b="1" dirty="0" err="1">
                  <a:solidFill>
                    <a:srgbClr val="1E5094"/>
                  </a:solidFill>
                  <a:latin typeface="Open Sans"/>
                </a:rPr>
                <a:t>Hesselink</a:t>
              </a: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 Jr.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100" dirty="0">
                  <a:solidFill>
                    <a:srgbClr val="6D6E71"/>
                  </a:solidFill>
                  <a:latin typeface="Open Sans"/>
                </a:rPr>
                <a:t>VP of Construction</a:t>
              </a:r>
              <a:endParaRPr lang="en-US" altLang="en-US" sz="1100" dirty="0">
                <a:solidFill>
                  <a:srgbClr val="0097DB"/>
                </a:solidFill>
                <a:latin typeface="Open Sans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1A20490-60FF-924A-98FC-BB1297AC3512}"/>
                </a:ext>
              </a:extLst>
            </p:cNvPr>
            <p:cNvSpPr/>
            <p:nvPr/>
          </p:nvSpPr>
          <p:spPr>
            <a:xfrm>
              <a:off x="1161229" y="3148504"/>
              <a:ext cx="80970" cy="575771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0279DA0-CF07-2B42-A704-4DBFA2DEB7DF}"/>
              </a:ext>
            </a:extLst>
          </p:cNvPr>
          <p:cNvGrpSpPr/>
          <p:nvPr userDrawn="1"/>
        </p:nvGrpSpPr>
        <p:grpSpPr>
          <a:xfrm>
            <a:off x="1161229" y="5801847"/>
            <a:ext cx="1708933" cy="693685"/>
            <a:chOff x="1161229" y="3086763"/>
            <a:chExt cx="1708933" cy="693685"/>
          </a:xfrm>
        </p:grpSpPr>
        <p:sp>
          <p:nvSpPr>
            <p:cNvPr id="35" name="Content Placeholder 2">
              <a:extLst>
                <a:ext uri="{FF2B5EF4-FFF2-40B4-BE49-F238E27FC236}">
                  <a16:creationId xmlns:a16="http://schemas.microsoft.com/office/drawing/2014/main" id="{B8884C91-1027-3744-A3E1-B3E200D7AB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2199" y="3086763"/>
              <a:ext cx="1627963" cy="693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228600" indent="-228600" algn="l" rtl="0" eaLnBrk="1" fontAlgn="base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fontAlgn="base" hangingPunct="1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600" b="1" dirty="0">
                  <a:solidFill>
                    <a:srgbClr val="1E5094"/>
                  </a:solidFill>
                  <a:latin typeface="Open Sans"/>
                </a:rPr>
                <a:t>Dan Dobbs 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r>
                <a:rPr lang="en-US" sz="1100" dirty="0">
                  <a:solidFill>
                    <a:srgbClr val="6D6E71"/>
                  </a:solidFill>
                  <a:latin typeface="Open Sans"/>
                </a:rPr>
                <a:t>Chief Strategy Officer</a:t>
              </a:r>
            </a:p>
            <a:p>
              <a:pPr marL="0" indent="0">
                <a:lnSpc>
                  <a:spcPct val="100000"/>
                </a:lnSpc>
                <a:spcBef>
                  <a:spcPts val="0"/>
                </a:spcBef>
                <a:buClr>
                  <a:schemeClr val="accent2"/>
                </a:buClr>
                <a:buNone/>
              </a:pPr>
              <a:endParaRPr lang="en-US" altLang="en-US" sz="1600" dirty="0">
                <a:solidFill>
                  <a:srgbClr val="0097DB"/>
                </a:solidFill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F357713-D612-8D4F-B206-EC4D905AC3ED}"/>
                </a:ext>
              </a:extLst>
            </p:cNvPr>
            <p:cNvSpPr/>
            <p:nvPr/>
          </p:nvSpPr>
          <p:spPr>
            <a:xfrm>
              <a:off x="1161229" y="3148504"/>
              <a:ext cx="80970" cy="575771"/>
            </a:xfrm>
            <a:prstGeom prst="rect">
              <a:avLst/>
            </a:prstGeom>
            <a:solidFill>
              <a:srgbClr val="45B6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7" name="Picture 36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4C17FE3B-AF2E-CA4D-84A0-13307402DC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8613" y="4075085"/>
            <a:ext cx="1554480" cy="1554480"/>
          </a:xfrm>
          <a:prstGeom prst="ellipse">
            <a:avLst/>
          </a:prstGeom>
          <a:ln w="57150">
            <a:solidFill>
              <a:srgbClr val="F9C734"/>
            </a:solidFill>
          </a:ln>
        </p:spPr>
      </p:pic>
    </p:spTree>
    <p:extLst>
      <p:ext uri="{BB962C8B-B14F-4D97-AF65-F5344CB8AC3E}">
        <p14:creationId xmlns:p14="http://schemas.microsoft.com/office/powerpoint/2010/main" val="2621362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8 –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E0460F1-C63A-AC48-8CB7-89C07B9DF4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8524" y="263611"/>
            <a:ext cx="11015276" cy="980303"/>
          </a:xfrm>
          <a:prstGeom prst="rect">
            <a:avLst/>
          </a:prstGeom>
        </p:spPr>
        <p:txBody>
          <a:bodyPr/>
          <a:lstStyle>
            <a:lvl1pPr eaLnBrk="1" hangingPunct="1">
              <a:lnSpc>
                <a:spcPct val="90000"/>
              </a:lnSpc>
              <a:defRPr/>
            </a:lvl1pPr>
          </a:lstStyle>
          <a:p>
            <a:pPr eaLnBrk="1" hangingPunct="1">
              <a:lnSpc>
                <a:spcPct val="90000"/>
              </a:lnSpc>
            </a:pPr>
            <a:r>
              <a:rPr lang="en-US" sz="3600" b="1" i="0" baseline="0" dirty="0">
                <a:solidFill>
                  <a:srgbClr val="1E5094"/>
                </a:solidFill>
                <a:latin typeface="Open Sans"/>
              </a:rPr>
              <a:t>OUR INDUSTRY-RENOWNED TEAM</a:t>
            </a:r>
            <a:endParaRPr lang="en-US" altLang="en-US" sz="3600" b="1" i="0" baseline="0" dirty="0">
              <a:solidFill>
                <a:srgbClr val="1E5094"/>
              </a:solidFill>
              <a:latin typeface="Open San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2EEC1DE-B5C5-C64A-9388-E4ACE75E6F7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38456" y="3218476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4D045F2D-0468-2D48-BFE6-2ADFB1925C1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38455" y="3419247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28" name="Picture Placeholder 26">
            <a:extLst>
              <a:ext uri="{FF2B5EF4-FFF2-40B4-BE49-F238E27FC236}">
                <a16:creationId xmlns:a16="http://schemas.microsoft.com/office/drawing/2014/main" id="{7D2C9402-CD85-CC40-8C8D-B4C5192C2C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24565" y="1390042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DDF42A9-CACC-6C40-A4ED-0530FE08BE13}"/>
              </a:ext>
            </a:extLst>
          </p:cNvPr>
          <p:cNvSpPr/>
          <p:nvPr userDrawn="1"/>
        </p:nvSpPr>
        <p:spPr>
          <a:xfrm>
            <a:off x="1157484" y="3186374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" name="Text Placeholder 29">
            <a:extLst>
              <a:ext uri="{FF2B5EF4-FFF2-40B4-BE49-F238E27FC236}">
                <a16:creationId xmlns:a16="http://schemas.microsoft.com/office/drawing/2014/main" id="{10A17A9F-D113-1045-B70F-259542FF353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09481" y="3218476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124" name="Text Placeholder 3">
            <a:extLst>
              <a:ext uri="{FF2B5EF4-FFF2-40B4-BE49-F238E27FC236}">
                <a16:creationId xmlns:a16="http://schemas.microsoft.com/office/drawing/2014/main" id="{74B32C3E-6EED-7B49-949C-0EFE7BF6A0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09480" y="3419247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125" name="Picture Placeholder 26">
            <a:extLst>
              <a:ext uri="{FF2B5EF4-FFF2-40B4-BE49-F238E27FC236}">
                <a16:creationId xmlns:a16="http://schemas.microsoft.com/office/drawing/2014/main" id="{9956FEDA-FD82-FD4C-A5CE-8BEB05C73C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95590" y="1390042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55FE9325-A7BE-4544-8BE9-4062D49F4B64}"/>
              </a:ext>
            </a:extLst>
          </p:cNvPr>
          <p:cNvSpPr/>
          <p:nvPr userDrawn="1"/>
        </p:nvSpPr>
        <p:spPr>
          <a:xfrm>
            <a:off x="3228509" y="3186374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7" name="Text Placeholder 29">
            <a:extLst>
              <a:ext uri="{FF2B5EF4-FFF2-40B4-BE49-F238E27FC236}">
                <a16:creationId xmlns:a16="http://schemas.microsoft.com/office/drawing/2014/main" id="{969FD31E-5D6C-AF4B-8712-25179DB68B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6007" y="3218476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128" name="Text Placeholder 3">
            <a:extLst>
              <a:ext uri="{FF2B5EF4-FFF2-40B4-BE49-F238E27FC236}">
                <a16:creationId xmlns:a16="http://schemas.microsoft.com/office/drawing/2014/main" id="{27F7BD85-DAFD-A747-BFCA-478317DF5D0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26006" y="3419247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129" name="Picture Placeholder 26">
            <a:extLst>
              <a:ext uri="{FF2B5EF4-FFF2-40B4-BE49-F238E27FC236}">
                <a16:creationId xmlns:a16="http://schemas.microsoft.com/office/drawing/2014/main" id="{5BEA3C6B-A69A-E248-905F-411BEA56CCD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112116" y="1390042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1CE697B9-627E-D349-A109-0E474DBEDBCC}"/>
              </a:ext>
            </a:extLst>
          </p:cNvPr>
          <p:cNvSpPr/>
          <p:nvPr userDrawn="1"/>
        </p:nvSpPr>
        <p:spPr>
          <a:xfrm>
            <a:off x="5245035" y="3186374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1" name="Text Placeholder 29">
            <a:extLst>
              <a:ext uri="{FF2B5EF4-FFF2-40B4-BE49-F238E27FC236}">
                <a16:creationId xmlns:a16="http://schemas.microsoft.com/office/drawing/2014/main" id="{1DA9A45B-01E8-7C4F-8A26-26D2BFFEFD7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36476" y="3218476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132" name="Text Placeholder 3">
            <a:extLst>
              <a:ext uri="{FF2B5EF4-FFF2-40B4-BE49-F238E27FC236}">
                <a16:creationId xmlns:a16="http://schemas.microsoft.com/office/drawing/2014/main" id="{70C41F70-1C07-0547-B05C-96B51A73607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336475" y="3419247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133" name="Picture Placeholder 26">
            <a:extLst>
              <a:ext uri="{FF2B5EF4-FFF2-40B4-BE49-F238E27FC236}">
                <a16:creationId xmlns:a16="http://schemas.microsoft.com/office/drawing/2014/main" id="{45D16936-19E7-AA43-9615-A9A3A65F547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122585" y="1390042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2BD379EF-C348-DB46-BA83-A39B6B5A7061}"/>
              </a:ext>
            </a:extLst>
          </p:cNvPr>
          <p:cNvSpPr/>
          <p:nvPr userDrawn="1"/>
        </p:nvSpPr>
        <p:spPr>
          <a:xfrm>
            <a:off x="7255504" y="3186374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5" name="Text Placeholder 29">
            <a:extLst>
              <a:ext uri="{FF2B5EF4-FFF2-40B4-BE49-F238E27FC236}">
                <a16:creationId xmlns:a16="http://schemas.microsoft.com/office/drawing/2014/main" id="{028478D1-C1FC-4543-BDAD-98237890EA2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238456" y="5834508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136" name="Text Placeholder 3">
            <a:extLst>
              <a:ext uri="{FF2B5EF4-FFF2-40B4-BE49-F238E27FC236}">
                <a16:creationId xmlns:a16="http://schemas.microsoft.com/office/drawing/2014/main" id="{B9210AA5-B89B-FC4E-976E-7D512E2E848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38455" y="6035279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137" name="Picture Placeholder 26">
            <a:extLst>
              <a:ext uri="{FF2B5EF4-FFF2-40B4-BE49-F238E27FC236}">
                <a16:creationId xmlns:a16="http://schemas.microsoft.com/office/drawing/2014/main" id="{CB35BE5E-9631-3441-8CD1-7C93F76968C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24565" y="4006074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1CBFC732-9F12-5643-B7E9-D372E79380D5}"/>
              </a:ext>
            </a:extLst>
          </p:cNvPr>
          <p:cNvSpPr/>
          <p:nvPr userDrawn="1"/>
        </p:nvSpPr>
        <p:spPr>
          <a:xfrm>
            <a:off x="1157484" y="5802406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9" name="Text Placeholder 29">
            <a:extLst>
              <a:ext uri="{FF2B5EF4-FFF2-40B4-BE49-F238E27FC236}">
                <a16:creationId xmlns:a16="http://schemas.microsoft.com/office/drawing/2014/main" id="{E294B85F-4F85-1441-98FA-E2AB33BA1CF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09481" y="5834508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140" name="Text Placeholder 3">
            <a:extLst>
              <a:ext uri="{FF2B5EF4-FFF2-40B4-BE49-F238E27FC236}">
                <a16:creationId xmlns:a16="http://schemas.microsoft.com/office/drawing/2014/main" id="{EE18B3E6-107A-3243-B043-593C7157524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09480" y="6035279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141" name="Picture Placeholder 26">
            <a:extLst>
              <a:ext uri="{FF2B5EF4-FFF2-40B4-BE49-F238E27FC236}">
                <a16:creationId xmlns:a16="http://schemas.microsoft.com/office/drawing/2014/main" id="{E6C086EC-ADB5-B941-AB14-FAB6EC826E6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095590" y="4006074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7D2F40B4-41A2-B345-BEFB-492F6AE1AD76}"/>
              </a:ext>
            </a:extLst>
          </p:cNvPr>
          <p:cNvSpPr/>
          <p:nvPr userDrawn="1"/>
        </p:nvSpPr>
        <p:spPr>
          <a:xfrm>
            <a:off x="3228509" y="5802406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" name="Text Placeholder 29">
            <a:extLst>
              <a:ext uri="{FF2B5EF4-FFF2-40B4-BE49-F238E27FC236}">
                <a16:creationId xmlns:a16="http://schemas.microsoft.com/office/drawing/2014/main" id="{274FF947-1F7E-4941-B6E5-CA97C4870E5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326007" y="5834508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144" name="Text Placeholder 3">
            <a:extLst>
              <a:ext uri="{FF2B5EF4-FFF2-40B4-BE49-F238E27FC236}">
                <a16:creationId xmlns:a16="http://schemas.microsoft.com/office/drawing/2014/main" id="{FF72B118-17B0-A847-8B0D-DD0DF49A857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326006" y="6035279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145" name="Picture Placeholder 26">
            <a:extLst>
              <a:ext uri="{FF2B5EF4-FFF2-40B4-BE49-F238E27FC236}">
                <a16:creationId xmlns:a16="http://schemas.microsoft.com/office/drawing/2014/main" id="{8FC1D285-C59F-684C-A15B-752D1D8F7ED1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5112116" y="4006074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22F9E0BA-A690-1047-9EB7-8E39B3314EB9}"/>
              </a:ext>
            </a:extLst>
          </p:cNvPr>
          <p:cNvSpPr/>
          <p:nvPr userDrawn="1"/>
        </p:nvSpPr>
        <p:spPr>
          <a:xfrm>
            <a:off x="5245035" y="5802406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7" name="Text Placeholder 29">
            <a:extLst>
              <a:ext uri="{FF2B5EF4-FFF2-40B4-BE49-F238E27FC236}">
                <a16:creationId xmlns:a16="http://schemas.microsoft.com/office/drawing/2014/main" id="{68D8529F-246F-894F-BEAB-E7EE773C9A0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336476" y="5834508"/>
            <a:ext cx="1768892" cy="317334"/>
          </a:xfrm>
        </p:spPr>
        <p:txBody>
          <a:bodyPr/>
          <a:lstStyle>
            <a:lvl1pPr>
              <a:buFontTx/>
              <a:buNone/>
              <a:defRPr sz="1600" b="1">
                <a:solidFill>
                  <a:srgbClr val="1E5094"/>
                </a:solidFill>
              </a:defRPr>
            </a:lvl1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148" name="Text Placeholder 3">
            <a:extLst>
              <a:ext uri="{FF2B5EF4-FFF2-40B4-BE49-F238E27FC236}">
                <a16:creationId xmlns:a16="http://schemas.microsoft.com/office/drawing/2014/main" id="{9B948992-914C-6D44-A53C-7317848CADE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336475" y="6035279"/>
            <a:ext cx="1768892" cy="411994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 sz="1100" b="0" baseline="0">
                <a:solidFill>
                  <a:srgbClr val="6D6E71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Job Title Here</a:t>
            </a:r>
          </a:p>
        </p:txBody>
      </p:sp>
      <p:sp>
        <p:nvSpPr>
          <p:cNvPr id="149" name="Picture Placeholder 26">
            <a:extLst>
              <a:ext uri="{FF2B5EF4-FFF2-40B4-BE49-F238E27FC236}">
                <a16:creationId xmlns:a16="http://schemas.microsoft.com/office/drawing/2014/main" id="{8F652999-3B67-564A-93D7-E8A69816087B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7122585" y="4006074"/>
            <a:ext cx="1615086" cy="1615086"/>
          </a:xfrm>
          <a:prstGeom prst="ellipse">
            <a:avLst/>
          </a:prstGeom>
          <a:ln w="57150">
            <a:solidFill>
              <a:srgbClr val="F9C734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F4C7FC80-4921-6B47-94BA-B606DF3855C4}"/>
              </a:ext>
            </a:extLst>
          </p:cNvPr>
          <p:cNvSpPr/>
          <p:nvPr userDrawn="1"/>
        </p:nvSpPr>
        <p:spPr>
          <a:xfrm>
            <a:off x="7255504" y="5802406"/>
            <a:ext cx="80970" cy="633348"/>
          </a:xfrm>
          <a:prstGeom prst="rect">
            <a:avLst/>
          </a:prstGeom>
          <a:solidFill>
            <a:srgbClr val="45B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452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grated Resources - Edit in Slide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790B97C-000E-8F4B-B9DB-457661A8E037}"/>
              </a:ext>
            </a:extLst>
          </p:cNvPr>
          <p:cNvSpPr txBox="1"/>
          <p:nvPr userDrawn="1"/>
        </p:nvSpPr>
        <p:spPr>
          <a:xfrm>
            <a:off x="1077582" y="4404047"/>
            <a:ext cx="2975731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Clr>
                <a:schemeClr val="accent2"/>
              </a:buClr>
              <a:buNone/>
            </a:pPr>
            <a:r>
              <a:rPr lang="en-US" sz="2100" b="1" dirty="0">
                <a:solidFill>
                  <a:srgbClr val="45B6EA"/>
                </a:solidFill>
                <a:latin typeface="Open Sans"/>
              </a:rPr>
              <a:t>In-House Financing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Efficient Diligence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Quick Financing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Vast Resources</a:t>
            </a:r>
          </a:p>
          <a:p>
            <a:endParaRPr lang="en-US" dirty="0">
              <a:latin typeface="Open San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9BABEFE-8FAB-614F-859A-720C563AA07D}"/>
              </a:ext>
            </a:extLst>
          </p:cNvPr>
          <p:cNvGrpSpPr/>
          <p:nvPr userDrawn="1"/>
        </p:nvGrpSpPr>
        <p:grpSpPr>
          <a:xfrm>
            <a:off x="1077583" y="2238984"/>
            <a:ext cx="2975731" cy="2054268"/>
            <a:chOff x="1077583" y="2238984"/>
            <a:chExt cx="2975731" cy="2054268"/>
          </a:xfrm>
        </p:grpSpPr>
        <p:pic>
          <p:nvPicPr>
            <p:cNvPr id="19" name="Picture 18" descr="A picture containing person, hospital room, preparing, room&#10;&#10;Description automatically generated">
              <a:extLst>
                <a:ext uri="{FF2B5EF4-FFF2-40B4-BE49-F238E27FC236}">
                  <a16:creationId xmlns:a16="http://schemas.microsoft.com/office/drawing/2014/main" id="{4D8B7E1C-AE44-DA4D-8097-79352A678A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34104" y="2238984"/>
              <a:ext cx="2819210" cy="2054268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519ED17-F97C-6A4B-80F0-4F44C7BFE5C9}"/>
                </a:ext>
              </a:extLst>
            </p:cNvPr>
            <p:cNvSpPr/>
            <p:nvPr/>
          </p:nvSpPr>
          <p:spPr>
            <a:xfrm flipH="1">
              <a:off x="1077583" y="2238984"/>
              <a:ext cx="156521" cy="2054268"/>
            </a:xfrm>
            <a:prstGeom prst="rect">
              <a:avLst/>
            </a:prstGeom>
            <a:gradFill>
              <a:gsLst>
                <a:gs pos="0">
                  <a:srgbClr val="F9C734"/>
                </a:gs>
                <a:gs pos="68000">
                  <a:srgbClr val="EC753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559F180-61A4-8146-8209-E29CC490E070}"/>
              </a:ext>
            </a:extLst>
          </p:cNvPr>
          <p:cNvGrpSpPr/>
          <p:nvPr userDrawn="1"/>
        </p:nvGrpSpPr>
        <p:grpSpPr>
          <a:xfrm>
            <a:off x="4548898" y="2238982"/>
            <a:ext cx="2968547" cy="2054270"/>
            <a:chOff x="4548898" y="2238982"/>
            <a:chExt cx="2968547" cy="2054270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08E4B3A-1CC0-AD4A-84D0-3B5D5DE1F4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98235" y="2238982"/>
              <a:ext cx="2819210" cy="2054225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00BAEC7-D2DA-D346-A691-F2EEE36140FE}"/>
                </a:ext>
              </a:extLst>
            </p:cNvPr>
            <p:cNvSpPr/>
            <p:nvPr/>
          </p:nvSpPr>
          <p:spPr>
            <a:xfrm flipH="1">
              <a:off x="4548898" y="2238984"/>
              <a:ext cx="156521" cy="2054268"/>
            </a:xfrm>
            <a:prstGeom prst="rect">
              <a:avLst/>
            </a:prstGeom>
            <a:gradFill>
              <a:gsLst>
                <a:gs pos="0">
                  <a:srgbClr val="F9C734"/>
                </a:gs>
                <a:gs pos="68000">
                  <a:srgbClr val="EC753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BB160E7-0C5C-2F46-9DB4-DF68E085FB64}"/>
              </a:ext>
            </a:extLst>
          </p:cNvPr>
          <p:cNvGrpSpPr/>
          <p:nvPr userDrawn="1"/>
        </p:nvGrpSpPr>
        <p:grpSpPr>
          <a:xfrm>
            <a:off x="8036715" y="2238984"/>
            <a:ext cx="2969405" cy="2057442"/>
            <a:chOff x="8036715" y="2238984"/>
            <a:chExt cx="2969405" cy="2057442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55ED07C-6993-024E-84CC-38A932268B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186910" y="2242158"/>
              <a:ext cx="2819210" cy="2054268"/>
            </a:xfrm>
            <a:prstGeom prst="rect">
              <a:avLst/>
            </a:prstGeom>
          </p:spPr>
        </p:pic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2D60FF8-5FDC-0247-8EC8-53AE20EAC4D7}"/>
                </a:ext>
              </a:extLst>
            </p:cNvPr>
            <p:cNvSpPr/>
            <p:nvPr/>
          </p:nvSpPr>
          <p:spPr>
            <a:xfrm flipH="1">
              <a:off x="8036715" y="2238984"/>
              <a:ext cx="156521" cy="2054268"/>
            </a:xfrm>
            <a:prstGeom prst="rect">
              <a:avLst/>
            </a:prstGeom>
            <a:gradFill>
              <a:gsLst>
                <a:gs pos="0">
                  <a:srgbClr val="F9C734"/>
                </a:gs>
                <a:gs pos="68000">
                  <a:srgbClr val="EC753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98C94B09-92E6-C54C-84C5-4984111966D3}"/>
              </a:ext>
            </a:extLst>
          </p:cNvPr>
          <p:cNvSpPr txBox="1"/>
          <p:nvPr userDrawn="1"/>
        </p:nvSpPr>
        <p:spPr>
          <a:xfrm>
            <a:off x="4548898" y="4404047"/>
            <a:ext cx="32014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Clr>
                <a:schemeClr val="accent2"/>
              </a:buClr>
              <a:buNone/>
            </a:pPr>
            <a:r>
              <a:rPr lang="en-US" sz="2000" b="1" dirty="0">
                <a:solidFill>
                  <a:srgbClr val="45B6EA"/>
                </a:solidFill>
                <a:latin typeface="Open Sans"/>
              </a:rPr>
              <a:t>Technical Experts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Efficient Processes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Support with Permitting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Robust Engineering &amp; Construction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D69C398-AD8A-7842-B190-640FE750EC59}"/>
              </a:ext>
            </a:extLst>
          </p:cNvPr>
          <p:cNvSpPr txBox="1"/>
          <p:nvPr userDrawn="1"/>
        </p:nvSpPr>
        <p:spPr>
          <a:xfrm>
            <a:off x="8036715" y="4404047"/>
            <a:ext cx="320148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Clr>
                <a:schemeClr val="accent2"/>
              </a:buClr>
              <a:buNone/>
            </a:pPr>
            <a:r>
              <a:rPr lang="en-US" sz="2000" b="1" dirty="0">
                <a:solidFill>
                  <a:srgbClr val="45B6EA"/>
                </a:solidFill>
                <a:latin typeface="Open Sans"/>
              </a:rPr>
              <a:t>Long-Term O&amp;M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High Safety Standards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Reliable Support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Maximize Returns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5F53C513-FC5A-A944-A2F6-92D56F5CC51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38525" y="271949"/>
            <a:ext cx="11015276" cy="98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sz="3600" b="1" i="0" baseline="0" dirty="0">
                <a:solidFill>
                  <a:srgbClr val="1E5094"/>
                </a:solidFill>
                <a:latin typeface="Open Sans"/>
              </a:rPr>
              <a:t>INTEGRATED RESOURCES FOR </a:t>
            </a:r>
            <a:br>
              <a:rPr lang="en-US" sz="3600" b="1" i="0" baseline="0" dirty="0">
                <a:solidFill>
                  <a:srgbClr val="1E5094"/>
                </a:solidFill>
                <a:latin typeface="Open Sans"/>
              </a:rPr>
            </a:br>
            <a:r>
              <a:rPr lang="en-US" sz="3600" b="1" i="0" baseline="0" dirty="0">
                <a:solidFill>
                  <a:srgbClr val="1E5094"/>
                </a:solidFill>
                <a:latin typeface="Open Sans"/>
              </a:rPr>
              <a:t>EVERY STAGE OF DEVELOPMENT</a:t>
            </a:r>
            <a:endParaRPr lang="en-US" altLang="en-US" sz="3600" b="1" i="0" baseline="0" dirty="0">
              <a:solidFill>
                <a:srgbClr val="1E5094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664951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grated Resources –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E0460F1-C63A-AC48-8CB7-89C07B9DF4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8524" y="263611"/>
            <a:ext cx="11015276" cy="980303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</a:pPr>
            <a:r>
              <a:rPr lang="en-US" dirty="0"/>
              <a:t>INTEGRATED RESOURCES FOR </a:t>
            </a:r>
            <a:br>
              <a:rPr lang="en-US" dirty="0"/>
            </a:br>
            <a:r>
              <a:rPr lang="en-US" dirty="0"/>
              <a:t>EVERY STAGE OF DEVELOPMENT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C928214-207C-264A-90A9-E7EF1C2ED608}"/>
              </a:ext>
            </a:extLst>
          </p:cNvPr>
          <p:cNvSpPr/>
          <p:nvPr/>
        </p:nvSpPr>
        <p:spPr>
          <a:xfrm flipH="1">
            <a:off x="1077583" y="2238984"/>
            <a:ext cx="156521" cy="2054268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9AE6852-15C0-1F4B-9F8C-6D5A8E2BA415}"/>
              </a:ext>
            </a:extLst>
          </p:cNvPr>
          <p:cNvSpPr/>
          <p:nvPr/>
        </p:nvSpPr>
        <p:spPr>
          <a:xfrm flipH="1">
            <a:off x="4548898" y="2238984"/>
            <a:ext cx="156521" cy="2054268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914B1D-FCC0-E54C-A418-F8BAED4E129E}"/>
              </a:ext>
            </a:extLst>
          </p:cNvPr>
          <p:cNvSpPr/>
          <p:nvPr/>
        </p:nvSpPr>
        <p:spPr>
          <a:xfrm flipH="1">
            <a:off x="8036715" y="2238984"/>
            <a:ext cx="156521" cy="2054268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EFE80C80-D9CC-6242-8DD5-C515BDDED72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36887" y="2238938"/>
            <a:ext cx="2816425" cy="205426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7AF19065-92AF-6646-A52C-6FCA3DB47E7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05419" y="2238938"/>
            <a:ext cx="2816425" cy="205426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7874941C-64A5-614F-BB0D-ACCE404BD8E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93236" y="2238938"/>
            <a:ext cx="2816425" cy="205426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4" name="Text Placeholder 29">
            <a:extLst>
              <a:ext uri="{FF2B5EF4-FFF2-40B4-BE49-F238E27FC236}">
                <a16:creationId xmlns:a16="http://schemas.microsoft.com/office/drawing/2014/main" id="{7F15CA22-4C17-9C46-A936-5EB68637AEF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77583" y="4448128"/>
            <a:ext cx="2975399" cy="317334"/>
          </a:xfrm>
        </p:spPr>
        <p:txBody>
          <a:bodyPr/>
          <a:lstStyle>
            <a:lvl1pPr marL="0" indent="0">
              <a:buClr>
                <a:schemeClr val="accent2"/>
              </a:buClr>
              <a:buFontTx/>
              <a:buNone/>
              <a:defRPr sz="2100" b="1" baseline="0">
                <a:solidFill>
                  <a:srgbClr val="45B6EA"/>
                </a:solidFill>
                <a:latin typeface="Open Sans"/>
              </a:defRPr>
            </a:lvl1pPr>
          </a:lstStyle>
          <a:p>
            <a:pPr marL="0" indent="0">
              <a:buClr>
                <a:schemeClr val="accent2"/>
              </a:buClr>
              <a:buNone/>
            </a:pPr>
            <a:r>
              <a:rPr lang="en-US" sz="2100" b="1" dirty="0">
                <a:solidFill>
                  <a:srgbClr val="45B6EA"/>
                </a:solidFill>
                <a:latin typeface="Open Sans"/>
              </a:rPr>
              <a:t>In-House Financing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FFE3D66B-A68D-6446-8975-302EDA22F26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077583" y="4810125"/>
            <a:ext cx="2975399" cy="1285875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Char char="•"/>
              <a:tabLst/>
              <a:defRPr sz="1600" b="0" baseline="0">
                <a:solidFill>
                  <a:srgbClr val="6D6E71"/>
                </a:solidFill>
                <a:latin typeface="Open Sans"/>
              </a:defRPr>
            </a:lvl1pPr>
            <a:lvl2pPr marL="742950" indent="-285750">
              <a:buClr>
                <a:schemeClr val="accent2"/>
              </a:buClr>
              <a:buFont typeface="Arial" panose="020B0604020202020204" pitchFamily="34" charset="0"/>
              <a:buChar char="•"/>
              <a:defRPr baseline="0">
                <a:latin typeface="Open Sans"/>
              </a:defRPr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Efficient Diligence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Quick Financing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Vast Resources</a:t>
            </a:r>
          </a:p>
        </p:txBody>
      </p:sp>
      <p:sp>
        <p:nvSpPr>
          <p:cNvPr id="38" name="Text Placeholder 29">
            <a:extLst>
              <a:ext uri="{FF2B5EF4-FFF2-40B4-BE49-F238E27FC236}">
                <a16:creationId xmlns:a16="http://schemas.microsoft.com/office/drawing/2014/main" id="{71DA133F-0313-364B-95A9-E8AF8855199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546445" y="4448128"/>
            <a:ext cx="3125102" cy="317334"/>
          </a:xfrm>
        </p:spPr>
        <p:txBody>
          <a:bodyPr/>
          <a:lstStyle>
            <a:lvl1pPr marL="0" indent="0">
              <a:buClr>
                <a:schemeClr val="accent2"/>
              </a:buClr>
              <a:buFontTx/>
              <a:buNone/>
              <a:defRPr sz="2100" b="1" baseline="0">
                <a:solidFill>
                  <a:srgbClr val="45B6EA"/>
                </a:solidFill>
                <a:latin typeface="Open Sans"/>
              </a:defRPr>
            </a:lvl1pPr>
          </a:lstStyle>
          <a:p>
            <a:pPr marL="0" indent="0">
              <a:buClr>
                <a:schemeClr val="accent2"/>
              </a:buClr>
              <a:buNone/>
            </a:pPr>
            <a:r>
              <a:rPr lang="en-US" sz="2100" b="1" dirty="0">
                <a:solidFill>
                  <a:srgbClr val="45B6EA"/>
                </a:solidFill>
                <a:latin typeface="Open Sans"/>
              </a:rPr>
              <a:t>Technical Experts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D5266EB0-2586-2944-9E7A-753BF938A1A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546445" y="4810125"/>
            <a:ext cx="3125102" cy="1285875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Char char="•"/>
              <a:tabLst/>
              <a:defRPr sz="1600" b="0" baseline="0">
                <a:solidFill>
                  <a:srgbClr val="6D6E71"/>
                </a:solidFill>
                <a:latin typeface="Open Sans"/>
              </a:defRPr>
            </a:lvl1pPr>
            <a:lvl2pPr marL="742950" indent="-285750">
              <a:buClr>
                <a:schemeClr val="accent2"/>
              </a:buClr>
              <a:buFont typeface="Arial" panose="020B0604020202020204" pitchFamily="34" charset="0"/>
              <a:buChar char="•"/>
              <a:defRPr baseline="0">
                <a:latin typeface="Open Sans"/>
              </a:defRPr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Efficient Processes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Support with Permitting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Robust Engineering &amp; Construction</a:t>
            </a:r>
          </a:p>
        </p:txBody>
      </p:sp>
      <p:sp>
        <p:nvSpPr>
          <p:cNvPr id="42" name="Text Placeholder 29">
            <a:extLst>
              <a:ext uri="{FF2B5EF4-FFF2-40B4-BE49-F238E27FC236}">
                <a16:creationId xmlns:a16="http://schemas.microsoft.com/office/drawing/2014/main" id="{9A3AD800-2AD9-AD43-AFD9-34E44CBC504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041826" y="4448128"/>
            <a:ext cx="3125102" cy="317334"/>
          </a:xfrm>
        </p:spPr>
        <p:txBody>
          <a:bodyPr/>
          <a:lstStyle>
            <a:lvl1pPr marL="0" indent="0">
              <a:buClr>
                <a:schemeClr val="accent2"/>
              </a:buClr>
              <a:buFontTx/>
              <a:buNone/>
              <a:defRPr sz="2100" b="1" baseline="0">
                <a:solidFill>
                  <a:srgbClr val="45B6EA"/>
                </a:solidFill>
                <a:latin typeface="Open Sans"/>
              </a:defRPr>
            </a:lvl1pPr>
          </a:lstStyle>
          <a:p>
            <a:pPr marL="0" indent="0">
              <a:buClr>
                <a:schemeClr val="accent2"/>
              </a:buClr>
              <a:buNone/>
            </a:pPr>
            <a:r>
              <a:rPr lang="en-US" sz="2100" b="1" dirty="0">
                <a:solidFill>
                  <a:srgbClr val="45B6EA"/>
                </a:solidFill>
                <a:latin typeface="Open Sans"/>
              </a:rPr>
              <a:t>Long-Term O&amp;M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F7D67B47-6E2C-1143-B879-051560F6A25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41826" y="4810125"/>
            <a:ext cx="3125102" cy="1285875"/>
          </a:xfrm>
        </p:spPr>
        <p:txBody>
          <a:bodyPr anchor="t"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C753E"/>
              </a:buClr>
              <a:buSzTx/>
              <a:buFont typeface="Arial" panose="020B0604020202020204" pitchFamily="34" charset="0"/>
              <a:buChar char="•"/>
              <a:tabLst/>
              <a:defRPr sz="1600" b="0" baseline="0">
                <a:solidFill>
                  <a:srgbClr val="6D6E71"/>
                </a:solidFill>
                <a:latin typeface="Open Sans"/>
              </a:defRPr>
            </a:lvl1pPr>
            <a:lvl2pPr marL="742950" indent="-285750">
              <a:buClr>
                <a:schemeClr val="accent2"/>
              </a:buClr>
              <a:buFont typeface="Arial" panose="020B0604020202020204" pitchFamily="34" charset="0"/>
              <a:buChar char="•"/>
              <a:defRPr baseline="0">
                <a:latin typeface="Open Sans"/>
              </a:defRPr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High Safety Standards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Reliable Support</a:t>
            </a:r>
          </a:p>
          <a:p>
            <a:pPr marL="742950" lvl="1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6D6E71"/>
                </a:solidFill>
                <a:latin typeface="Open Sans"/>
              </a:rPr>
              <a:t>Maximize Returns</a:t>
            </a:r>
          </a:p>
        </p:txBody>
      </p:sp>
    </p:spTree>
    <p:extLst>
      <p:ext uri="{BB962C8B-B14F-4D97-AF65-F5344CB8AC3E}">
        <p14:creationId xmlns:p14="http://schemas.microsoft.com/office/powerpoint/2010/main" val="14729699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5DA9554-F208-6442-9FD5-9B537AA5D0A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E0460F1-C63A-AC48-8CB7-89C07B9DF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24" y="263611"/>
            <a:ext cx="11015276" cy="98030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A6DCB2-8ACB-494B-A618-83476B86450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" name="Picture 33" descr="Logo&#10;&#10;Description automatically generated">
            <a:extLst>
              <a:ext uri="{FF2B5EF4-FFF2-40B4-BE49-F238E27FC236}">
                <a16:creationId xmlns:a16="http://schemas.microsoft.com/office/drawing/2014/main" id="{0D43B15B-5426-7D43-B7BE-90F8361F504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2089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6ED9D201-74DB-D647-B184-A332AEF019B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42C4FA0-C612-CE4C-83C4-2A7E2F1B809F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433B683-39EF-A642-90E5-4D5C4B816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11013688" cy="98030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1E509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5085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1589-12B2-8A44-AD17-1ABCB686FD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BBC2ADD-C1C7-CD44-B906-E7D52C87F5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EEC886B-8208-A04F-9FA0-E077392F56E0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F1C1C22-1971-E54C-AE02-BEA2A2333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10515600" cy="98030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1E509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6" name="Picture 33" descr="Logo&#10;&#10;Description automatically generated">
            <a:extLst>
              <a:ext uri="{FF2B5EF4-FFF2-40B4-BE49-F238E27FC236}">
                <a16:creationId xmlns:a16="http://schemas.microsoft.com/office/drawing/2014/main" id="{D6318B31-129E-AF4F-A102-DD73A2961A5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7599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1589-12B2-8A44-AD17-1ABCB686FD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BBC2ADD-C1C7-CD44-B906-E7D52C87F5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EEC886B-8208-A04F-9FA0-E077392F56E0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F1C1C22-1971-E54C-AE02-BEA2A2333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10515600" cy="98030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1E509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058241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Subhead &amp; Content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BBC2ADD-C1C7-CD44-B906-E7D52C87F5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EEC886B-8208-A04F-9FA0-E077392F56E0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F1C1C22-1971-E54C-AE02-BEA2A2333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78602"/>
            <a:ext cx="10515600" cy="544318"/>
          </a:xfrm>
          <a:prstGeom prst="rect">
            <a:avLst/>
          </a:prstGeom>
        </p:spPr>
        <p:txBody>
          <a:bodyPr anchor="t"/>
          <a:lstStyle>
            <a:lvl1pPr>
              <a:defRPr sz="3600" b="1">
                <a:solidFill>
                  <a:srgbClr val="1E509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70FE4-44A2-5D4F-BE81-D37F13DBC1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0112" y="792941"/>
            <a:ext cx="8117538" cy="435984"/>
          </a:xfrm>
        </p:spPr>
        <p:txBody>
          <a:bodyPr/>
          <a:lstStyle>
            <a:lvl1pPr>
              <a:buNone/>
              <a:defRPr sz="2400" b="1" baseline="0">
                <a:solidFill>
                  <a:srgbClr val="EC753E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8" name="Picture 33" descr="Logo&#10;&#10;Description automatically generated">
            <a:extLst>
              <a:ext uri="{FF2B5EF4-FFF2-40B4-BE49-F238E27FC236}">
                <a16:creationId xmlns:a16="http://schemas.microsoft.com/office/drawing/2014/main" id="{2DFA3797-2A13-014C-BDD8-B5239D4DBD0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A3BE2DC-66AA-FC4B-B874-FF70DBD870C0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2798499" y="1815204"/>
            <a:ext cx="8057213" cy="44680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71962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Subhead &amp; Content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1589-12B2-8A44-AD17-1ABCB686F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8499" y="1815204"/>
            <a:ext cx="8057213" cy="44680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BBC2ADD-C1C7-CD44-B906-E7D52C87F5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EEC886B-8208-A04F-9FA0-E077392F56E0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F1C1C22-1971-E54C-AE02-BEA2A2333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78602"/>
            <a:ext cx="10515600" cy="544318"/>
          </a:xfrm>
          <a:prstGeom prst="rect">
            <a:avLst/>
          </a:prstGeom>
        </p:spPr>
        <p:txBody>
          <a:bodyPr anchor="t"/>
          <a:lstStyle>
            <a:lvl1pPr>
              <a:defRPr sz="3600" b="1">
                <a:solidFill>
                  <a:srgbClr val="1E509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70FE4-44A2-5D4F-BE81-D37F13DBC1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0112" y="792941"/>
            <a:ext cx="8117538" cy="435984"/>
          </a:xfrm>
        </p:spPr>
        <p:txBody>
          <a:bodyPr/>
          <a:lstStyle>
            <a:lvl1pPr>
              <a:buNone/>
              <a:defRPr sz="2400" b="1" baseline="0">
                <a:solidFill>
                  <a:srgbClr val="EC753E"/>
                </a:solidFill>
                <a:latin typeface="Open San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77648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D3378-4FDA-BA48-BCFD-495D0B066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7D8571-ACB3-E945-9B27-20367E1492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5967D852-6D57-6942-A832-CD068BDEC05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10DA0A66-5136-3A48-9537-D0AF28425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11013688" cy="980303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01C40C-453F-5B46-AF63-032A72458379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7" name="Picture 33" descr="Logo&#10;&#10;Description automatically generated">
            <a:extLst>
              <a:ext uri="{FF2B5EF4-FFF2-40B4-BE49-F238E27FC236}">
                <a16:creationId xmlns:a16="http://schemas.microsoft.com/office/drawing/2014/main" id="{05A751BC-C069-EB43-BB1D-8E269608A937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15174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D3378-4FDA-BA48-BCFD-495D0B066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7D8571-ACB3-E945-9B27-20367E1492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5967D852-6D57-6942-A832-CD068BDEC05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10DA0A66-5136-3A48-9537-D0AF28425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11013688" cy="980303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01C40C-453F-5B46-AF63-032A72458379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8203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AD921-5BD1-0648-B054-8895FF102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5B6E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15E923-B77A-E748-8133-1A79FDCF95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3D1182-32E6-6F4C-A971-A7EFD38216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5B6E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3D3A9A-BC61-0445-B508-79164F27F6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1D3CE6FB-F2FF-A24B-90A6-6BC70225371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5C34AAC-BB58-8746-B5F2-AD3EE6B0C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11015276" cy="98030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6BF29D-BB09-7746-B9CB-BFDFBE3CF82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9" name="Picture 33" descr="Logo&#10;&#10;Description automatically generated">
            <a:extLst>
              <a:ext uri="{FF2B5EF4-FFF2-40B4-BE49-F238E27FC236}">
                <a16:creationId xmlns:a16="http://schemas.microsoft.com/office/drawing/2014/main" id="{4F65F9C4-F470-1E4D-9EE6-428983AAFBDA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9918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AD921-5BD1-0648-B054-8895FF102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5B6E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15E923-B77A-E748-8133-1A79FDCF95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3D1182-32E6-6F4C-A971-A7EFD38216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5B6E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3D3A9A-BC61-0445-B508-79164F27F6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1D3CE6FB-F2FF-A24B-90A6-6BC70225371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5C34AAC-BB58-8746-B5F2-AD3EE6B0C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11015276" cy="98030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6BF29D-BB09-7746-B9CB-BFDFBE3CF82D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189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70188-F186-9D4F-B971-0E5084E4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4431913" cy="980303"/>
          </a:xfrm>
          <a:prstGeom prst="rect">
            <a:avLst/>
          </a:prstGeom>
        </p:spPr>
        <p:txBody>
          <a:bodyPr anchor="b"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23CC5-FBE9-3642-AFE1-26AB53DB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501698"/>
            <a:ext cx="6172200" cy="4359352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9BA5E9-E5EE-2C40-AA04-3E8E76B66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509637"/>
            <a:ext cx="3932237" cy="4359351"/>
          </a:xfrm>
        </p:spPr>
        <p:txBody>
          <a:bodyPr/>
          <a:lstStyle>
            <a:lvl1pPr marL="0" indent="0">
              <a:buNone/>
              <a:defRPr sz="1600">
                <a:solidFill>
                  <a:srgbClr val="45B6E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8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6D8D9003-DA68-334B-A1A1-8A37137795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0800B09-4061-8846-BE3A-A645649FDD94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1" name="Picture 33" descr="Logo&#10;&#10;Description automatically generated">
            <a:extLst>
              <a:ext uri="{FF2B5EF4-FFF2-40B4-BE49-F238E27FC236}">
                <a16:creationId xmlns:a16="http://schemas.microsoft.com/office/drawing/2014/main" id="{DF6FE195-94D8-AB4C-B9A4-C0AD7E5922A4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11197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70188-F186-9D4F-B971-0E5084E4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4431913" cy="980303"/>
          </a:xfrm>
          <a:prstGeom prst="rect">
            <a:avLst/>
          </a:prstGeom>
        </p:spPr>
        <p:txBody>
          <a:bodyPr anchor="b"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23CC5-FBE9-3642-AFE1-26AB53DB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501698"/>
            <a:ext cx="6172200" cy="4359352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9BA5E9-E5EE-2C40-AA04-3E8E76B66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509637"/>
            <a:ext cx="3932237" cy="4359351"/>
          </a:xfrm>
        </p:spPr>
        <p:txBody>
          <a:bodyPr/>
          <a:lstStyle>
            <a:lvl1pPr marL="0" indent="0">
              <a:buNone/>
              <a:defRPr sz="1600">
                <a:solidFill>
                  <a:srgbClr val="45B6E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8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6D8D9003-DA68-334B-A1A1-8A37137795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0800B09-4061-8846-BE3A-A645649FDD94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9117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Picture with Caption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A265C0-5142-6949-93D5-A911275A28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0282" y="899410"/>
            <a:ext cx="5850673" cy="51668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pic>
        <p:nvPicPr>
          <p:cNvPr id="8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892D5299-4FCF-EA40-BC98-7CC607B9B6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88197A3-2C15-AE4E-AB8F-142FCDD9F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4431913" cy="980303"/>
          </a:xfrm>
          <a:prstGeom prst="rect">
            <a:avLst/>
          </a:prstGeom>
        </p:spPr>
        <p:txBody>
          <a:bodyPr anchor="b"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CA05A5A-F4CE-0441-9DF2-A6B6F247D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657815"/>
            <a:ext cx="3932237" cy="4211173"/>
          </a:xfrm>
        </p:spPr>
        <p:txBody>
          <a:bodyPr/>
          <a:lstStyle>
            <a:lvl1pPr marL="0" indent="0">
              <a:buNone/>
              <a:defRPr sz="1600">
                <a:solidFill>
                  <a:srgbClr val="45B6E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987234-571E-9C42-BABF-A21D0BA68417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7" name="Picture 33" descr="Logo&#10;&#10;Description automatically generated">
            <a:extLst>
              <a:ext uri="{FF2B5EF4-FFF2-40B4-BE49-F238E27FC236}">
                <a16:creationId xmlns:a16="http://schemas.microsoft.com/office/drawing/2014/main" id="{0472E6C4-C4FE-8043-97F8-73F826B932A7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71705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Picture with Caption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A265C0-5142-6949-93D5-A911275A28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0282" y="457202"/>
            <a:ext cx="5850673" cy="56090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pic>
        <p:nvPicPr>
          <p:cNvPr id="8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892D5299-4FCF-EA40-BC98-7CC607B9B6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88197A3-2C15-AE4E-AB8F-142FCDD9F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4431913" cy="980303"/>
          </a:xfrm>
          <a:prstGeom prst="rect">
            <a:avLst/>
          </a:prstGeom>
        </p:spPr>
        <p:txBody>
          <a:bodyPr anchor="b"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CA05A5A-F4CE-0441-9DF2-A6B6F247D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657815"/>
            <a:ext cx="3932237" cy="4211173"/>
          </a:xfrm>
        </p:spPr>
        <p:txBody>
          <a:bodyPr/>
          <a:lstStyle>
            <a:lvl1pPr marL="0" indent="0">
              <a:buNone/>
              <a:defRPr sz="1600">
                <a:solidFill>
                  <a:srgbClr val="45B6E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987234-571E-9C42-BABF-A21D0BA68417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9899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mall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A265C0-5142-6949-93D5-A911275A28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0282" y="0"/>
            <a:ext cx="6861718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pic>
        <p:nvPicPr>
          <p:cNvPr id="8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892D5299-4FCF-EA40-BC98-7CC607B9B6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88197A3-2C15-AE4E-AB8F-142FCDD9F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3611"/>
            <a:ext cx="4431913" cy="980303"/>
          </a:xfrm>
          <a:prstGeom prst="rect">
            <a:avLst/>
          </a:prstGeom>
        </p:spPr>
        <p:txBody>
          <a:bodyPr anchor="b"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CA05A5A-F4CE-0441-9DF2-A6B6F247D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657815"/>
            <a:ext cx="3932237" cy="4211173"/>
          </a:xfrm>
        </p:spPr>
        <p:txBody>
          <a:bodyPr/>
          <a:lstStyle>
            <a:lvl1pPr marL="0" indent="0">
              <a:buNone/>
              <a:defRPr sz="1600">
                <a:solidFill>
                  <a:srgbClr val="45B6E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987234-571E-9C42-BABF-A21D0BA68417}"/>
              </a:ext>
            </a:extLst>
          </p:cNvPr>
          <p:cNvSpPr/>
          <p:nvPr userDrawn="1"/>
        </p:nvSpPr>
        <p:spPr>
          <a:xfrm flipH="1">
            <a:off x="0" y="263611"/>
            <a:ext cx="156521" cy="980303"/>
          </a:xfrm>
          <a:prstGeom prst="rect">
            <a:avLst/>
          </a:prstGeom>
          <a:gradFill>
            <a:gsLst>
              <a:gs pos="0">
                <a:srgbClr val="F9C734"/>
              </a:gs>
              <a:gs pos="68000">
                <a:srgbClr val="EC753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7798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-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1805A82F-0B97-664E-84F6-031A29CAE3D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3" descr="Logo&#10;&#10;Description automatically generated">
            <a:extLst>
              <a:ext uri="{FF2B5EF4-FFF2-40B4-BE49-F238E27FC236}">
                <a16:creationId xmlns:a16="http://schemas.microsoft.com/office/drawing/2014/main" id="{838EF51A-1EF9-EA40-AD9E-BD477EE7542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61939" y="206375"/>
            <a:ext cx="1045911" cy="4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6745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-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1805A82F-0B97-664E-84F6-031A29CAE3D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7900" y="4835525"/>
            <a:ext cx="35941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21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60E66B-3377-B949-B218-AAEE5260D4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26BCB5E4-A225-1B4D-A371-792EF779C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12" y="264463"/>
            <a:ext cx="10515600" cy="9794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3024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95" r:id="rId2"/>
    <p:sldLayoutId id="2147483661" r:id="rId3"/>
    <p:sldLayoutId id="2147483688" r:id="rId4"/>
    <p:sldLayoutId id="2147483689" r:id="rId5"/>
    <p:sldLayoutId id="2147483690" r:id="rId6"/>
    <p:sldLayoutId id="2147483692" r:id="rId7"/>
    <p:sldLayoutId id="2147483691" r:id="rId8"/>
    <p:sldLayoutId id="2147483693" r:id="rId9"/>
    <p:sldLayoutId id="2147483694" r:id="rId10"/>
    <p:sldLayoutId id="2147483697" r:id="rId11"/>
    <p:sldLayoutId id="2147483696" r:id="rId12"/>
    <p:sldLayoutId id="2147483666" r:id="rId13"/>
    <p:sldLayoutId id="2147483675" r:id="rId14"/>
    <p:sldLayoutId id="2147483680" r:id="rId15"/>
    <p:sldLayoutId id="2147483662" r:id="rId16"/>
    <p:sldLayoutId id="2147483681" r:id="rId17"/>
    <p:sldLayoutId id="2147483679" r:id="rId18"/>
    <p:sldLayoutId id="2147483682" r:id="rId19"/>
    <p:sldLayoutId id="2147483664" r:id="rId20"/>
    <p:sldLayoutId id="2147483683" r:id="rId21"/>
    <p:sldLayoutId id="2147483665" r:id="rId22"/>
    <p:sldLayoutId id="2147483668" r:id="rId23"/>
    <p:sldLayoutId id="2147483685" r:id="rId24"/>
    <p:sldLayoutId id="2147483686" r:id="rId25"/>
    <p:sldLayoutId id="2147483669" r:id="rId26"/>
    <p:sldLayoutId id="2147483676" r:id="rId27"/>
    <p:sldLayoutId id="2147483684" r:id="rId28"/>
    <p:sldLayoutId id="2147483667" r:id="rId2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baseline="0">
          <a:solidFill>
            <a:srgbClr val="1E5094"/>
          </a:solidFill>
          <a:latin typeface="Open San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C753E"/>
        </a:buClr>
        <a:buFont typeface="Arial" panose="020B0604020202020204" pitchFamily="34" charset="0"/>
        <a:buChar char="•"/>
        <a:defRPr sz="2800" kern="1200" baseline="0">
          <a:solidFill>
            <a:schemeClr val="bg1">
              <a:lumMod val="50000"/>
            </a:schemeClr>
          </a:solidFill>
          <a:latin typeface="Open Sans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C753E"/>
        </a:buClr>
        <a:buFont typeface="Arial" panose="020B0604020202020204" pitchFamily="34" charset="0"/>
        <a:buChar char="•"/>
        <a:defRPr sz="2400" kern="1200" baseline="0">
          <a:solidFill>
            <a:schemeClr val="bg1">
              <a:lumMod val="50000"/>
            </a:schemeClr>
          </a:solidFill>
          <a:latin typeface="Open Sans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C753E"/>
        </a:buClr>
        <a:buFont typeface="Arial" panose="020B0604020202020204" pitchFamily="34" charset="0"/>
        <a:buChar char="•"/>
        <a:defRPr sz="2000" kern="1200" baseline="0">
          <a:solidFill>
            <a:schemeClr val="bg1">
              <a:lumMod val="50000"/>
            </a:schemeClr>
          </a:solidFill>
          <a:latin typeface="Open Sans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C753E"/>
        </a:buClr>
        <a:buFont typeface="Arial" panose="020B0604020202020204" pitchFamily="34" charset="0"/>
        <a:buChar char="•"/>
        <a:defRPr sz="1800" kern="1200" baseline="0">
          <a:solidFill>
            <a:schemeClr val="bg1">
              <a:lumMod val="50000"/>
            </a:schemeClr>
          </a:solidFill>
          <a:latin typeface="Open Sans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C753E"/>
        </a:buClr>
        <a:buFont typeface="Arial" panose="020B0604020202020204" pitchFamily="34" charset="0"/>
        <a:buChar char="•"/>
        <a:defRPr sz="1800" kern="1200" baseline="0">
          <a:solidFill>
            <a:schemeClr val="bg1">
              <a:lumMod val="50000"/>
            </a:schemeClr>
          </a:solidFill>
          <a:latin typeface="Open Sans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7F9FD48-35FF-3CBE-3DF6-C0B98114D4C1}"/>
              </a:ext>
            </a:extLst>
          </p:cNvPr>
          <p:cNvSpPr/>
          <p:nvPr/>
        </p:nvSpPr>
        <p:spPr>
          <a:xfrm>
            <a:off x="559460" y="958282"/>
            <a:ext cx="7320879" cy="5497286"/>
          </a:xfrm>
          <a:prstGeom prst="roundRect">
            <a:avLst/>
          </a:prstGeom>
          <a:solidFill>
            <a:srgbClr val="1CB7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68D7D2-32D5-7C85-D839-0B3FC595D51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05950" y="3021496"/>
            <a:ext cx="6618419" cy="3126890"/>
          </a:xfrm>
        </p:spPr>
        <p:txBody>
          <a:bodyPr>
            <a:normAutofit fontScale="47500" lnSpcReduction="2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3300" b="1" dirty="0">
                <a:solidFill>
                  <a:schemeClr val="bg1"/>
                </a:solidFill>
                <a:latin typeface="+mn-lt"/>
              </a:rPr>
              <a:t>Standard Solar is a national leader, using resources and expertise to advance renewables through the development, funding, ownership and operation of commercial and community solar projects nationwide.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3300" b="1" dirty="0">
              <a:solidFill>
                <a:schemeClr val="bg1"/>
              </a:solidFill>
              <a:latin typeface="+mn-l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3300" b="1" dirty="0">
                <a:solidFill>
                  <a:schemeClr val="bg1"/>
                </a:solidFill>
                <a:latin typeface="+mn-lt"/>
              </a:rPr>
              <a:t>Our vision is to lead the solar industry by making energy accessible, affordable, and environmentally responsible.</a:t>
            </a:r>
          </a:p>
          <a:p>
            <a:pPr algn="l"/>
            <a:endParaRPr lang="en-US" sz="3300" b="1" dirty="0">
              <a:solidFill>
                <a:schemeClr val="bg1"/>
              </a:solidFill>
              <a:latin typeface="+mn-l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3300" b="1" dirty="0">
                <a:solidFill>
                  <a:schemeClr val="bg1"/>
                </a:solidFill>
                <a:latin typeface="+mn-lt"/>
              </a:rPr>
              <a:t>Our 74MWac NCSP portfolio submission spans across the Mid-Atlantic, Northeast, and Southwest regions.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3300" b="1" dirty="0">
              <a:solidFill>
                <a:schemeClr val="bg1"/>
              </a:solidFill>
              <a:latin typeface="+mn-l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3300" b="1" dirty="0">
                <a:solidFill>
                  <a:schemeClr val="bg1"/>
                </a:solidFill>
                <a:latin typeface="+mn-lt"/>
              </a:rPr>
              <a:t>20 of 22 submitted projects meet at least 3 meaningful benefits, with 8 of them meeting 4 benefits.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0C6565-1A30-BE54-8D80-A07E61DC3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3318" y="343918"/>
            <a:ext cx="3036567" cy="25192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F77930-88F5-47E0-004D-4C7AED13C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" b="99734" l="272" r="99457">
                        <a14:foregroundMark x1="17663" y1="7181" x2="11413" y2="26064"/>
                        <a14:foregroundMark x1="11413" y1="26064" x2="30978" y2="7979"/>
                        <a14:foregroundMark x1="30978" y1="7979" x2="28261" y2="31915"/>
                        <a14:foregroundMark x1="28261" y1="31915" x2="8152" y2="28989"/>
                        <a14:foregroundMark x1="8152" y1="28989" x2="31250" y2="31383"/>
                        <a14:foregroundMark x1="31250" y1="31383" x2="45652" y2="49734"/>
                        <a14:foregroundMark x1="45652" y1="49734" x2="54620" y2="39628"/>
                        <a14:foregroundMark x1="8152" y1="12234" x2="24457" y2="266"/>
                        <a14:foregroundMark x1="24457" y1="266" x2="42120" y2="1330"/>
                        <a14:foregroundMark x1="42120" y1="1330" x2="57337" y2="11702"/>
                        <a14:foregroundMark x1="57337" y1="11702" x2="96196" y2="28989"/>
                        <a14:foregroundMark x1="96196" y1="28989" x2="98913" y2="47606"/>
                        <a14:foregroundMark x1="98913" y1="47606" x2="88859" y2="67553"/>
                        <a14:foregroundMark x1="88859" y1="67553" x2="70109" y2="77128"/>
                        <a14:foregroundMark x1="70109" y1="77128" x2="55163" y2="97872"/>
                        <a14:foregroundMark x1="55163" y1="97872" x2="20924" y2="97340"/>
                        <a14:foregroundMark x1="20924" y1="97340" x2="6250" y2="82181"/>
                        <a14:foregroundMark x1="6250" y1="82181" x2="1902" y2="21011"/>
                        <a14:foregroundMark x1="1902" y1="21011" x2="9239" y2="9574"/>
                        <a14:foregroundMark x1="47011" y1="47340" x2="52989" y2="47606"/>
                        <a14:foregroundMark x1="51359" y1="46011" x2="36957" y2="58245"/>
                        <a14:foregroundMark x1="41033" y1="57713" x2="52446" y2="78989"/>
                        <a14:foregroundMark x1="52446" y1="78989" x2="37772" y2="94947"/>
                        <a14:foregroundMark x1="37772" y1="94947" x2="51359" y2="90691"/>
                        <a14:foregroundMark x1="3533" y1="22074" x2="15489" y2="4787"/>
                        <a14:foregroundMark x1="15489" y1="4787" x2="38859" y2="1064"/>
                        <a14:foregroundMark x1="38859" y1="1064" x2="51087" y2="6117"/>
                        <a14:foregroundMark x1="34239" y1="2926" x2="17120" y2="6117"/>
                        <a14:foregroundMark x1="17120" y1="6117" x2="2446" y2="23936"/>
                        <a14:foregroundMark x1="2446" y1="23936" x2="1087" y2="45213"/>
                        <a14:foregroundMark x1="1087" y1="45213" x2="10326" y2="52128"/>
                        <a14:foregroundMark x1="7880" y1="50798" x2="2989" y2="42819"/>
                        <a14:foregroundMark x1="40761" y1="34043" x2="35870" y2="51596"/>
                        <a14:foregroundMark x1="35870" y1="51596" x2="44837" y2="33511"/>
                        <a14:foregroundMark x1="44837" y1="33511" x2="46196" y2="57979"/>
                        <a14:foregroundMark x1="46196" y1="57979" x2="50272" y2="40957"/>
                        <a14:foregroundMark x1="50272" y1="40957" x2="44293" y2="58777"/>
                        <a14:foregroundMark x1="44293" y1="58777" x2="47826" y2="41755"/>
                        <a14:foregroundMark x1="47826" y1="41755" x2="47554" y2="43351"/>
                        <a14:foregroundMark x1="54620" y1="44947" x2="47554" y2="51064"/>
                        <a14:foregroundMark x1="1902" y1="22872" x2="272" y2="37766"/>
                        <a14:foregroundMark x1="14130" y1="7181" x2="13456" y2="6851"/>
                        <a14:foregroundMark x1="13587" y1="6649" x2="17120" y2="2926"/>
                        <a14:foregroundMark x1="17120" y1="2926" x2="18478" y2="4255"/>
                        <a14:foregroundMark x1="22826" y1="1862" x2="5707" y2="12500"/>
                        <a14:foregroundMark x1="5707" y1="12500" x2="24728" y2="266"/>
                        <a14:foregroundMark x1="53804" y1="11968" x2="36413" y2="2926"/>
                        <a14:foregroundMark x1="36413" y1="2926" x2="55435" y2="13830"/>
                        <a14:foregroundMark x1="55435" y1="13830" x2="56793" y2="12766"/>
                        <a14:foregroundMark x1="58152" y1="17553" x2="53804" y2="12766"/>
                        <a14:foregroundMark x1="48370" y1="7447" x2="51630" y2="10638"/>
                        <a14:foregroundMark x1="37228" y1="2394" x2="38315" y2="3457"/>
                        <a14:foregroundMark x1="39402" y1="3457" x2="47554" y2="5851"/>
                        <a14:foregroundMark x1="12228" y1="7181" x2="7880" y2="9574"/>
                        <a14:foregroundMark x1="23370" y1="2128" x2="14674" y2="4787"/>
                        <a14:foregroundMark x1="10471" y1="4704" x2="6522" y2="5585"/>
                        <a14:foregroundMark x1="22011" y1="2128" x2="12227" y2="4312"/>
                        <a14:foregroundMark x1="3804" y1="40957" x2="10326" y2="46809"/>
                        <a14:foregroundMark x1="3804" y1="43617" x2="8967" y2="48138"/>
                        <a14:foregroundMark x1="6793" y1="48404" x2="14130" y2="53191"/>
                        <a14:foregroundMark x1="11413" y1="53457" x2="7609" y2="59574"/>
                        <a14:foregroundMark x1="9783" y1="59840" x2="7065" y2="71543"/>
                        <a14:foregroundMark x1="6793" y1="68617" x2="8152" y2="58511"/>
                        <a14:foregroundMark x1="7609" y1="71543" x2="6522" y2="73936"/>
                        <a14:foregroundMark x1="7880" y1="75266" x2="9783" y2="81649"/>
                        <a14:foregroundMark x1="9783" y1="82979" x2="17120" y2="88298"/>
                        <a14:foregroundMark x1="13043" y1="87500" x2="21196" y2="93351"/>
                        <a14:foregroundMark x1="24185" y1="95745" x2="24185" y2="95745"/>
                        <a14:foregroundMark x1="24185" y1="95745" x2="24185" y2="95745"/>
                        <a14:foregroundMark x1="21196" y1="93883" x2="27446" y2="95745"/>
                        <a14:foregroundMark x1="25543" y1="98404" x2="43750" y2="98404"/>
                        <a14:foregroundMark x1="43750" y1="98404" x2="44837" y2="97872"/>
                        <a14:foregroundMark x1="26359" y1="98404" x2="47011" y2="97872"/>
                        <a14:foregroundMark x1="47011" y1="97872" x2="48370" y2="97340"/>
                        <a14:foregroundMark x1="42391" y1="97340" x2="53804" y2="90957"/>
                        <a14:foregroundMark x1="45924" y1="96543" x2="56522" y2="89894"/>
                        <a14:foregroundMark x1="55707" y1="90957" x2="64402" y2="78457"/>
                        <a14:foregroundMark x1="56793" y1="88830" x2="64402" y2="79255"/>
                        <a14:foregroundMark x1="57880" y1="90691" x2="65761" y2="78457"/>
                        <a14:foregroundMark x1="63315" y1="75532" x2="73913" y2="75266"/>
                        <a14:foregroundMark x1="73641" y1="75798" x2="90217" y2="67287"/>
                        <a14:foregroundMark x1="90217" y1="67287" x2="90761" y2="66755"/>
                        <a14:foregroundMark x1="74185" y1="75798" x2="89674" y2="66223"/>
                        <a14:foregroundMark x1="72554" y1="79521" x2="88587" y2="69947"/>
                        <a14:foregroundMark x1="88587" y1="69947" x2="91848" y2="66489"/>
                        <a14:foregroundMark x1="72554" y1="79255" x2="89946" y2="68883"/>
                        <a14:foregroundMark x1="89946" y1="68883" x2="92391" y2="65160"/>
                        <a14:foregroundMark x1="92120" y1="68883" x2="97826" y2="48670"/>
                        <a14:foregroundMark x1="97826" y1="48670" x2="98913" y2="47074"/>
                        <a14:foregroundMark x1="95380" y1="67287" x2="99457" y2="47606"/>
                        <a14:foregroundMark x1="97554" y1="47074" x2="91304" y2="31383"/>
                        <a14:foregroundMark x1="98913" y1="49202" x2="93750" y2="28989"/>
                        <a14:foregroundMark x1="93750" y1="28989" x2="88587" y2="23404"/>
                        <a14:foregroundMark x1="99185" y1="48404" x2="94565" y2="31915"/>
                        <a14:foregroundMark x1="99457" y1="46809" x2="99185" y2="32713"/>
                        <a14:foregroundMark x1="93750" y1="28191" x2="82880" y2="19681"/>
                        <a14:foregroundMark x1="91033" y1="25532" x2="74728" y2="10106"/>
                        <a14:foregroundMark x1="74728" y1="10106" x2="74728" y2="10106"/>
                        <a14:foregroundMark x1="83967" y1="22872" x2="73913" y2="18883"/>
                        <a14:foregroundMark x1="83424" y1="22340" x2="71196" y2="17287"/>
                        <a14:foregroundMark x1="68207" y1="17553" x2="57609" y2="19947"/>
                        <a14:foregroundMark x1="56793" y1="20213" x2="65761" y2="17553"/>
                        <a14:foregroundMark x1="92120" y1="35106" x2="86957" y2="26330"/>
                        <a14:foregroundMark x1="92391" y1="31649" x2="90761" y2="28989"/>
                        <a14:foregroundMark x1="80707" y1="18351" x2="67663" y2="16223"/>
                        <a14:foregroundMark x1="82065" y1="17819" x2="66304" y2="15160"/>
                        <a14:foregroundMark x1="80163" y1="17021" x2="61685" y2="12500"/>
                        <a14:foregroundMark x1="39402" y1="52394" x2="40761" y2="60106"/>
                        <a14:foregroundMark x1="48370" y1="56117" x2="57065" y2="46809"/>
                        <a14:foregroundMark x1="26359" y1="99202" x2="48370" y2="97340"/>
                        <a14:foregroundMark x1="45109" y1="99734" x2="44022" y2="99734"/>
                        <a14:backgroundMark x1="11685" y1="3191" x2="8967" y2="159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68638" y="3363198"/>
            <a:ext cx="2725929" cy="27851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701297E-56FB-9E5B-1DFE-82E247D7DAB7}"/>
              </a:ext>
            </a:extLst>
          </p:cNvPr>
          <p:cNvSpPr txBox="1"/>
          <p:nvPr/>
        </p:nvSpPr>
        <p:spPr>
          <a:xfrm>
            <a:off x="1304055" y="343918"/>
            <a:ext cx="5831690" cy="614364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 fontScale="92500"/>
          </a:bodyPr>
          <a:lstStyle/>
          <a:p>
            <a:pPr marL="0" marR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>
                <a:solidFill>
                  <a:schemeClr val="bg1"/>
                </a:solidFill>
              </a:rPr>
              <a:t>The Future Is Standard Solar</a:t>
            </a: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4FA8EA1A-1DC1-9EB7-404C-7065F0E95A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8406" y="1275184"/>
            <a:ext cx="2962988" cy="1417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71465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t">
        <a:normAutofit/>
      </a:bodyPr>
      <a:lstStyle>
        <a:defPPr marL="0" marR="0" indent="0" algn="l" defTabSz="914400" rtl="0" eaLnBrk="1" fontAlgn="auto" latinLnBrk="0" hangingPunct="1">
          <a:lnSpc>
            <a:spcPct val="9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sz="1200" b="0" dirty="0" smtClean="0">
            <a:solidFill>
              <a:srgbClr val="6D6E7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7039</TotalTime>
  <Words>91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Open Sans</vt:lpstr>
      <vt:lpstr>Custom Design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STANDARD SOLAR SAMPLE TITLE</dc:title>
  <dc:subject/>
  <dc:creator>Casey Rhoads</dc:creator>
  <cp:keywords/>
  <dc:description/>
  <cp:lastModifiedBy>Trevor Laughlin</cp:lastModifiedBy>
  <cp:revision>75</cp:revision>
  <dcterms:created xsi:type="dcterms:W3CDTF">2020-11-02T22:11:05Z</dcterms:created>
  <dcterms:modified xsi:type="dcterms:W3CDTF">2023-03-15T19:01:23Z</dcterms:modified>
  <cp:category/>
</cp:coreProperties>
</file>