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CB0F"/>
    <a:srgbClr val="008347"/>
    <a:srgbClr val="F7C71F"/>
    <a:srgbClr val="F8C322"/>
    <a:srgbClr val="FFDE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37C7EB-75B8-4B06-AC8E-53931719BA07}" v="11" dt="2023-03-14T19:49:41.9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5AC99F-7191-4E80-8D59-BB5008BA3127}" type="doc">
      <dgm:prSet loTypeId="urn:microsoft.com/office/officeart/2005/8/layout/vList5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D444039-AF6A-4B3B-B8A3-5BCAB8BE2184}">
      <dgm:prSet/>
      <dgm:spPr>
        <a:solidFill>
          <a:srgbClr val="F0CB0F"/>
        </a:solidFill>
      </dgm:spPr>
      <dgm:t>
        <a:bodyPr/>
        <a:lstStyle/>
        <a:p>
          <a:r>
            <a:rPr lang="en-US" b="1" i="1" dirty="0"/>
            <a:t>“Equals Energy strives to provide all individuals and communities access to the benefits of renewable energy regardless of household type, income level or historical barriers that have existed.”</a:t>
          </a:r>
          <a:endParaRPr lang="en-US" dirty="0"/>
        </a:p>
      </dgm:t>
    </dgm:pt>
    <dgm:pt modelId="{04433650-169E-4F86-8D3A-3E79897DCFA2}" type="parTrans" cxnId="{8CCDA535-BE72-4EC9-986C-4B4FD5DD6630}">
      <dgm:prSet/>
      <dgm:spPr/>
      <dgm:t>
        <a:bodyPr/>
        <a:lstStyle/>
        <a:p>
          <a:endParaRPr lang="en-US"/>
        </a:p>
      </dgm:t>
    </dgm:pt>
    <dgm:pt modelId="{2436E0BF-551B-486F-A4F0-F4AC5CF9FCA1}" type="sibTrans" cxnId="{8CCDA535-BE72-4EC9-986C-4B4FD5DD6630}">
      <dgm:prSet/>
      <dgm:spPr/>
      <dgm:t>
        <a:bodyPr/>
        <a:lstStyle/>
        <a:p>
          <a:endParaRPr lang="en-US"/>
        </a:p>
      </dgm:t>
    </dgm:pt>
    <dgm:pt modelId="{F3A83837-8E74-4E41-8D5C-6D454AF1F087}">
      <dgm:prSet/>
      <dgm:spPr/>
      <dgm:t>
        <a:bodyPr/>
        <a:lstStyle/>
        <a:p>
          <a:r>
            <a:rPr lang="en-US"/>
            <a:t>Experience (43 years sustainable energy, 60 years land development).</a:t>
          </a:r>
        </a:p>
      </dgm:t>
    </dgm:pt>
    <dgm:pt modelId="{BD597927-2FDF-4B18-AD28-AE73262A603B}" type="parTrans" cxnId="{BDD69A1F-21D4-4C83-87EC-5DEDCE604E73}">
      <dgm:prSet/>
      <dgm:spPr/>
      <dgm:t>
        <a:bodyPr/>
        <a:lstStyle/>
        <a:p>
          <a:endParaRPr lang="en-US"/>
        </a:p>
      </dgm:t>
    </dgm:pt>
    <dgm:pt modelId="{DAD6271A-BB74-4576-9D28-FF1E08D4AF74}" type="sibTrans" cxnId="{BDD69A1F-21D4-4C83-87EC-5DEDCE604E73}">
      <dgm:prSet/>
      <dgm:spPr/>
      <dgm:t>
        <a:bodyPr/>
        <a:lstStyle/>
        <a:p>
          <a:endParaRPr lang="en-US"/>
        </a:p>
      </dgm:t>
    </dgm:pt>
    <dgm:pt modelId="{9E16CD5F-1922-4848-A827-89A750DA4EC0}">
      <dgm:prSet/>
      <dgm:spPr/>
      <dgm:t>
        <a:bodyPr/>
        <a:lstStyle/>
        <a:p>
          <a:r>
            <a:rPr lang="en-US" dirty="0"/>
            <a:t>Goal of developing multiple community solar projects to serve the poorest and most underserved communities in New Jersey.  </a:t>
          </a:r>
        </a:p>
      </dgm:t>
    </dgm:pt>
    <dgm:pt modelId="{AC156F0F-1F56-4284-80F5-2BEFF42C836B}" type="parTrans" cxnId="{1A867D73-DED6-436E-922E-FC876DCC39F1}">
      <dgm:prSet/>
      <dgm:spPr/>
      <dgm:t>
        <a:bodyPr/>
        <a:lstStyle/>
        <a:p>
          <a:endParaRPr lang="en-US"/>
        </a:p>
      </dgm:t>
    </dgm:pt>
    <dgm:pt modelId="{458B42A9-D678-4003-B2DC-0AEAA1A125F2}" type="sibTrans" cxnId="{1A867D73-DED6-436E-922E-FC876DCC39F1}">
      <dgm:prSet/>
      <dgm:spPr/>
      <dgm:t>
        <a:bodyPr/>
        <a:lstStyle/>
        <a:p>
          <a:endParaRPr lang="en-US"/>
        </a:p>
      </dgm:t>
    </dgm:pt>
    <dgm:pt modelId="{204C8B5C-A088-4DF7-A4DF-091FCB5CB1B9}">
      <dgm:prSet/>
      <dgm:spPr/>
      <dgm:t>
        <a:bodyPr/>
        <a:lstStyle/>
        <a:p>
          <a:r>
            <a:rPr lang="en-US"/>
            <a:t>Collaborate with local workforce development nonprofits (Hopeworks, DREAM Center, Urban Promise) to hire young professionals graduating from their technical training programs.</a:t>
          </a:r>
        </a:p>
      </dgm:t>
    </dgm:pt>
    <dgm:pt modelId="{CE9C2FF2-E894-43A1-8060-DF02372DD099}" type="parTrans" cxnId="{8D02277D-9C45-488E-87F4-C0A44B2A1506}">
      <dgm:prSet/>
      <dgm:spPr/>
      <dgm:t>
        <a:bodyPr/>
        <a:lstStyle/>
        <a:p>
          <a:endParaRPr lang="en-US"/>
        </a:p>
      </dgm:t>
    </dgm:pt>
    <dgm:pt modelId="{C01B0688-DAD3-476C-8FE7-D34E634BB86D}" type="sibTrans" cxnId="{8D02277D-9C45-488E-87F4-C0A44B2A1506}">
      <dgm:prSet/>
      <dgm:spPr/>
      <dgm:t>
        <a:bodyPr/>
        <a:lstStyle/>
        <a:p>
          <a:endParaRPr lang="en-US"/>
        </a:p>
      </dgm:t>
    </dgm:pt>
    <dgm:pt modelId="{35C207B5-0DFF-4F7E-923E-2F14D4F58FFB}">
      <dgm:prSet/>
      <dgm:spPr/>
      <dgm:t>
        <a:bodyPr/>
        <a:lstStyle/>
        <a:p>
          <a:r>
            <a:rPr lang="en-US" dirty="0"/>
            <a:t>Creating access to career development opportunities in underserved environmental justice communities.</a:t>
          </a:r>
        </a:p>
      </dgm:t>
    </dgm:pt>
    <dgm:pt modelId="{3938ED0C-6451-406D-8EC5-93B84F7B2B27}" type="parTrans" cxnId="{13A9492B-3325-43A0-9BC3-0845DC5F4376}">
      <dgm:prSet/>
      <dgm:spPr/>
      <dgm:t>
        <a:bodyPr/>
        <a:lstStyle/>
        <a:p>
          <a:endParaRPr lang="en-US"/>
        </a:p>
      </dgm:t>
    </dgm:pt>
    <dgm:pt modelId="{FBC8A778-28BE-4C09-8D3B-147FF7C1D18F}" type="sibTrans" cxnId="{13A9492B-3325-43A0-9BC3-0845DC5F4376}">
      <dgm:prSet/>
      <dgm:spPr/>
      <dgm:t>
        <a:bodyPr/>
        <a:lstStyle/>
        <a:p>
          <a:endParaRPr lang="en-US"/>
        </a:p>
      </dgm:t>
    </dgm:pt>
    <dgm:pt modelId="{636AC1B7-F176-4E67-AC49-7FC8E75EFB64}" type="pres">
      <dgm:prSet presAssocID="{C15AC99F-7191-4E80-8D59-BB5008BA3127}" presName="Name0" presStyleCnt="0">
        <dgm:presLayoutVars>
          <dgm:dir/>
          <dgm:animLvl val="lvl"/>
          <dgm:resizeHandles val="exact"/>
        </dgm:presLayoutVars>
      </dgm:prSet>
      <dgm:spPr/>
    </dgm:pt>
    <dgm:pt modelId="{6C1093B1-45F0-411F-AA24-DDE590F7C822}" type="pres">
      <dgm:prSet presAssocID="{ED444039-AF6A-4B3B-B8A3-5BCAB8BE2184}" presName="linNode" presStyleCnt="0"/>
      <dgm:spPr/>
    </dgm:pt>
    <dgm:pt modelId="{76B7A379-B6F7-4D1C-B6F4-8790095B5F44}" type="pres">
      <dgm:prSet presAssocID="{ED444039-AF6A-4B3B-B8A3-5BCAB8BE2184}" presName="parentText" presStyleLbl="node1" presStyleIdx="0" presStyleCnt="1" custScaleX="87196" custScaleY="86133" custLinFactNeighborX="1001" custLinFactNeighborY="-1911">
        <dgm:presLayoutVars>
          <dgm:chMax val="1"/>
          <dgm:bulletEnabled val="1"/>
        </dgm:presLayoutVars>
      </dgm:prSet>
      <dgm:spPr/>
    </dgm:pt>
    <dgm:pt modelId="{EC5110A6-5EA1-483E-AC9A-DD9C5E3A775E}" type="pres">
      <dgm:prSet presAssocID="{ED444039-AF6A-4B3B-B8A3-5BCAB8BE2184}" presName="descendantText" presStyleLbl="alignAccFollowNode1" presStyleIdx="0" presStyleCnt="1" custScaleX="93604" custScaleY="60036" custLinFactNeighborX="-230" custLinFactNeighborY="7482">
        <dgm:presLayoutVars>
          <dgm:bulletEnabled val="1"/>
        </dgm:presLayoutVars>
      </dgm:prSet>
      <dgm:spPr/>
    </dgm:pt>
  </dgm:ptLst>
  <dgm:cxnLst>
    <dgm:cxn modelId="{E7C82C0D-1044-4396-AC92-C698E69DC17F}" type="presOf" srcId="{ED444039-AF6A-4B3B-B8A3-5BCAB8BE2184}" destId="{76B7A379-B6F7-4D1C-B6F4-8790095B5F44}" srcOrd="0" destOrd="0" presId="urn:microsoft.com/office/officeart/2005/8/layout/vList5"/>
    <dgm:cxn modelId="{D203851D-F88B-4CE3-A5F2-846409786511}" type="presOf" srcId="{9E16CD5F-1922-4848-A827-89A750DA4EC0}" destId="{EC5110A6-5EA1-483E-AC9A-DD9C5E3A775E}" srcOrd="0" destOrd="1" presId="urn:microsoft.com/office/officeart/2005/8/layout/vList5"/>
    <dgm:cxn modelId="{BDD69A1F-21D4-4C83-87EC-5DEDCE604E73}" srcId="{ED444039-AF6A-4B3B-B8A3-5BCAB8BE2184}" destId="{F3A83837-8E74-4E41-8D5C-6D454AF1F087}" srcOrd="0" destOrd="0" parTransId="{BD597927-2FDF-4B18-AD28-AE73262A603B}" sibTransId="{DAD6271A-BB74-4576-9D28-FF1E08D4AF74}"/>
    <dgm:cxn modelId="{13A9492B-3325-43A0-9BC3-0845DC5F4376}" srcId="{ED444039-AF6A-4B3B-B8A3-5BCAB8BE2184}" destId="{35C207B5-0DFF-4F7E-923E-2F14D4F58FFB}" srcOrd="3" destOrd="0" parTransId="{3938ED0C-6451-406D-8EC5-93B84F7B2B27}" sibTransId="{FBC8A778-28BE-4C09-8D3B-147FF7C1D18F}"/>
    <dgm:cxn modelId="{8CCDA535-BE72-4EC9-986C-4B4FD5DD6630}" srcId="{C15AC99F-7191-4E80-8D59-BB5008BA3127}" destId="{ED444039-AF6A-4B3B-B8A3-5BCAB8BE2184}" srcOrd="0" destOrd="0" parTransId="{04433650-169E-4F86-8D3A-3E79897DCFA2}" sibTransId="{2436E0BF-551B-486F-A4F0-F4AC5CF9FCA1}"/>
    <dgm:cxn modelId="{BA5D0865-50F3-4668-8A7A-6396C7676F51}" type="presOf" srcId="{35C207B5-0DFF-4F7E-923E-2F14D4F58FFB}" destId="{EC5110A6-5EA1-483E-AC9A-DD9C5E3A775E}" srcOrd="0" destOrd="3" presId="urn:microsoft.com/office/officeart/2005/8/layout/vList5"/>
    <dgm:cxn modelId="{96BEE465-EBE4-4303-83C0-691F6A03D4C4}" type="presOf" srcId="{F3A83837-8E74-4E41-8D5C-6D454AF1F087}" destId="{EC5110A6-5EA1-483E-AC9A-DD9C5E3A775E}" srcOrd="0" destOrd="0" presId="urn:microsoft.com/office/officeart/2005/8/layout/vList5"/>
    <dgm:cxn modelId="{1A867D73-DED6-436E-922E-FC876DCC39F1}" srcId="{ED444039-AF6A-4B3B-B8A3-5BCAB8BE2184}" destId="{9E16CD5F-1922-4848-A827-89A750DA4EC0}" srcOrd="1" destOrd="0" parTransId="{AC156F0F-1F56-4284-80F5-2BEFF42C836B}" sibTransId="{458B42A9-D678-4003-B2DC-0AEAA1A125F2}"/>
    <dgm:cxn modelId="{8D02277D-9C45-488E-87F4-C0A44B2A1506}" srcId="{ED444039-AF6A-4B3B-B8A3-5BCAB8BE2184}" destId="{204C8B5C-A088-4DF7-A4DF-091FCB5CB1B9}" srcOrd="2" destOrd="0" parTransId="{CE9C2FF2-E894-43A1-8060-DF02372DD099}" sibTransId="{C01B0688-DAD3-476C-8FE7-D34E634BB86D}"/>
    <dgm:cxn modelId="{48DA3D92-EF42-4CFB-A47C-93F50A440139}" type="presOf" srcId="{204C8B5C-A088-4DF7-A4DF-091FCB5CB1B9}" destId="{EC5110A6-5EA1-483E-AC9A-DD9C5E3A775E}" srcOrd="0" destOrd="2" presId="urn:microsoft.com/office/officeart/2005/8/layout/vList5"/>
    <dgm:cxn modelId="{6643E9B2-83C1-4AC5-890D-6E9F20FDB47E}" type="presOf" srcId="{C15AC99F-7191-4E80-8D59-BB5008BA3127}" destId="{636AC1B7-F176-4E67-AC49-7FC8E75EFB64}" srcOrd="0" destOrd="0" presId="urn:microsoft.com/office/officeart/2005/8/layout/vList5"/>
    <dgm:cxn modelId="{FF5416AE-418A-4E94-9CDD-0D33D809EC32}" type="presParOf" srcId="{636AC1B7-F176-4E67-AC49-7FC8E75EFB64}" destId="{6C1093B1-45F0-411F-AA24-DDE590F7C822}" srcOrd="0" destOrd="0" presId="urn:microsoft.com/office/officeart/2005/8/layout/vList5"/>
    <dgm:cxn modelId="{7534FAEE-4A32-4DDD-93D5-06A89E9AD349}" type="presParOf" srcId="{6C1093B1-45F0-411F-AA24-DDE590F7C822}" destId="{76B7A379-B6F7-4D1C-B6F4-8790095B5F44}" srcOrd="0" destOrd="0" presId="urn:microsoft.com/office/officeart/2005/8/layout/vList5"/>
    <dgm:cxn modelId="{4C958AC1-3763-46E5-83B8-EBA7CD013C6B}" type="presParOf" srcId="{6C1093B1-45F0-411F-AA24-DDE590F7C822}" destId="{EC5110A6-5EA1-483E-AC9A-DD9C5E3A775E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5110A6-5EA1-483E-AC9A-DD9C5E3A775E}">
      <dsp:nvSpPr>
        <dsp:cNvPr id="0" name=""/>
        <dsp:cNvSpPr/>
      </dsp:nvSpPr>
      <dsp:spPr>
        <a:xfrm rot="5400000">
          <a:off x="5088999" y="483733"/>
          <a:ext cx="2994377" cy="6013427"/>
        </a:xfrm>
        <a:prstGeom prst="round2Same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Experience (43 years sustainable energy, 60 years land development).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Goal of developing multiple community solar projects to serve the poorest and most underserved communities in New Jersey. 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Collaborate with local workforce development nonprofits (Hopeworks, DREAM Center, Urban Promise) to hire young professionals graduating from their technical training programs.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Creating access to career development opportunities in underserved environmental justice communities.</a:t>
          </a:r>
        </a:p>
      </dsp:txBody>
      <dsp:txXfrm rot="-5400000">
        <a:off x="3579475" y="2139431"/>
        <a:ext cx="5867254" cy="2702031"/>
      </dsp:txXfrm>
    </dsp:sp>
    <dsp:sp modelId="{76B7A379-B6F7-4D1C-B6F4-8790095B5F44}">
      <dsp:nvSpPr>
        <dsp:cNvPr id="0" name=""/>
        <dsp:cNvSpPr/>
      </dsp:nvSpPr>
      <dsp:spPr>
        <a:xfrm>
          <a:off x="501105" y="313130"/>
          <a:ext cx="3150987" cy="5370000"/>
        </a:xfrm>
        <a:prstGeom prst="roundRect">
          <a:avLst/>
        </a:prstGeom>
        <a:solidFill>
          <a:srgbClr val="F0CB0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i="1" kern="1200" dirty="0"/>
            <a:t>“Equals Energy strives to provide all individuals and communities access to the benefits of renewable energy regardless of household type, income level or historical barriers that have existed.”</a:t>
          </a:r>
          <a:endParaRPr lang="en-US" sz="2700" kern="1200" dirty="0"/>
        </a:p>
      </dsp:txBody>
      <dsp:txXfrm>
        <a:off x="654924" y="466949"/>
        <a:ext cx="2843349" cy="5062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4654-5E6A-DD26-57BE-3F17594EE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4A4D70-31E7-4D6A-969B-F43E0B038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4C593-9A3B-233A-45AC-CB29E028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5B0B1-C85C-774E-C850-C1A238A3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533CB-20F9-D518-AC96-57B091D3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1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28964-FA68-BCF7-5336-C77CAE53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D7A78-D4FC-1E9F-7078-48474F17F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65BA4-7941-BA3C-66A4-ADB712B4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699BB-C240-580D-CD28-0BFE5FEA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FD01D-A03F-4BB2-5114-6BDFBCB1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20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33F2E-0F04-9408-5911-C6DACC46A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EC4EB-AF01-2BBF-9688-E48C4BAEC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A6F26-2E40-269D-11BD-81797F5E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1E2DC-337A-392C-8954-53043B83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018FD-FAE9-52C7-49FB-01B4523D7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B736-1F49-4CF1-4D69-5106CBC43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E1F5E-387D-BDDE-4878-4401B44EA8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B03E6-6F0C-406E-A606-7A6AA89DE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B4A97-8D72-A63B-A0B9-36D00AB83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5DDE06-C231-9A3A-A4DE-1E6677356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57472-21BE-952B-CCD3-147005AB3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FCCC6-0FAA-493D-9A84-F62250D12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461B2-FE6F-A8F6-AE19-1B05C1081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09FFB-BCA3-E4CF-83C1-F20B1EB4A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88A01-8868-A705-7823-B3232D0C8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D109F-E172-39FA-C76D-E06319EF1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6EF814-8339-1377-ABDC-5605B5F7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03EA13-12E8-4947-CC79-C19E26DCD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E4D97-935E-DE1B-A093-F73A5612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7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49C1-0C0D-2898-16AA-C8F6F2E2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3F519-FD97-1CAE-F6ED-1B63C8CD7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B6C5D-9015-AC5D-BD06-1154182AF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1E700D-A13B-AA5F-9EDB-E084CF7F9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9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57CAF4-348F-5A4F-2C75-A06D7BDC9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EA8260-7F52-A330-EB95-AF0CA8D4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AFD4C-2B3F-E409-D72D-1E7A48DF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67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8D59-D765-6BC2-442A-D5713471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F0647-CE62-6139-7743-B055B385C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948FF-303F-431E-F168-6374E6850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544E1-2437-DB66-45FC-67D83E7B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CD70C-379A-92EE-3EEB-CBE640D1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1413C-55AF-DDCC-C10B-9323D287A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19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0F746-996C-8C00-476A-9F38FC0D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F740CA-C104-9F87-3D94-F2AEFE68D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8A348-78B2-005F-B6A7-0EA61460E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1211F-A3E8-0238-36DB-40C4DAD94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73EC9-EA38-B58A-DC59-B4D5387F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D5203-C287-AB37-BED8-1CB48095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70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D9128-0283-8A31-C0E6-CA260822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559402-2CF8-0C64-8759-80865520A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258F0-A4F1-FDDA-1C6A-F91A7AF08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4E192-41FC-42F6-604A-B868D11BC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53C8F-41B4-3F60-226E-649F1C6F3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8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AFE50F-629D-AD2B-E060-67540A9599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2BC612-A7A1-C100-684C-C5EF5AD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8354E-3010-FB76-CEEF-B1880EEA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45A88-7DB3-06AB-1CEC-BE259E0A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F0FD6-8DA4-20A9-D9E6-98FD982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8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1135B7-4210-6008-8D96-435B67D7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3EB27-8A14-F026-E4B6-6C554A621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E31FE-88C4-E87C-4EFE-84B5BAECF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1671F-25F7-4048-88F1-342F6E758BFD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0B80B-9D0D-28EA-327F-EF75B3258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3E9A9-DE7C-4937-42A8-C1B76ED75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E6C35-FDE1-4CC1-A8A4-D7BF4E41D0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1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68B7BC-F369-5DA6-7529-A23DDF300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069" y="763202"/>
            <a:ext cx="6374920" cy="1717470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A4AB417-F862-89B4-46B4-432C73F648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749872"/>
              </p:ext>
            </p:extLst>
          </p:nvPr>
        </p:nvGraphicFramePr>
        <p:xfrm>
          <a:off x="831273" y="440575"/>
          <a:ext cx="10038011" cy="6234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28129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Renz</dc:creator>
  <cp:lastModifiedBy>John Renz</cp:lastModifiedBy>
  <cp:revision>3</cp:revision>
  <dcterms:created xsi:type="dcterms:W3CDTF">2023-03-08T20:35:22Z</dcterms:created>
  <dcterms:modified xsi:type="dcterms:W3CDTF">2023-03-15T19:49:51Z</dcterms:modified>
</cp:coreProperties>
</file>