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5CC559-C02E-4F2F-A638-CEC5BB3E1215}" v="2" dt="2023-03-15T18:46:40.7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1" autoAdjust="0"/>
    <p:restoredTop sz="94660"/>
  </p:normalViewPr>
  <p:slideViewPr>
    <p:cSldViewPr snapToGrid="0">
      <p:cViewPr>
        <p:scale>
          <a:sx n="159" d="100"/>
          <a:sy n="159" d="100"/>
        </p:scale>
        <p:origin x="150"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Hessinger" userId="d9c0384c-853c-4ae4-a0bc-c910c7e5fb30" providerId="ADAL" clId="{245CC559-C02E-4F2F-A638-CEC5BB3E1215}"/>
    <pc:docChg chg="undo custSel addSld delSld modSld">
      <pc:chgData name="Alex Hessinger" userId="d9c0384c-853c-4ae4-a0bc-c910c7e5fb30" providerId="ADAL" clId="{245CC559-C02E-4F2F-A638-CEC5BB3E1215}" dt="2023-03-15T19:53:40.066" v="4452" actId="20577"/>
      <pc:docMkLst>
        <pc:docMk/>
      </pc:docMkLst>
      <pc:sldChg chg="addSp delSp modSp del mod">
        <pc:chgData name="Alex Hessinger" userId="d9c0384c-853c-4ae4-a0bc-c910c7e5fb30" providerId="ADAL" clId="{245CC559-C02E-4F2F-A638-CEC5BB3E1215}" dt="2023-03-15T18:46:45.989" v="12" actId="47"/>
        <pc:sldMkLst>
          <pc:docMk/>
          <pc:sldMk cId="4029627651" sldId="256"/>
        </pc:sldMkLst>
        <pc:spChg chg="del">
          <ac:chgData name="Alex Hessinger" userId="d9c0384c-853c-4ae4-a0bc-c910c7e5fb30" providerId="ADAL" clId="{245CC559-C02E-4F2F-A638-CEC5BB3E1215}" dt="2023-03-15T18:43:46.253" v="1" actId="478"/>
          <ac:spMkLst>
            <pc:docMk/>
            <pc:sldMk cId="4029627651" sldId="256"/>
            <ac:spMk id="2" creationId="{1FEABCDB-8C49-E2EE-3C5C-F65424C94D54}"/>
          </ac:spMkLst>
        </pc:spChg>
        <pc:spChg chg="del">
          <ac:chgData name="Alex Hessinger" userId="d9c0384c-853c-4ae4-a0bc-c910c7e5fb30" providerId="ADAL" clId="{245CC559-C02E-4F2F-A638-CEC5BB3E1215}" dt="2023-03-15T18:43:44.366" v="0" actId="478"/>
          <ac:spMkLst>
            <pc:docMk/>
            <pc:sldMk cId="4029627651" sldId="256"/>
            <ac:spMk id="3" creationId="{FE0655DC-43AF-82D2-E8A7-1C1A02CEB3A3}"/>
          </ac:spMkLst>
        </pc:spChg>
        <pc:picChg chg="add mod">
          <ac:chgData name="Alex Hessinger" userId="d9c0384c-853c-4ae4-a0bc-c910c7e5fb30" providerId="ADAL" clId="{245CC559-C02E-4F2F-A638-CEC5BB3E1215}" dt="2023-03-15T18:44:19.997" v="9" actId="1076"/>
          <ac:picMkLst>
            <pc:docMk/>
            <pc:sldMk cId="4029627651" sldId="256"/>
            <ac:picMk id="5" creationId="{21BC6A4C-24B4-9456-9CDD-6B1B8815FAC5}"/>
          </ac:picMkLst>
        </pc:picChg>
      </pc:sldChg>
      <pc:sldChg chg="addSp delSp modSp new mod">
        <pc:chgData name="Alex Hessinger" userId="d9c0384c-853c-4ae4-a0bc-c910c7e5fb30" providerId="ADAL" clId="{245CC559-C02E-4F2F-A638-CEC5BB3E1215}" dt="2023-03-15T19:53:40.066" v="4452" actId="20577"/>
        <pc:sldMkLst>
          <pc:docMk/>
          <pc:sldMk cId="866036813" sldId="257"/>
        </pc:sldMkLst>
        <pc:spChg chg="del">
          <ac:chgData name="Alex Hessinger" userId="d9c0384c-853c-4ae4-a0bc-c910c7e5fb30" providerId="ADAL" clId="{245CC559-C02E-4F2F-A638-CEC5BB3E1215}" dt="2023-03-15T18:48:54.798" v="14" actId="478"/>
          <ac:spMkLst>
            <pc:docMk/>
            <pc:sldMk cId="866036813" sldId="257"/>
            <ac:spMk id="2" creationId="{79720E96-F499-8B51-8A2D-3E98A69BBDAC}"/>
          </ac:spMkLst>
        </pc:spChg>
        <pc:spChg chg="del">
          <ac:chgData name="Alex Hessinger" userId="d9c0384c-853c-4ae4-a0bc-c910c7e5fb30" providerId="ADAL" clId="{245CC559-C02E-4F2F-A638-CEC5BB3E1215}" dt="2023-03-15T18:46:40.738" v="11"/>
          <ac:spMkLst>
            <pc:docMk/>
            <pc:sldMk cId="866036813" sldId="257"/>
            <ac:spMk id="3" creationId="{E8B1E1E3-0A90-320F-2BEA-B425E9A76479}"/>
          </ac:spMkLst>
        </pc:spChg>
        <pc:spChg chg="mod">
          <ac:chgData name="Alex Hessinger" userId="d9c0384c-853c-4ae4-a0bc-c910c7e5fb30" providerId="ADAL" clId="{245CC559-C02E-4F2F-A638-CEC5BB3E1215}" dt="2023-03-15T19:53:40.066" v="4452" actId="20577"/>
          <ac:spMkLst>
            <pc:docMk/>
            <pc:sldMk cId="866036813" sldId="257"/>
            <ac:spMk id="4" creationId="{8F3A435A-55CF-E8DA-747A-52CE92BB4A30}"/>
          </ac:spMkLst>
        </pc:spChg>
        <pc:picChg chg="add mod">
          <ac:chgData name="Alex Hessinger" userId="d9c0384c-853c-4ae4-a0bc-c910c7e5fb30" providerId="ADAL" clId="{245CC559-C02E-4F2F-A638-CEC5BB3E1215}" dt="2023-03-15T18:46:51.308" v="13" actId="14100"/>
          <ac:picMkLst>
            <pc:docMk/>
            <pc:sldMk cId="866036813" sldId="257"/>
            <ac:picMk id="5" creationId="{CC7928D0-0354-0C16-E0F7-74309A93B61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CC3F-0985-7CA9-1176-3CD4299B50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5095B9-84B0-FFB0-992A-EBDBA25752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A9F4AD-CF2E-72D5-C1B4-0613375A2E4F}"/>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5" name="Footer Placeholder 4">
            <a:extLst>
              <a:ext uri="{FF2B5EF4-FFF2-40B4-BE49-F238E27FC236}">
                <a16:creationId xmlns:a16="http://schemas.microsoft.com/office/drawing/2014/main" id="{8A79F44B-8FF0-42D1-1E41-FE7C1BF79C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3178A7-5224-2BC8-C8A1-CA10C2634CAE}"/>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3474755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3D7B4-ADF2-65F8-0ABD-2F7AFBACD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A5117E-5266-A2B4-EE77-3E9A346F9F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57499B-F974-57CC-CA3E-815091021D0A}"/>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5" name="Footer Placeholder 4">
            <a:extLst>
              <a:ext uri="{FF2B5EF4-FFF2-40B4-BE49-F238E27FC236}">
                <a16:creationId xmlns:a16="http://schemas.microsoft.com/office/drawing/2014/main" id="{153DF5F7-025D-E44B-4A3D-6B54016C1B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6FAA9D-2A04-E384-7F73-98C2E3F0E9C2}"/>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3557444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8943-17AA-A0D3-2A93-845F8C2BEB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92EDA9-F0A4-996D-9DD3-983AB8BB20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63D9F9-62E6-648A-F443-ECA0EEB9A34C}"/>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5" name="Footer Placeholder 4">
            <a:extLst>
              <a:ext uri="{FF2B5EF4-FFF2-40B4-BE49-F238E27FC236}">
                <a16:creationId xmlns:a16="http://schemas.microsoft.com/office/drawing/2014/main" id="{3A4FDB1A-EDCF-8D7A-778A-60950294ED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5B8C1F-D15A-6559-28DC-D14448EEE2B2}"/>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2147045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159FE-9D37-0A1D-19AA-13CBB84967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012B34-1EA1-0575-BDCC-0B51DD9BE5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4454D6-D5C1-EF94-EEAB-01EDFBE321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9C6BBF-CBF5-1A69-6329-82E75B488EBA}"/>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6" name="Footer Placeholder 5">
            <a:extLst>
              <a:ext uri="{FF2B5EF4-FFF2-40B4-BE49-F238E27FC236}">
                <a16:creationId xmlns:a16="http://schemas.microsoft.com/office/drawing/2014/main" id="{8C4C4242-CA64-F654-C95C-8B6D9D1132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DC5E8-BD50-DB2C-DDB5-4A21C439380D}"/>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2649377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2091-3697-A946-979A-10BD80F9C8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28DFAE-A808-4E3F-8635-7B77953F0C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8B9A0C-988E-E6DE-220E-B2DD50926B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82EAD9-12CA-C011-7CC3-01AD3B0394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56AB1B-A81F-9E1D-3D7D-1A9B1A2495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ACF806-69F0-4F7C-E95F-44838B54D09F}"/>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8" name="Footer Placeholder 7">
            <a:extLst>
              <a:ext uri="{FF2B5EF4-FFF2-40B4-BE49-F238E27FC236}">
                <a16:creationId xmlns:a16="http://schemas.microsoft.com/office/drawing/2014/main" id="{4CECCA82-AB07-6E05-818C-0F17B5CDAD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80B4B2-C9F6-6390-7A01-9CE94F117DCF}"/>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2481758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C9562-CAED-E973-6194-17DD74C1A5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83B974-9DB9-3694-A267-6C48FD8CC0D2}"/>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4" name="Footer Placeholder 3">
            <a:extLst>
              <a:ext uri="{FF2B5EF4-FFF2-40B4-BE49-F238E27FC236}">
                <a16:creationId xmlns:a16="http://schemas.microsoft.com/office/drawing/2014/main" id="{3B5BF482-5E5F-1AB7-EA16-0410243A23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61C220-DF56-12D8-91DB-1F86611D18A6}"/>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45431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77C42-42C5-D6F7-089D-45EA52E49988}"/>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3" name="Footer Placeholder 2">
            <a:extLst>
              <a:ext uri="{FF2B5EF4-FFF2-40B4-BE49-F238E27FC236}">
                <a16:creationId xmlns:a16="http://schemas.microsoft.com/office/drawing/2014/main" id="{8B239109-78E6-FC56-164E-E13FECF742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52C41A-CB1B-02B6-F358-10146C1691E7}"/>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1222035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B1A62-0468-4D33-9819-20A447ED86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5904C8-B67D-373E-E865-531FE11DED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6F9BF3-32BC-3355-273A-5CDBE37B81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264DF-4AF3-8E07-D4DA-D5964E18A755}"/>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6" name="Footer Placeholder 5">
            <a:extLst>
              <a:ext uri="{FF2B5EF4-FFF2-40B4-BE49-F238E27FC236}">
                <a16:creationId xmlns:a16="http://schemas.microsoft.com/office/drawing/2014/main" id="{D28210BE-AEF4-77B9-D757-F2C6FD4822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D48879-796C-220C-09A9-A14E0410CB10}"/>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2845545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33753-FB65-3FB1-B903-83E47D6D4C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EF47D6-9309-F69A-A516-71E6D62AA3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715013-69C5-3230-AB6A-52D1905974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1C39C8-C839-29E4-CFBC-6377015D6984}"/>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6" name="Footer Placeholder 5">
            <a:extLst>
              <a:ext uri="{FF2B5EF4-FFF2-40B4-BE49-F238E27FC236}">
                <a16:creationId xmlns:a16="http://schemas.microsoft.com/office/drawing/2014/main" id="{803BFE2A-E616-73D5-F3A0-C18CF748B0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9DCC14-439E-8E37-DCB5-71E485364327}"/>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24282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C7DF-D7F8-0F25-BA71-6B94B2CDF1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326B3D-2B42-CEB2-647B-9F63F61EA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09CA2C-ED61-3C4B-5596-8294BD8FCFAA}"/>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5" name="Footer Placeholder 4">
            <a:extLst>
              <a:ext uri="{FF2B5EF4-FFF2-40B4-BE49-F238E27FC236}">
                <a16:creationId xmlns:a16="http://schemas.microsoft.com/office/drawing/2014/main" id="{29F9DC28-3B00-62C0-7A18-7F7906F1A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AB7FD-EF66-32DB-F49F-0CAD721A2674}"/>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3211183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860CC4-235D-7A6A-02EA-3CA7F09FEB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C66546-8845-728A-0949-90583EBF50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6496CB-30EE-1E0E-3FD2-08417FD79524}"/>
              </a:ext>
            </a:extLst>
          </p:cNvPr>
          <p:cNvSpPr>
            <a:spLocks noGrp="1"/>
          </p:cNvSpPr>
          <p:nvPr>
            <p:ph type="dt" sz="half" idx="10"/>
          </p:nvPr>
        </p:nvSpPr>
        <p:spPr/>
        <p:txBody>
          <a:bodyPr/>
          <a:lstStyle/>
          <a:p>
            <a:fld id="{19940D49-A24B-4349-BBFE-DC39A02D153E}" type="datetimeFigureOut">
              <a:rPr lang="en-US" smtClean="0"/>
              <a:t>3/15/2023</a:t>
            </a:fld>
            <a:endParaRPr lang="en-US"/>
          </a:p>
        </p:txBody>
      </p:sp>
      <p:sp>
        <p:nvSpPr>
          <p:cNvPr id="5" name="Footer Placeholder 4">
            <a:extLst>
              <a:ext uri="{FF2B5EF4-FFF2-40B4-BE49-F238E27FC236}">
                <a16:creationId xmlns:a16="http://schemas.microsoft.com/office/drawing/2014/main" id="{C59C08DA-D81C-26D2-5B33-7DF3B51C4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958C8-43B9-9705-8579-1DD6C600FBC6}"/>
              </a:ext>
            </a:extLst>
          </p:cNvPr>
          <p:cNvSpPr>
            <a:spLocks noGrp="1"/>
          </p:cNvSpPr>
          <p:nvPr>
            <p:ph type="sldNum" sz="quarter" idx="12"/>
          </p:nvPr>
        </p:nvSpPr>
        <p:spPr/>
        <p:txBody>
          <a:bodyPr/>
          <a:lstStyle/>
          <a:p>
            <a:fld id="{9AC4D75F-4808-4CEB-BEFC-50831119624F}" type="slidenum">
              <a:rPr lang="en-US" smtClean="0"/>
              <a:t>‹#›</a:t>
            </a:fld>
            <a:endParaRPr lang="en-US"/>
          </a:p>
        </p:txBody>
      </p:sp>
    </p:spTree>
    <p:extLst>
      <p:ext uri="{BB962C8B-B14F-4D97-AF65-F5344CB8AC3E}">
        <p14:creationId xmlns:p14="http://schemas.microsoft.com/office/powerpoint/2010/main" val="1344266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0EB5C8-5098-0D45-B71F-196AAC0BAF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9A2456-ECA0-2931-D460-7F97BD3248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12897D-E2E8-3A08-E014-6FBCD1540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940D49-A24B-4349-BBFE-DC39A02D153E}" type="datetimeFigureOut">
              <a:rPr lang="en-US" smtClean="0"/>
              <a:t>3/15/2023</a:t>
            </a:fld>
            <a:endParaRPr lang="en-US"/>
          </a:p>
        </p:txBody>
      </p:sp>
      <p:sp>
        <p:nvSpPr>
          <p:cNvPr id="5" name="Footer Placeholder 4">
            <a:extLst>
              <a:ext uri="{FF2B5EF4-FFF2-40B4-BE49-F238E27FC236}">
                <a16:creationId xmlns:a16="http://schemas.microsoft.com/office/drawing/2014/main" id="{6DCE036E-5C1B-CC73-34B7-D8A9C779C8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E6D3E3-27A0-C1FA-579D-84C410164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C4D75F-4808-4CEB-BEFC-50831119624F}" type="slidenum">
              <a:rPr lang="en-US" smtClean="0"/>
              <a:t>‹#›</a:t>
            </a:fld>
            <a:endParaRPr lang="en-US"/>
          </a:p>
        </p:txBody>
      </p:sp>
    </p:spTree>
    <p:extLst>
      <p:ext uri="{BB962C8B-B14F-4D97-AF65-F5344CB8AC3E}">
        <p14:creationId xmlns:p14="http://schemas.microsoft.com/office/powerpoint/2010/main" val="4153470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F3A435A-55CF-E8DA-747A-52CE92BB4A30}"/>
              </a:ext>
            </a:extLst>
          </p:cNvPr>
          <p:cNvSpPr>
            <a:spLocks noGrp="1"/>
          </p:cNvSpPr>
          <p:nvPr>
            <p:ph type="body" sz="half" idx="2"/>
          </p:nvPr>
        </p:nvSpPr>
        <p:spPr>
          <a:xfrm>
            <a:off x="839788" y="782053"/>
            <a:ext cx="4207459" cy="5086935"/>
          </a:xfrm>
        </p:spPr>
        <p:txBody>
          <a:bodyPr>
            <a:normAutofit fontScale="92500" lnSpcReduction="10000"/>
          </a:bodyPr>
          <a:lstStyle/>
          <a:p>
            <a:r>
              <a:rPr lang="en-US" sz="9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Tribuquent is on a mission to connect communities to a sustainable future. We see infrastructure as an organic relation between communications technologies and energy sources that together create a sustainable living economy. </a:t>
            </a:r>
          </a:p>
          <a:p>
            <a:r>
              <a:rPr lang="en-US" sz="9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Through the Feather Light Energy Project, we seek to build community resilience to restore, maintain and enhance community wellbeing based on cooperation, collaboration and partnerships.</a:t>
            </a:r>
          </a:p>
          <a:p>
            <a:r>
              <a:rPr lang="en-US" sz="9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Our approach to building sustainable communities come from understanding and working with different stakeholders while considering the infrastructure, natural resources, the global ecology, and the economy that surround us. </a:t>
            </a:r>
          </a:p>
          <a:p>
            <a:r>
              <a:rPr lang="en-US" sz="900" dirty="0">
                <a:solidFill>
                  <a:srgbClr val="000000"/>
                </a:solidFill>
                <a:effectLst/>
                <a:latin typeface="Franklin Gothic Book" panose="020B0503020102020204" pitchFamily="34" charset="0"/>
                <a:ea typeface="Arial" panose="020B0604020202020204" pitchFamily="34" charset="0"/>
                <a:cs typeface="Open Sans" panose="020B0606030504020204" pitchFamily="34" charset="0"/>
              </a:rPr>
              <a:t>The “Tribuquent Team” is comprised of knowledgeable and skilled people within the areas of leadership, project management, engineering, planning, and seasoned solar development and installation. </a:t>
            </a:r>
            <a:r>
              <a:rPr lang="en-US" sz="9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We represent a strong development team with vast and ample experience in the development and execution of community-based infrastructure projects that include solar energy. </a:t>
            </a:r>
            <a:endParaRPr lang="en-US" sz="900" dirty="0">
              <a:solidFill>
                <a:srgbClr val="000000"/>
              </a:solidFill>
              <a:effectLst/>
              <a:latin typeface="Franklin Gothic Book" panose="020B0503020102020204" pitchFamily="34" charset="0"/>
              <a:ea typeface="Arial" panose="020B0604020202020204" pitchFamily="34" charset="0"/>
              <a:cs typeface="Open Sans" panose="020B0606030504020204" pitchFamily="34" charset="0"/>
            </a:endParaRPr>
          </a:p>
          <a:p>
            <a:r>
              <a:rPr lang="en-US" sz="900" dirty="0">
                <a:solidFill>
                  <a:srgbClr val="000000"/>
                </a:solidFill>
                <a:effectLst/>
                <a:latin typeface="Franklin Gothic Book" panose="020B0503020102020204" pitchFamily="34" charset="0"/>
                <a:ea typeface="Arial" panose="020B0604020202020204" pitchFamily="34" charset="0"/>
                <a:cs typeface="Open Sans" panose="020B0606030504020204" pitchFamily="34" charset="0"/>
              </a:rPr>
              <a:t>Members are:</a:t>
            </a:r>
          </a:p>
          <a:p>
            <a:pPr lvl="1">
              <a:lnSpc>
                <a:spcPct val="100000"/>
              </a:lnSpc>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Lyle Macvey: Executive Director Tribuquent</a:t>
            </a:r>
          </a:p>
          <a:p>
            <a:pPr lvl="1">
              <a:lnSpc>
                <a:spcPct val="100000"/>
              </a:lnSpc>
            </a:pPr>
            <a:r>
              <a:rPr lang="en-US" sz="700" dirty="0">
                <a:solidFill>
                  <a:srgbClr val="000000"/>
                </a:solidFill>
                <a:effectLst/>
                <a:latin typeface="Franklin Gothic Book" panose="020B0503020102020204" pitchFamily="34" charset="0"/>
                <a:ea typeface="Arial" panose="020B0604020202020204" pitchFamily="34" charset="0"/>
                <a:cs typeface="Open Sans" panose="020B0606030504020204" pitchFamily="34" charset="0"/>
              </a:rPr>
              <a:t>Alexander Hessinger: Head of Sustainability &amp; Economic Research Tribuquent</a:t>
            </a:r>
          </a:p>
          <a:p>
            <a:pPr lvl="1">
              <a:lnSpc>
                <a:spcPct val="100000"/>
              </a:lnSpc>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Elliot Christensen: Director of Planning Department Lower Sioux Indian Community</a:t>
            </a:r>
          </a:p>
          <a:p>
            <a:pPr lvl="1">
              <a:lnSpc>
                <a:spcPct val="100000"/>
              </a:lnSpc>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Jordan Kanuho: Vice President Pawnee Nation of Oklahoma </a:t>
            </a:r>
          </a:p>
          <a:p>
            <a:pPr lvl="1">
              <a:lnSpc>
                <a:spcPct val="100000"/>
              </a:lnSpc>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Graham Christensen: Executive Director GC </a:t>
            </a:r>
            <a:r>
              <a:rPr lang="en-US" sz="700" dirty="0" err="1">
                <a:solidFill>
                  <a:srgbClr val="000000"/>
                </a:solidFill>
                <a:latin typeface="Franklin Gothic Book" panose="020B0503020102020204" pitchFamily="34" charset="0"/>
                <a:ea typeface="Arial" panose="020B0604020202020204" pitchFamily="34" charset="0"/>
                <a:cs typeface="Open Sans" panose="020B0606030504020204" pitchFamily="34" charset="0"/>
              </a:rPr>
              <a:t>ReVOLT</a:t>
            </a: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 LLC</a:t>
            </a:r>
          </a:p>
          <a:p>
            <a:r>
              <a:rPr lang="en-US" sz="9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The following activities align with the five meaningful benefits and will be developed through the support of the Community </a:t>
            </a:r>
            <a:r>
              <a:rPr lang="en-US" sz="900">
                <a:solidFill>
                  <a:srgbClr val="000000"/>
                </a:solidFill>
                <a:latin typeface="Franklin Gothic Book" panose="020B0503020102020204" pitchFamily="34" charset="0"/>
                <a:ea typeface="Arial" panose="020B0604020202020204" pitchFamily="34" charset="0"/>
                <a:cs typeface="Open Sans" panose="020B0606030504020204" pitchFamily="34" charset="0"/>
              </a:rPr>
              <a:t>Power Accelerator: </a:t>
            </a:r>
            <a:endParaRPr lang="en-US" sz="900" dirty="0">
              <a:solidFill>
                <a:srgbClr val="000000"/>
              </a:solidFill>
              <a:latin typeface="Franklin Gothic Book" panose="020B0503020102020204" pitchFamily="34" charset="0"/>
              <a:ea typeface="Arial" panose="020B0604020202020204" pitchFamily="34" charset="0"/>
              <a:cs typeface="Open Sans" panose="020B0606030504020204" pitchFamily="34" charset="0"/>
            </a:endParaRPr>
          </a:p>
          <a:p>
            <a:pPr marL="628650" lvl="1" indent="-171450">
              <a:buFont typeface="Arial" panose="020B0604020202020204" pitchFamily="34" charset="0"/>
              <a:buChar char="•"/>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Support tribal communities on building long-term vision on renewable energy to own and operate renewable energy infrastructure. </a:t>
            </a:r>
          </a:p>
          <a:p>
            <a:pPr marL="628650" lvl="1" indent="-171450">
              <a:buFont typeface="Arial" panose="020B0604020202020204" pitchFamily="34" charset="0"/>
              <a:buChar char="•"/>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Support tribal communities receiving educational and training opportunities on solar development/renewable energy/climate change</a:t>
            </a:r>
          </a:p>
          <a:p>
            <a:pPr marL="628650" lvl="1" indent="-171450">
              <a:buFont typeface="Arial" panose="020B0604020202020204" pitchFamily="34" charset="0"/>
              <a:buChar char="•"/>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Develop energy feasibility studies for tribal nations. </a:t>
            </a:r>
          </a:p>
          <a:p>
            <a:pPr marL="628650" lvl="1" indent="-171450">
              <a:buFont typeface="Arial" panose="020B0604020202020204" pitchFamily="34" charset="0"/>
              <a:buChar char="•"/>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Support technical design for community solar projects.</a:t>
            </a:r>
          </a:p>
          <a:p>
            <a:pPr marL="628650" lvl="1" indent="-171450">
              <a:buFont typeface="Arial" panose="020B0604020202020204" pitchFamily="34" charset="0"/>
              <a:buChar char="•"/>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Support financial sustainability/business modelling. </a:t>
            </a:r>
          </a:p>
          <a:p>
            <a:pPr marL="628650" lvl="1" indent="-171450">
              <a:buFont typeface="Arial" panose="020B0604020202020204" pitchFamily="34" charset="0"/>
              <a:buChar char="•"/>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Support Operational Status: localize key partners.</a:t>
            </a:r>
          </a:p>
          <a:p>
            <a:pPr marL="628650" lvl="1" indent="-171450">
              <a:buFont typeface="Arial" panose="020B0604020202020204" pitchFamily="34" charset="0"/>
              <a:buChar char="•"/>
            </a:pPr>
            <a:r>
              <a:rPr lang="en-US" sz="7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Foster inter-tribal partnerships and shared models</a:t>
            </a:r>
          </a:p>
          <a:p>
            <a:r>
              <a:rPr lang="en-US" sz="900" dirty="0">
                <a:solidFill>
                  <a:srgbClr val="000000"/>
                </a:solidFill>
                <a:latin typeface="Franklin Gothic Book" panose="020B0503020102020204" pitchFamily="34" charset="0"/>
                <a:ea typeface="Arial" panose="020B0604020202020204" pitchFamily="34" charset="0"/>
                <a:cs typeface="Open Sans" panose="020B0606030504020204" pitchFamily="34" charset="0"/>
              </a:rPr>
              <a:t>Our planned portfolio has two initial solar gardens with up to 5MW within the Tribal Communities of Lower Sioux Indian Community of Minnesota and the Pawnee Nation of Oklahoma, with additional interest from 12 other Tribal Nations to develop their own community solar projects. </a:t>
            </a:r>
          </a:p>
        </p:txBody>
      </p:sp>
      <p:pic>
        <p:nvPicPr>
          <p:cNvPr id="5" name="Content Placeholder 4" descr="Diagram, venn diagram&#10;&#10;Description automatically generated">
            <a:extLst>
              <a:ext uri="{FF2B5EF4-FFF2-40B4-BE49-F238E27FC236}">
                <a16:creationId xmlns:a16="http://schemas.microsoft.com/office/drawing/2014/main" id="{CC7928D0-0354-0C16-E0F7-74309A93B6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214651"/>
            <a:ext cx="6617418" cy="4140594"/>
          </a:xfrm>
          <a:prstGeom prst="rect">
            <a:avLst/>
          </a:prstGeom>
        </p:spPr>
      </p:pic>
    </p:spTree>
    <p:extLst>
      <p:ext uri="{BB962C8B-B14F-4D97-AF65-F5344CB8AC3E}">
        <p14:creationId xmlns:p14="http://schemas.microsoft.com/office/powerpoint/2010/main" val="8660368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340</Words>
  <Application>Microsoft Office PowerPoint</Application>
  <PresentationFormat>Widescreen</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Franklin Gothic Book</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Hessinger</dc:creator>
  <cp:lastModifiedBy>Alex Hessinger</cp:lastModifiedBy>
  <cp:revision>1</cp:revision>
  <dcterms:created xsi:type="dcterms:W3CDTF">2023-03-15T18:43:15Z</dcterms:created>
  <dcterms:modified xsi:type="dcterms:W3CDTF">2023-03-15T19:53:45Z</dcterms:modified>
</cp:coreProperties>
</file>