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7772400" cy="100584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CAE8ED-1543-010A-0E45-DB4A04B88D28}" v="158" dt="2022-04-25T03:24:51.967"/>
    <p1510:client id="{A8846F60-AD2A-9468-F52E-CDC37A4B2065}" v="2" dt="2022-04-25T03:31:01.317"/>
    <p1510:client id="{AF85E8EE-D7A5-0D32-46DE-E45C2C58B114}" v="76" dt="2023-02-07T17:35:45.901"/>
    <p1510:client id="{E65F1705-AB8D-3203-F8AA-FBF29CBED02D}" v="7" dt="2023-03-15T17:46:49.566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82" d="100"/>
          <a:sy n="82" d="100"/>
        </p:scale>
        <p:origin x="3376" y="19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7772400" cy="228600"/>
          </a:xfrm>
          <a:custGeom>
            <a:avLst/>
            <a:gdLst/>
            <a:ahLst/>
            <a:cxnLst/>
            <a:rect l="l" t="t" r="r" b="b"/>
            <a:pathLst>
              <a:path w="7772400" h="228600">
                <a:moveTo>
                  <a:pt x="0" y="228600"/>
                </a:moveTo>
                <a:lnTo>
                  <a:pt x="7772400" y="228600"/>
                </a:lnTo>
                <a:lnTo>
                  <a:pt x="77724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EE82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228600"/>
            <a:ext cx="7772400" cy="9829800"/>
          </a:xfrm>
          <a:custGeom>
            <a:avLst/>
            <a:gdLst/>
            <a:ahLst/>
            <a:cxnLst/>
            <a:rect l="l" t="t" r="r" b="b"/>
            <a:pathLst>
              <a:path w="7772400" h="9829800">
                <a:moveTo>
                  <a:pt x="0" y="9829800"/>
                </a:moveTo>
                <a:lnTo>
                  <a:pt x="7772400" y="9829800"/>
                </a:lnTo>
                <a:lnTo>
                  <a:pt x="7772400" y="0"/>
                </a:lnTo>
                <a:lnTo>
                  <a:pt x="0" y="0"/>
                </a:lnTo>
                <a:lnTo>
                  <a:pt x="0" y="9829800"/>
                </a:lnTo>
                <a:close/>
              </a:path>
            </a:pathLst>
          </a:custGeom>
          <a:solidFill>
            <a:srgbClr val="C2C4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73100" y="798078"/>
            <a:ext cx="6426200" cy="14103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428317" y="5614413"/>
            <a:ext cx="445134" cy="1917700"/>
          </a:xfrm>
          <a:custGeom>
            <a:avLst/>
            <a:gdLst/>
            <a:ahLst/>
            <a:cxnLst/>
            <a:rect l="l" t="t" r="r" b="b"/>
            <a:pathLst>
              <a:path w="445135" h="1917700">
                <a:moveTo>
                  <a:pt x="222364" y="0"/>
                </a:moveTo>
                <a:lnTo>
                  <a:pt x="177695" y="4921"/>
                </a:lnTo>
                <a:lnTo>
                  <a:pt x="136024" y="19026"/>
                </a:lnTo>
                <a:lnTo>
                  <a:pt x="98261" y="41324"/>
                </a:lnTo>
                <a:lnTo>
                  <a:pt x="65319" y="70824"/>
                </a:lnTo>
                <a:lnTo>
                  <a:pt x="38110" y="106536"/>
                </a:lnTo>
                <a:lnTo>
                  <a:pt x="17545" y="147468"/>
                </a:lnTo>
                <a:lnTo>
                  <a:pt x="4538" y="192631"/>
                </a:lnTo>
                <a:lnTo>
                  <a:pt x="0" y="241033"/>
                </a:lnTo>
                <a:lnTo>
                  <a:pt x="0" y="1676298"/>
                </a:lnTo>
                <a:lnTo>
                  <a:pt x="4538" y="1724742"/>
                </a:lnTo>
                <a:lnTo>
                  <a:pt x="17545" y="1769936"/>
                </a:lnTo>
                <a:lnTo>
                  <a:pt x="38110" y="1810891"/>
                </a:lnTo>
                <a:lnTo>
                  <a:pt x="65319" y="1846618"/>
                </a:lnTo>
                <a:lnTo>
                  <a:pt x="98261" y="1876127"/>
                </a:lnTo>
                <a:lnTo>
                  <a:pt x="136024" y="1898429"/>
                </a:lnTo>
                <a:lnTo>
                  <a:pt x="177695" y="1912536"/>
                </a:lnTo>
                <a:lnTo>
                  <a:pt x="222364" y="1917458"/>
                </a:lnTo>
                <a:lnTo>
                  <a:pt x="267040" y="1912536"/>
                </a:lnTo>
                <a:lnTo>
                  <a:pt x="308723" y="1898429"/>
                </a:lnTo>
                <a:lnTo>
                  <a:pt x="346501" y="1876127"/>
                </a:lnTo>
                <a:lnTo>
                  <a:pt x="379458" y="1846618"/>
                </a:lnTo>
                <a:lnTo>
                  <a:pt x="406682" y="1810891"/>
                </a:lnTo>
                <a:lnTo>
                  <a:pt x="427259" y="1769936"/>
                </a:lnTo>
                <a:lnTo>
                  <a:pt x="440275" y="1724742"/>
                </a:lnTo>
                <a:lnTo>
                  <a:pt x="444817" y="1676298"/>
                </a:lnTo>
                <a:lnTo>
                  <a:pt x="444817" y="241033"/>
                </a:lnTo>
                <a:lnTo>
                  <a:pt x="440275" y="192631"/>
                </a:lnTo>
                <a:lnTo>
                  <a:pt x="427259" y="147468"/>
                </a:lnTo>
                <a:lnTo>
                  <a:pt x="406682" y="106536"/>
                </a:lnTo>
                <a:lnTo>
                  <a:pt x="379458" y="70824"/>
                </a:lnTo>
                <a:lnTo>
                  <a:pt x="346501" y="41324"/>
                </a:lnTo>
                <a:lnTo>
                  <a:pt x="308723" y="19026"/>
                </a:lnTo>
                <a:lnTo>
                  <a:pt x="267040" y="4921"/>
                </a:lnTo>
                <a:lnTo>
                  <a:pt x="222364" y="0"/>
                </a:lnTo>
                <a:close/>
              </a:path>
            </a:pathLst>
          </a:custGeom>
          <a:solidFill>
            <a:srgbClr val="DCDCDE">
              <a:alpha val="3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428317" y="9682604"/>
            <a:ext cx="445134" cy="375920"/>
          </a:xfrm>
          <a:custGeom>
            <a:avLst/>
            <a:gdLst/>
            <a:ahLst/>
            <a:cxnLst/>
            <a:rect l="l" t="t" r="r" b="b"/>
            <a:pathLst>
              <a:path w="445135" h="375920">
                <a:moveTo>
                  <a:pt x="222364" y="0"/>
                </a:moveTo>
                <a:lnTo>
                  <a:pt x="177695" y="4921"/>
                </a:lnTo>
                <a:lnTo>
                  <a:pt x="136024" y="19026"/>
                </a:lnTo>
                <a:lnTo>
                  <a:pt x="98261" y="41324"/>
                </a:lnTo>
                <a:lnTo>
                  <a:pt x="65319" y="70824"/>
                </a:lnTo>
                <a:lnTo>
                  <a:pt x="38110" y="106536"/>
                </a:lnTo>
                <a:lnTo>
                  <a:pt x="17545" y="147468"/>
                </a:lnTo>
                <a:lnTo>
                  <a:pt x="4538" y="192631"/>
                </a:lnTo>
                <a:lnTo>
                  <a:pt x="0" y="241033"/>
                </a:lnTo>
                <a:lnTo>
                  <a:pt x="0" y="375795"/>
                </a:lnTo>
                <a:lnTo>
                  <a:pt x="444817" y="375795"/>
                </a:lnTo>
                <a:lnTo>
                  <a:pt x="444817" y="241033"/>
                </a:lnTo>
                <a:lnTo>
                  <a:pt x="440275" y="192631"/>
                </a:lnTo>
                <a:lnTo>
                  <a:pt x="427259" y="147468"/>
                </a:lnTo>
                <a:lnTo>
                  <a:pt x="406682" y="106536"/>
                </a:lnTo>
                <a:lnTo>
                  <a:pt x="379458" y="70824"/>
                </a:lnTo>
                <a:lnTo>
                  <a:pt x="346501" y="41324"/>
                </a:lnTo>
                <a:lnTo>
                  <a:pt x="308723" y="19026"/>
                </a:lnTo>
                <a:lnTo>
                  <a:pt x="267040" y="4921"/>
                </a:lnTo>
                <a:lnTo>
                  <a:pt x="222364" y="0"/>
                </a:lnTo>
                <a:close/>
              </a:path>
            </a:pathLst>
          </a:custGeom>
          <a:solidFill>
            <a:srgbClr val="DCDCDE">
              <a:alpha val="3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2820540" y="7916516"/>
            <a:ext cx="1238250" cy="445134"/>
          </a:xfrm>
          <a:custGeom>
            <a:avLst/>
            <a:gdLst/>
            <a:ahLst/>
            <a:cxnLst/>
            <a:rect l="l" t="t" r="r" b="b"/>
            <a:pathLst>
              <a:path w="1238250" h="445134">
                <a:moveTo>
                  <a:pt x="996975" y="0"/>
                </a:moveTo>
                <a:lnTo>
                  <a:pt x="241198" y="0"/>
                </a:lnTo>
                <a:lnTo>
                  <a:pt x="192752" y="4540"/>
                </a:lnTo>
                <a:lnTo>
                  <a:pt x="147554" y="17554"/>
                </a:lnTo>
                <a:lnTo>
                  <a:pt x="106593" y="38128"/>
                </a:lnTo>
                <a:lnTo>
                  <a:pt x="70859" y="65349"/>
                </a:lnTo>
                <a:lnTo>
                  <a:pt x="41343" y="98305"/>
                </a:lnTo>
                <a:lnTo>
                  <a:pt x="19034" y="136083"/>
                </a:lnTo>
                <a:lnTo>
                  <a:pt x="4923" y="177769"/>
                </a:lnTo>
                <a:lnTo>
                  <a:pt x="0" y="222453"/>
                </a:lnTo>
                <a:lnTo>
                  <a:pt x="4923" y="267118"/>
                </a:lnTo>
                <a:lnTo>
                  <a:pt x="19034" y="308781"/>
                </a:lnTo>
                <a:lnTo>
                  <a:pt x="41343" y="346532"/>
                </a:lnTo>
                <a:lnTo>
                  <a:pt x="70859" y="379460"/>
                </a:lnTo>
                <a:lnTo>
                  <a:pt x="106593" y="406655"/>
                </a:lnTo>
                <a:lnTo>
                  <a:pt x="147554" y="427207"/>
                </a:lnTo>
                <a:lnTo>
                  <a:pt x="192752" y="440206"/>
                </a:lnTo>
                <a:lnTo>
                  <a:pt x="241198" y="444741"/>
                </a:lnTo>
                <a:lnTo>
                  <a:pt x="996975" y="444741"/>
                </a:lnTo>
                <a:lnTo>
                  <a:pt x="1045432" y="440206"/>
                </a:lnTo>
                <a:lnTo>
                  <a:pt x="1090635" y="427207"/>
                </a:lnTo>
                <a:lnTo>
                  <a:pt x="1131597" y="406655"/>
                </a:lnTo>
                <a:lnTo>
                  <a:pt x="1167328" y="379460"/>
                </a:lnTo>
                <a:lnTo>
                  <a:pt x="1196840" y="346532"/>
                </a:lnTo>
                <a:lnTo>
                  <a:pt x="1219144" y="308781"/>
                </a:lnTo>
                <a:lnTo>
                  <a:pt x="1233251" y="267118"/>
                </a:lnTo>
                <a:lnTo>
                  <a:pt x="1238173" y="222453"/>
                </a:lnTo>
                <a:lnTo>
                  <a:pt x="1233251" y="177769"/>
                </a:lnTo>
                <a:lnTo>
                  <a:pt x="1219144" y="136083"/>
                </a:lnTo>
                <a:lnTo>
                  <a:pt x="1196840" y="98305"/>
                </a:lnTo>
                <a:lnTo>
                  <a:pt x="1167328" y="65349"/>
                </a:lnTo>
                <a:lnTo>
                  <a:pt x="1131597" y="38128"/>
                </a:lnTo>
                <a:lnTo>
                  <a:pt x="1090635" y="17554"/>
                </a:lnTo>
                <a:lnTo>
                  <a:pt x="1045432" y="4540"/>
                </a:lnTo>
                <a:lnTo>
                  <a:pt x="996975" y="0"/>
                </a:lnTo>
                <a:close/>
              </a:path>
            </a:pathLst>
          </a:custGeom>
          <a:solidFill>
            <a:srgbClr val="DCDCDE">
              <a:alpha val="3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573860" y="9211107"/>
            <a:ext cx="1008380" cy="847725"/>
          </a:xfrm>
          <a:custGeom>
            <a:avLst/>
            <a:gdLst/>
            <a:ahLst/>
            <a:cxnLst/>
            <a:rect l="l" t="t" r="r" b="b"/>
            <a:pathLst>
              <a:path w="1008379" h="847725">
                <a:moveTo>
                  <a:pt x="785807" y="0"/>
                </a:moveTo>
                <a:lnTo>
                  <a:pt x="741302" y="6018"/>
                </a:lnTo>
                <a:lnTo>
                  <a:pt x="697794" y="20439"/>
                </a:lnTo>
                <a:lnTo>
                  <a:pt x="656629" y="43206"/>
                </a:lnTo>
                <a:lnTo>
                  <a:pt x="619151" y="74264"/>
                </a:lnTo>
                <a:lnTo>
                  <a:pt x="74271" y="619145"/>
                </a:lnTo>
                <a:lnTo>
                  <a:pt x="43212" y="656623"/>
                </a:lnTo>
                <a:lnTo>
                  <a:pt x="20444" y="697789"/>
                </a:lnTo>
                <a:lnTo>
                  <a:pt x="6022" y="741298"/>
                </a:lnTo>
                <a:lnTo>
                  <a:pt x="0" y="785807"/>
                </a:lnTo>
                <a:lnTo>
                  <a:pt x="2432" y="829971"/>
                </a:lnTo>
                <a:lnTo>
                  <a:pt x="6895" y="847292"/>
                </a:lnTo>
                <a:lnTo>
                  <a:pt x="475104" y="847292"/>
                </a:lnTo>
                <a:lnTo>
                  <a:pt x="933642" y="388754"/>
                </a:lnTo>
                <a:lnTo>
                  <a:pt x="964702" y="351278"/>
                </a:lnTo>
                <a:lnTo>
                  <a:pt x="987473" y="310114"/>
                </a:lnTo>
                <a:lnTo>
                  <a:pt x="1001901" y="266610"/>
                </a:lnTo>
                <a:lnTo>
                  <a:pt x="1007927" y="222110"/>
                </a:lnTo>
                <a:lnTo>
                  <a:pt x="1005497" y="177959"/>
                </a:lnTo>
                <a:lnTo>
                  <a:pt x="994553" y="135503"/>
                </a:lnTo>
                <a:lnTo>
                  <a:pt x="975039" y="96087"/>
                </a:lnTo>
                <a:lnTo>
                  <a:pt x="946900" y="61056"/>
                </a:lnTo>
                <a:lnTo>
                  <a:pt x="911856" y="32911"/>
                </a:lnTo>
                <a:lnTo>
                  <a:pt x="872430" y="13391"/>
                </a:lnTo>
                <a:lnTo>
                  <a:pt x="829965" y="2439"/>
                </a:lnTo>
                <a:lnTo>
                  <a:pt x="785807" y="0"/>
                </a:lnTo>
                <a:close/>
              </a:path>
            </a:pathLst>
          </a:custGeom>
          <a:solidFill>
            <a:srgbClr val="DCDCDE">
              <a:alpha val="3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593350" y="6203500"/>
            <a:ext cx="941069" cy="914400"/>
          </a:xfrm>
          <a:custGeom>
            <a:avLst/>
            <a:gdLst/>
            <a:ahLst/>
            <a:cxnLst/>
            <a:rect l="l" t="t" r="r" b="b"/>
            <a:pathLst>
              <a:path w="941070" h="914400">
                <a:moveTo>
                  <a:pt x="222140" y="0"/>
                </a:moveTo>
                <a:lnTo>
                  <a:pt x="177571" y="2845"/>
                </a:lnTo>
                <a:lnTo>
                  <a:pt x="134776" y="14109"/>
                </a:lnTo>
                <a:lnTo>
                  <a:pt x="95116" y="33832"/>
                </a:lnTo>
                <a:lnTo>
                  <a:pt x="59947" y="62056"/>
                </a:lnTo>
                <a:lnTo>
                  <a:pt x="31953" y="97013"/>
                </a:lnTo>
                <a:lnTo>
                  <a:pt x="12672" y="136243"/>
                </a:lnTo>
                <a:lnTo>
                  <a:pt x="2042" y="178410"/>
                </a:lnTo>
                <a:lnTo>
                  <a:pt x="0" y="222180"/>
                </a:lnTo>
                <a:lnTo>
                  <a:pt x="6483" y="266217"/>
                </a:lnTo>
                <a:lnTo>
                  <a:pt x="21431" y="309186"/>
                </a:lnTo>
                <a:lnTo>
                  <a:pt x="44781" y="349752"/>
                </a:lnTo>
                <a:lnTo>
                  <a:pt x="76469" y="386580"/>
                </a:lnTo>
                <a:lnTo>
                  <a:pt x="549760" y="842421"/>
                </a:lnTo>
                <a:lnTo>
                  <a:pt x="587839" y="872817"/>
                </a:lnTo>
                <a:lnTo>
                  <a:pt x="629579" y="894972"/>
                </a:lnTo>
                <a:lnTo>
                  <a:pt x="673618" y="908845"/>
                </a:lnTo>
                <a:lnTo>
                  <a:pt x="718594" y="914396"/>
                </a:lnTo>
                <a:lnTo>
                  <a:pt x="763147" y="911587"/>
                </a:lnTo>
                <a:lnTo>
                  <a:pt x="805914" y="900376"/>
                </a:lnTo>
                <a:lnTo>
                  <a:pt x="845534" y="880725"/>
                </a:lnTo>
                <a:lnTo>
                  <a:pt x="880646" y="852593"/>
                </a:lnTo>
                <a:lnTo>
                  <a:pt x="908685" y="817550"/>
                </a:lnTo>
                <a:lnTo>
                  <a:pt x="927992" y="778267"/>
                </a:lnTo>
                <a:lnTo>
                  <a:pt x="938633" y="736073"/>
                </a:lnTo>
                <a:lnTo>
                  <a:pt x="940677" y="692296"/>
                </a:lnTo>
                <a:lnTo>
                  <a:pt x="934191" y="648264"/>
                </a:lnTo>
                <a:lnTo>
                  <a:pt x="919242" y="605307"/>
                </a:lnTo>
                <a:lnTo>
                  <a:pt x="895897" y="564753"/>
                </a:lnTo>
                <a:lnTo>
                  <a:pt x="864225" y="527931"/>
                </a:lnTo>
                <a:lnTo>
                  <a:pt x="391010" y="71950"/>
                </a:lnTo>
                <a:lnTo>
                  <a:pt x="352920" y="41546"/>
                </a:lnTo>
                <a:lnTo>
                  <a:pt x="311173" y="19392"/>
                </a:lnTo>
                <a:lnTo>
                  <a:pt x="267127" y="5529"/>
                </a:lnTo>
                <a:lnTo>
                  <a:pt x="222140" y="0"/>
                </a:lnTo>
                <a:close/>
              </a:path>
            </a:pathLst>
          </a:custGeom>
          <a:solidFill>
            <a:srgbClr val="DCDCDE">
              <a:alpha val="3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7242974" y="7916516"/>
            <a:ext cx="529590" cy="445134"/>
          </a:xfrm>
          <a:custGeom>
            <a:avLst/>
            <a:gdLst/>
            <a:ahLst/>
            <a:cxnLst/>
            <a:rect l="l" t="t" r="r" b="b"/>
            <a:pathLst>
              <a:path w="529590" h="445134">
                <a:moveTo>
                  <a:pt x="529425" y="0"/>
                </a:moveTo>
                <a:lnTo>
                  <a:pt x="241173" y="0"/>
                </a:lnTo>
                <a:lnTo>
                  <a:pt x="192717" y="4540"/>
                </a:lnTo>
                <a:lnTo>
                  <a:pt x="147516" y="17554"/>
                </a:lnTo>
                <a:lnTo>
                  <a:pt x="106559" y="38128"/>
                </a:lnTo>
                <a:lnTo>
                  <a:pt x="70832" y="65349"/>
                </a:lnTo>
                <a:lnTo>
                  <a:pt x="41325" y="98305"/>
                </a:lnTo>
                <a:lnTo>
                  <a:pt x="19025" y="136083"/>
                </a:lnTo>
                <a:lnTo>
                  <a:pt x="4921" y="177769"/>
                </a:lnTo>
                <a:lnTo>
                  <a:pt x="0" y="222453"/>
                </a:lnTo>
                <a:lnTo>
                  <a:pt x="4921" y="267118"/>
                </a:lnTo>
                <a:lnTo>
                  <a:pt x="19025" y="308781"/>
                </a:lnTo>
                <a:lnTo>
                  <a:pt x="41325" y="346532"/>
                </a:lnTo>
                <a:lnTo>
                  <a:pt x="70832" y="379460"/>
                </a:lnTo>
                <a:lnTo>
                  <a:pt x="106559" y="406655"/>
                </a:lnTo>
                <a:lnTo>
                  <a:pt x="147516" y="427207"/>
                </a:lnTo>
                <a:lnTo>
                  <a:pt x="192717" y="440206"/>
                </a:lnTo>
                <a:lnTo>
                  <a:pt x="241173" y="444741"/>
                </a:lnTo>
                <a:lnTo>
                  <a:pt x="529425" y="444741"/>
                </a:lnTo>
                <a:lnTo>
                  <a:pt x="529425" y="0"/>
                </a:lnTo>
                <a:close/>
              </a:path>
            </a:pathLst>
          </a:custGeom>
          <a:solidFill>
            <a:srgbClr val="DCDCDE">
              <a:alpha val="3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6719887" y="9211107"/>
            <a:ext cx="1008380" cy="847725"/>
          </a:xfrm>
          <a:custGeom>
            <a:avLst/>
            <a:gdLst/>
            <a:ahLst/>
            <a:cxnLst/>
            <a:rect l="l" t="t" r="r" b="b"/>
            <a:pathLst>
              <a:path w="1008379" h="847725">
                <a:moveTo>
                  <a:pt x="222138" y="0"/>
                </a:moveTo>
                <a:lnTo>
                  <a:pt x="177973" y="2439"/>
                </a:lnTo>
                <a:lnTo>
                  <a:pt x="135499" y="13391"/>
                </a:lnTo>
                <a:lnTo>
                  <a:pt x="96063" y="32911"/>
                </a:lnTo>
                <a:lnTo>
                  <a:pt x="61012" y="61056"/>
                </a:lnTo>
                <a:lnTo>
                  <a:pt x="32884" y="96087"/>
                </a:lnTo>
                <a:lnTo>
                  <a:pt x="13376" y="135503"/>
                </a:lnTo>
                <a:lnTo>
                  <a:pt x="2432" y="177959"/>
                </a:lnTo>
                <a:lnTo>
                  <a:pt x="0" y="222110"/>
                </a:lnTo>
                <a:lnTo>
                  <a:pt x="6022" y="266610"/>
                </a:lnTo>
                <a:lnTo>
                  <a:pt x="20444" y="310114"/>
                </a:lnTo>
                <a:lnTo>
                  <a:pt x="43212" y="351278"/>
                </a:lnTo>
                <a:lnTo>
                  <a:pt x="74271" y="388754"/>
                </a:lnTo>
                <a:lnTo>
                  <a:pt x="532808" y="847292"/>
                </a:lnTo>
                <a:lnTo>
                  <a:pt x="1001034" y="847292"/>
                </a:lnTo>
                <a:lnTo>
                  <a:pt x="1005497" y="829971"/>
                </a:lnTo>
                <a:lnTo>
                  <a:pt x="1007927" y="785807"/>
                </a:lnTo>
                <a:lnTo>
                  <a:pt x="1001901" y="741298"/>
                </a:lnTo>
                <a:lnTo>
                  <a:pt x="987473" y="697789"/>
                </a:lnTo>
                <a:lnTo>
                  <a:pt x="964702" y="656623"/>
                </a:lnTo>
                <a:lnTo>
                  <a:pt x="933642" y="619145"/>
                </a:lnTo>
                <a:lnTo>
                  <a:pt x="388761" y="74264"/>
                </a:lnTo>
                <a:lnTo>
                  <a:pt x="351306" y="43206"/>
                </a:lnTo>
                <a:lnTo>
                  <a:pt x="310152" y="20439"/>
                </a:lnTo>
                <a:lnTo>
                  <a:pt x="266647" y="6018"/>
                </a:lnTo>
                <a:lnTo>
                  <a:pt x="222138" y="0"/>
                </a:lnTo>
                <a:close/>
              </a:path>
            </a:pathLst>
          </a:custGeom>
          <a:solidFill>
            <a:srgbClr val="DCDCDE">
              <a:alpha val="3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6764315" y="6206800"/>
            <a:ext cx="941069" cy="914400"/>
          </a:xfrm>
          <a:custGeom>
            <a:avLst/>
            <a:gdLst/>
            <a:ahLst/>
            <a:cxnLst/>
            <a:rect l="l" t="t" r="r" b="b"/>
            <a:pathLst>
              <a:path w="941070" h="914400">
                <a:moveTo>
                  <a:pt x="718566" y="0"/>
                </a:moveTo>
                <a:lnTo>
                  <a:pt x="673582" y="5529"/>
                </a:lnTo>
                <a:lnTo>
                  <a:pt x="629537" y="19392"/>
                </a:lnTo>
                <a:lnTo>
                  <a:pt x="587790" y="41546"/>
                </a:lnTo>
                <a:lnTo>
                  <a:pt x="549700" y="71950"/>
                </a:lnTo>
                <a:lnTo>
                  <a:pt x="76485" y="527931"/>
                </a:lnTo>
                <a:lnTo>
                  <a:pt x="44793" y="564753"/>
                </a:lnTo>
                <a:lnTo>
                  <a:pt x="21438" y="605307"/>
                </a:lnTo>
                <a:lnTo>
                  <a:pt x="6485" y="648264"/>
                </a:lnTo>
                <a:lnTo>
                  <a:pt x="0" y="692296"/>
                </a:lnTo>
                <a:lnTo>
                  <a:pt x="2049" y="736073"/>
                </a:lnTo>
                <a:lnTo>
                  <a:pt x="12699" y="778267"/>
                </a:lnTo>
                <a:lnTo>
                  <a:pt x="32015" y="817550"/>
                </a:lnTo>
                <a:lnTo>
                  <a:pt x="60064" y="852593"/>
                </a:lnTo>
                <a:lnTo>
                  <a:pt x="95175" y="880726"/>
                </a:lnTo>
                <a:lnTo>
                  <a:pt x="134793" y="900380"/>
                </a:lnTo>
                <a:lnTo>
                  <a:pt x="177557" y="911593"/>
                </a:lnTo>
                <a:lnTo>
                  <a:pt x="222107" y="914406"/>
                </a:lnTo>
                <a:lnTo>
                  <a:pt x="267081" y="908856"/>
                </a:lnTo>
                <a:lnTo>
                  <a:pt x="311121" y="894983"/>
                </a:lnTo>
                <a:lnTo>
                  <a:pt x="352864" y="872825"/>
                </a:lnTo>
                <a:lnTo>
                  <a:pt x="390950" y="842421"/>
                </a:lnTo>
                <a:lnTo>
                  <a:pt x="864241" y="386580"/>
                </a:lnTo>
                <a:lnTo>
                  <a:pt x="895932" y="349752"/>
                </a:lnTo>
                <a:lnTo>
                  <a:pt x="919287" y="309186"/>
                </a:lnTo>
                <a:lnTo>
                  <a:pt x="934242" y="266217"/>
                </a:lnTo>
                <a:lnTo>
                  <a:pt x="940730" y="222180"/>
                </a:lnTo>
                <a:lnTo>
                  <a:pt x="938687" y="178410"/>
                </a:lnTo>
                <a:lnTo>
                  <a:pt x="928049" y="136243"/>
                </a:lnTo>
                <a:lnTo>
                  <a:pt x="908750" y="97013"/>
                </a:lnTo>
                <a:lnTo>
                  <a:pt x="880725" y="62056"/>
                </a:lnTo>
                <a:lnTo>
                  <a:pt x="845569" y="33832"/>
                </a:lnTo>
                <a:lnTo>
                  <a:pt x="805918" y="14109"/>
                </a:lnTo>
                <a:lnTo>
                  <a:pt x="763130" y="2845"/>
                </a:lnTo>
                <a:lnTo>
                  <a:pt x="718566" y="0"/>
                </a:lnTo>
                <a:close/>
              </a:path>
            </a:pathLst>
          </a:custGeom>
          <a:solidFill>
            <a:srgbClr val="DCDCDE">
              <a:alpha val="3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4273574" y="7139867"/>
            <a:ext cx="2747645" cy="2345055"/>
          </a:xfrm>
          <a:custGeom>
            <a:avLst/>
            <a:gdLst/>
            <a:ahLst/>
            <a:cxnLst/>
            <a:rect l="l" t="t" r="r" b="b"/>
            <a:pathLst>
              <a:path w="2747645" h="2345054">
                <a:moveTo>
                  <a:pt x="493637" y="0"/>
                </a:moveTo>
                <a:lnTo>
                  <a:pt x="450695" y="7605"/>
                </a:lnTo>
                <a:lnTo>
                  <a:pt x="408186" y="23037"/>
                </a:lnTo>
                <a:lnTo>
                  <a:pt x="367401" y="46181"/>
                </a:lnTo>
                <a:lnTo>
                  <a:pt x="329628" y="76923"/>
                </a:lnTo>
                <a:lnTo>
                  <a:pt x="283438" y="127933"/>
                </a:lnTo>
                <a:lnTo>
                  <a:pt x="255297" y="169971"/>
                </a:lnTo>
                <a:lnTo>
                  <a:pt x="208673" y="243903"/>
                </a:lnTo>
                <a:lnTo>
                  <a:pt x="182440" y="287563"/>
                </a:lnTo>
                <a:lnTo>
                  <a:pt x="157809" y="332245"/>
                </a:lnTo>
                <a:lnTo>
                  <a:pt x="134819" y="377911"/>
                </a:lnTo>
                <a:lnTo>
                  <a:pt x="113505" y="424521"/>
                </a:lnTo>
                <a:lnTo>
                  <a:pt x="93904" y="472037"/>
                </a:lnTo>
                <a:lnTo>
                  <a:pt x="76055" y="520419"/>
                </a:lnTo>
                <a:lnTo>
                  <a:pt x="59993" y="569628"/>
                </a:lnTo>
                <a:lnTo>
                  <a:pt x="45757" y="619625"/>
                </a:lnTo>
                <a:lnTo>
                  <a:pt x="33382" y="670372"/>
                </a:lnTo>
                <a:lnTo>
                  <a:pt x="22905" y="721830"/>
                </a:lnTo>
                <a:lnTo>
                  <a:pt x="14365" y="773958"/>
                </a:lnTo>
                <a:lnTo>
                  <a:pt x="7797" y="826719"/>
                </a:lnTo>
                <a:lnTo>
                  <a:pt x="2070" y="898312"/>
                </a:lnTo>
                <a:lnTo>
                  <a:pt x="0" y="970915"/>
                </a:lnTo>
                <a:lnTo>
                  <a:pt x="1027" y="1022259"/>
                </a:lnTo>
                <a:lnTo>
                  <a:pt x="4047" y="1073147"/>
                </a:lnTo>
                <a:lnTo>
                  <a:pt x="8978" y="1123622"/>
                </a:lnTo>
                <a:lnTo>
                  <a:pt x="15717" y="1173493"/>
                </a:lnTo>
                <a:lnTo>
                  <a:pt x="24177" y="1222820"/>
                </a:lnTo>
                <a:lnTo>
                  <a:pt x="34264" y="1271587"/>
                </a:lnTo>
                <a:lnTo>
                  <a:pt x="46696" y="1322357"/>
                </a:lnTo>
                <a:lnTo>
                  <a:pt x="60997" y="1372355"/>
                </a:lnTo>
                <a:lnTo>
                  <a:pt x="77126" y="1421544"/>
                </a:lnTo>
                <a:lnTo>
                  <a:pt x="95044" y="1469887"/>
                </a:lnTo>
                <a:lnTo>
                  <a:pt x="114710" y="1517349"/>
                </a:lnTo>
                <a:lnTo>
                  <a:pt x="136085" y="1563892"/>
                </a:lnTo>
                <a:lnTo>
                  <a:pt x="159129" y="1609480"/>
                </a:lnTo>
                <a:lnTo>
                  <a:pt x="183802" y="1654076"/>
                </a:lnTo>
                <a:lnTo>
                  <a:pt x="210063" y="1697644"/>
                </a:lnTo>
                <a:lnTo>
                  <a:pt x="237873" y="1740147"/>
                </a:lnTo>
                <a:lnTo>
                  <a:pt x="267192" y="1781548"/>
                </a:lnTo>
                <a:lnTo>
                  <a:pt x="297981" y="1821811"/>
                </a:lnTo>
                <a:lnTo>
                  <a:pt x="330198" y="1860900"/>
                </a:lnTo>
                <a:lnTo>
                  <a:pt x="363804" y="1898777"/>
                </a:lnTo>
                <a:lnTo>
                  <a:pt x="398200" y="1934955"/>
                </a:lnTo>
                <a:lnTo>
                  <a:pt x="433818" y="1969907"/>
                </a:lnTo>
                <a:lnTo>
                  <a:pt x="470636" y="2003583"/>
                </a:lnTo>
                <a:lnTo>
                  <a:pt x="508633" y="2035935"/>
                </a:lnTo>
                <a:lnTo>
                  <a:pt x="547788" y="2066913"/>
                </a:lnTo>
                <a:lnTo>
                  <a:pt x="588077" y="2096467"/>
                </a:lnTo>
                <a:lnTo>
                  <a:pt x="629481" y="2124548"/>
                </a:lnTo>
                <a:lnTo>
                  <a:pt x="671977" y="2151106"/>
                </a:lnTo>
                <a:lnTo>
                  <a:pt x="715543" y="2176094"/>
                </a:lnTo>
                <a:lnTo>
                  <a:pt x="760802" y="2199812"/>
                </a:lnTo>
                <a:lnTo>
                  <a:pt x="807056" y="2221783"/>
                </a:lnTo>
                <a:lnTo>
                  <a:pt x="854257" y="2241993"/>
                </a:lnTo>
                <a:lnTo>
                  <a:pt x="902359" y="2260428"/>
                </a:lnTo>
                <a:lnTo>
                  <a:pt x="951314" y="2277076"/>
                </a:lnTo>
                <a:lnTo>
                  <a:pt x="1001077" y="2291923"/>
                </a:lnTo>
                <a:lnTo>
                  <a:pt x="1051599" y="2304956"/>
                </a:lnTo>
                <a:lnTo>
                  <a:pt x="1102833" y="2316160"/>
                </a:lnTo>
                <a:lnTo>
                  <a:pt x="1154734" y="2325522"/>
                </a:lnTo>
                <a:lnTo>
                  <a:pt x="1208567" y="2333299"/>
                </a:lnTo>
                <a:lnTo>
                  <a:pt x="1262956" y="2339314"/>
                </a:lnTo>
                <a:lnTo>
                  <a:pt x="1317942" y="2343196"/>
                </a:lnTo>
                <a:lnTo>
                  <a:pt x="1373568" y="2344572"/>
                </a:lnTo>
                <a:lnTo>
                  <a:pt x="1431046" y="2343138"/>
                </a:lnTo>
                <a:lnTo>
                  <a:pt x="1487822" y="2339060"/>
                </a:lnTo>
                <a:lnTo>
                  <a:pt x="1543948" y="2332678"/>
                </a:lnTo>
                <a:lnTo>
                  <a:pt x="1599476" y="2324328"/>
                </a:lnTo>
                <a:lnTo>
                  <a:pt x="1651387" y="2314733"/>
                </a:lnTo>
                <a:lnTo>
                  <a:pt x="1702605" y="2303253"/>
                </a:lnTo>
                <a:lnTo>
                  <a:pt x="1753089" y="2289912"/>
                </a:lnTo>
                <a:lnTo>
                  <a:pt x="1802796" y="2274735"/>
                </a:lnTo>
                <a:lnTo>
                  <a:pt x="1851685" y="2257746"/>
                </a:lnTo>
                <a:lnTo>
                  <a:pt x="1899714" y="2238971"/>
                </a:lnTo>
                <a:lnTo>
                  <a:pt x="1946841" y="2218433"/>
                </a:lnTo>
                <a:lnTo>
                  <a:pt x="1993025" y="2196158"/>
                </a:lnTo>
                <a:lnTo>
                  <a:pt x="2038223" y="2172169"/>
                </a:lnTo>
                <a:lnTo>
                  <a:pt x="2081644" y="2147001"/>
                </a:lnTo>
                <a:lnTo>
                  <a:pt x="2123992" y="2120279"/>
                </a:lnTo>
                <a:lnTo>
                  <a:pt x="2165243" y="2092050"/>
                </a:lnTo>
                <a:lnTo>
                  <a:pt x="2205376" y="2062362"/>
                </a:lnTo>
                <a:lnTo>
                  <a:pt x="2244367" y="2031262"/>
                </a:lnTo>
                <a:lnTo>
                  <a:pt x="2282194" y="1998797"/>
                </a:lnTo>
                <a:lnTo>
                  <a:pt x="2318834" y="1965014"/>
                </a:lnTo>
                <a:lnTo>
                  <a:pt x="2333988" y="1950021"/>
                </a:lnTo>
                <a:lnTo>
                  <a:pt x="1373568" y="1950021"/>
                </a:lnTo>
                <a:lnTo>
                  <a:pt x="1317517" y="1948318"/>
                </a:lnTo>
                <a:lnTo>
                  <a:pt x="1262337" y="1943357"/>
                </a:lnTo>
                <a:lnTo>
                  <a:pt x="1208063" y="1935362"/>
                </a:lnTo>
                <a:lnTo>
                  <a:pt x="1154734" y="1924558"/>
                </a:lnTo>
                <a:lnTo>
                  <a:pt x="1081982" y="1905058"/>
                </a:lnTo>
                <a:lnTo>
                  <a:pt x="1011593" y="1880044"/>
                </a:lnTo>
                <a:lnTo>
                  <a:pt x="964610" y="1859854"/>
                </a:lnTo>
                <a:lnTo>
                  <a:pt x="918959" y="1837310"/>
                </a:lnTo>
                <a:lnTo>
                  <a:pt x="874709" y="1812488"/>
                </a:lnTo>
                <a:lnTo>
                  <a:pt x="831927" y="1785469"/>
                </a:lnTo>
                <a:lnTo>
                  <a:pt x="790684" y="1756329"/>
                </a:lnTo>
                <a:lnTo>
                  <a:pt x="751047" y="1725146"/>
                </a:lnTo>
                <a:lnTo>
                  <a:pt x="713086" y="1692000"/>
                </a:lnTo>
                <a:lnTo>
                  <a:pt x="676870" y="1656967"/>
                </a:lnTo>
                <a:lnTo>
                  <a:pt x="642467" y="1620126"/>
                </a:lnTo>
                <a:lnTo>
                  <a:pt x="610071" y="1581795"/>
                </a:lnTo>
                <a:lnTo>
                  <a:pt x="579615" y="1541828"/>
                </a:lnTo>
                <a:lnTo>
                  <a:pt x="551182" y="1500292"/>
                </a:lnTo>
                <a:lnTo>
                  <a:pt x="524859" y="1457256"/>
                </a:lnTo>
                <a:lnTo>
                  <a:pt x="500728" y="1412787"/>
                </a:lnTo>
                <a:lnTo>
                  <a:pt x="478875" y="1366953"/>
                </a:lnTo>
                <a:lnTo>
                  <a:pt x="459384" y="1319821"/>
                </a:lnTo>
                <a:lnTo>
                  <a:pt x="442341" y="1271460"/>
                </a:lnTo>
                <a:lnTo>
                  <a:pt x="428202" y="1223597"/>
                </a:lnTo>
                <a:lnTo>
                  <a:pt x="416420" y="1174765"/>
                </a:lnTo>
                <a:lnTo>
                  <a:pt x="407090" y="1125021"/>
                </a:lnTo>
                <a:lnTo>
                  <a:pt x="400307" y="1074426"/>
                </a:lnTo>
                <a:lnTo>
                  <a:pt x="396167" y="1023037"/>
                </a:lnTo>
                <a:lnTo>
                  <a:pt x="394766" y="970915"/>
                </a:lnTo>
                <a:lnTo>
                  <a:pt x="395622" y="934279"/>
                </a:lnTo>
                <a:lnTo>
                  <a:pt x="401715" y="862254"/>
                </a:lnTo>
                <a:lnTo>
                  <a:pt x="415478" y="775291"/>
                </a:lnTo>
                <a:lnTo>
                  <a:pt x="427098" y="724797"/>
                </a:lnTo>
                <a:lnTo>
                  <a:pt x="441264" y="675319"/>
                </a:lnTo>
                <a:lnTo>
                  <a:pt x="457930" y="626939"/>
                </a:lnTo>
                <a:lnTo>
                  <a:pt x="477050" y="579741"/>
                </a:lnTo>
                <a:lnTo>
                  <a:pt x="498576" y="533806"/>
                </a:lnTo>
                <a:lnTo>
                  <a:pt x="544539" y="449010"/>
                </a:lnTo>
                <a:lnTo>
                  <a:pt x="579597" y="394557"/>
                </a:lnTo>
                <a:lnTo>
                  <a:pt x="609803" y="356920"/>
                </a:lnTo>
                <a:lnTo>
                  <a:pt x="645998" y="315196"/>
                </a:lnTo>
                <a:lnTo>
                  <a:pt x="672104" y="269640"/>
                </a:lnTo>
                <a:lnTo>
                  <a:pt x="687912" y="222130"/>
                </a:lnTo>
                <a:lnTo>
                  <a:pt x="693213" y="174544"/>
                </a:lnTo>
                <a:lnTo>
                  <a:pt x="687797" y="128759"/>
                </a:lnTo>
                <a:lnTo>
                  <a:pt x="671455" y="86652"/>
                </a:lnTo>
                <a:lnTo>
                  <a:pt x="643978" y="50101"/>
                </a:lnTo>
                <a:lnTo>
                  <a:pt x="612185" y="25270"/>
                </a:lnTo>
                <a:lnTo>
                  <a:pt x="575671" y="8718"/>
                </a:lnTo>
                <a:lnTo>
                  <a:pt x="535726" y="333"/>
                </a:lnTo>
                <a:lnTo>
                  <a:pt x="493637" y="0"/>
                </a:lnTo>
                <a:close/>
              </a:path>
              <a:path w="2747645" h="2345054">
                <a:moveTo>
                  <a:pt x="2256866" y="2862"/>
                </a:moveTo>
                <a:lnTo>
                  <a:pt x="2214876" y="3106"/>
                </a:lnTo>
                <a:lnTo>
                  <a:pt x="2175011" y="11411"/>
                </a:lnTo>
                <a:lnTo>
                  <a:pt x="2138557" y="27894"/>
                </a:lnTo>
                <a:lnTo>
                  <a:pt x="2106803" y="52666"/>
                </a:lnTo>
                <a:lnTo>
                  <a:pt x="2082151" y="84318"/>
                </a:lnTo>
                <a:lnTo>
                  <a:pt x="2066007" y="120443"/>
                </a:lnTo>
                <a:lnTo>
                  <a:pt x="2058236" y="159773"/>
                </a:lnTo>
                <a:lnTo>
                  <a:pt x="2058701" y="201045"/>
                </a:lnTo>
                <a:lnTo>
                  <a:pt x="2067268" y="242993"/>
                </a:lnTo>
                <a:lnTo>
                  <a:pt x="2083800" y="284351"/>
                </a:lnTo>
                <a:lnTo>
                  <a:pt x="2108161" y="323853"/>
                </a:lnTo>
                <a:lnTo>
                  <a:pt x="2140216" y="360235"/>
                </a:lnTo>
                <a:lnTo>
                  <a:pt x="2166291" y="386454"/>
                </a:lnTo>
                <a:lnTo>
                  <a:pt x="2186508" y="413683"/>
                </a:lnTo>
                <a:lnTo>
                  <a:pt x="2211239" y="458562"/>
                </a:lnTo>
                <a:lnTo>
                  <a:pt x="2250859" y="537730"/>
                </a:lnTo>
                <a:lnTo>
                  <a:pt x="2271901" y="583152"/>
                </a:lnTo>
                <a:lnTo>
                  <a:pt x="2290630" y="629761"/>
                </a:lnTo>
                <a:lnTo>
                  <a:pt x="2306993" y="677491"/>
                </a:lnTo>
                <a:lnTo>
                  <a:pt x="2320933" y="726272"/>
                </a:lnTo>
                <a:lnTo>
                  <a:pt x="2332398" y="776037"/>
                </a:lnTo>
                <a:lnTo>
                  <a:pt x="2341333" y="826719"/>
                </a:lnTo>
                <a:lnTo>
                  <a:pt x="2349757" y="898312"/>
                </a:lnTo>
                <a:lnTo>
                  <a:pt x="2352941" y="970915"/>
                </a:lnTo>
                <a:lnTo>
                  <a:pt x="2351544" y="1023037"/>
                </a:lnTo>
                <a:lnTo>
                  <a:pt x="2347413" y="1074426"/>
                </a:lnTo>
                <a:lnTo>
                  <a:pt x="2340643" y="1125021"/>
                </a:lnTo>
                <a:lnTo>
                  <a:pt x="2331325" y="1174765"/>
                </a:lnTo>
                <a:lnTo>
                  <a:pt x="2319552" y="1223597"/>
                </a:lnTo>
                <a:lnTo>
                  <a:pt x="2305373" y="1271587"/>
                </a:lnTo>
                <a:lnTo>
                  <a:pt x="2288696" y="1318997"/>
                </a:lnTo>
                <a:lnTo>
                  <a:pt x="2269615" y="1365338"/>
                </a:lnTo>
                <a:lnTo>
                  <a:pt x="2248253" y="1410425"/>
                </a:lnTo>
                <a:lnTo>
                  <a:pt x="2224687" y="1454200"/>
                </a:lnTo>
                <a:lnTo>
                  <a:pt x="2198996" y="1496607"/>
                </a:lnTo>
                <a:lnTo>
                  <a:pt x="2171258" y="1537586"/>
                </a:lnTo>
                <a:lnTo>
                  <a:pt x="2141551" y="1577081"/>
                </a:lnTo>
                <a:lnTo>
                  <a:pt x="2109952" y="1615033"/>
                </a:lnTo>
                <a:lnTo>
                  <a:pt x="2075840" y="1652079"/>
                </a:lnTo>
                <a:lnTo>
                  <a:pt x="2039909" y="1687329"/>
                </a:lnTo>
                <a:lnTo>
                  <a:pt x="2002229" y="1720707"/>
                </a:lnTo>
                <a:lnTo>
                  <a:pt x="1962867" y="1752134"/>
                </a:lnTo>
                <a:lnTo>
                  <a:pt x="1921874" y="1781548"/>
                </a:lnTo>
                <a:lnTo>
                  <a:pt x="1879373" y="1808834"/>
                </a:lnTo>
                <a:lnTo>
                  <a:pt x="1835376" y="1833952"/>
                </a:lnTo>
                <a:lnTo>
                  <a:pt x="1789972" y="1856813"/>
                </a:lnTo>
                <a:lnTo>
                  <a:pt x="1743227" y="1877339"/>
                </a:lnTo>
                <a:lnTo>
                  <a:pt x="1672589" y="1902766"/>
                </a:lnTo>
                <a:lnTo>
                  <a:pt x="1599476" y="1922907"/>
                </a:lnTo>
                <a:lnTo>
                  <a:pt x="1544532" y="1934419"/>
                </a:lnTo>
                <a:lnTo>
                  <a:pt x="1488551" y="1942931"/>
                </a:lnTo>
                <a:lnTo>
                  <a:pt x="1431555" y="1948210"/>
                </a:lnTo>
                <a:lnTo>
                  <a:pt x="1373568" y="1950021"/>
                </a:lnTo>
                <a:lnTo>
                  <a:pt x="2333988" y="1950021"/>
                </a:lnTo>
                <a:lnTo>
                  <a:pt x="2388463" y="1893684"/>
                </a:lnTo>
                <a:lnTo>
                  <a:pt x="2421567" y="1855953"/>
                </a:lnTo>
                <a:lnTo>
                  <a:pt x="2453301" y="1817054"/>
                </a:lnTo>
                <a:lnTo>
                  <a:pt x="2483627" y="1777022"/>
                </a:lnTo>
                <a:lnTo>
                  <a:pt x="2512507" y="1735891"/>
                </a:lnTo>
                <a:lnTo>
                  <a:pt x="2539901" y="1693693"/>
                </a:lnTo>
                <a:lnTo>
                  <a:pt x="2565770" y="1650462"/>
                </a:lnTo>
                <a:lnTo>
                  <a:pt x="2590077" y="1606232"/>
                </a:lnTo>
                <a:lnTo>
                  <a:pt x="2612782" y="1561036"/>
                </a:lnTo>
                <a:lnTo>
                  <a:pt x="2633847" y="1514908"/>
                </a:lnTo>
                <a:lnTo>
                  <a:pt x="2653233" y="1467882"/>
                </a:lnTo>
                <a:lnTo>
                  <a:pt x="2670902" y="1419990"/>
                </a:lnTo>
                <a:lnTo>
                  <a:pt x="2686814" y="1371267"/>
                </a:lnTo>
                <a:lnTo>
                  <a:pt x="2700931" y="1321746"/>
                </a:lnTo>
                <a:lnTo>
                  <a:pt x="2713215" y="1271460"/>
                </a:lnTo>
                <a:lnTo>
                  <a:pt x="2723324" y="1222735"/>
                </a:lnTo>
                <a:lnTo>
                  <a:pt x="2731790" y="1173418"/>
                </a:lnTo>
                <a:lnTo>
                  <a:pt x="2738524" y="1123545"/>
                </a:lnTo>
                <a:lnTo>
                  <a:pt x="2743442" y="1073147"/>
                </a:lnTo>
                <a:lnTo>
                  <a:pt x="2746456" y="1022259"/>
                </a:lnTo>
                <a:lnTo>
                  <a:pt x="2747479" y="970915"/>
                </a:lnTo>
                <a:lnTo>
                  <a:pt x="2746943" y="934279"/>
                </a:lnTo>
                <a:lnTo>
                  <a:pt x="2742930" y="862254"/>
                </a:lnTo>
                <a:lnTo>
                  <a:pt x="2733090" y="774327"/>
                </a:lnTo>
                <a:lnTo>
                  <a:pt x="2724631" y="722561"/>
                </a:lnTo>
                <a:lnTo>
                  <a:pt x="2714254" y="671460"/>
                </a:lnTo>
                <a:lnTo>
                  <a:pt x="2701996" y="621060"/>
                </a:lnTo>
                <a:lnTo>
                  <a:pt x="2687897" y="571400"/>
                </a:lnTo>
                <a:lnTo>
                  <a:pt x="2671994" y="522517"/>
                </a:lnTo>
                <a:lnTo>
                  <a:pt x="2654325" y="474450"/>
                </a:lnTo>
                <a:lnTo>
                  <a:pt x="2634928" y="427235"/>
                </a:lnTo>
                <a:lnTo>
                  <a:pt x="2613841" y="380911"/>
                </a:lnTo>
                <a:lnTo>
                  <a:pt x="2591103" y="335516"/>
                </a:lnTo>
                <a:lnTo>
                  <a:pt x="2566752" y="291087"/>
                </a:lnTo>
                <a:lnTo>
                  <a:pt x="2540825" y="247662"/>
                </a:lnTo>
                <a:lnTo>
                  <a:pt x="2488641" y="167810"/>
                </a:lnTo>
                <a:lnTo>
                  <a:pt x="2450917" y="116219"/>
                </a:lnTo>
                <a:lnTo>
                  <a:pt x="2420302" y="80225"/>
                </a:lnTo>
                <a:lnTo>
                  <a:pt x="2382697" y="49362"/>
                </a:lnTo>
                <a:lnTo>
                  <a:pt x="2342064" y="26104"/>
                </a:lnTo>
                <a:lnTo>
                  <a:pt x="2299691" y="10566"/>
                </a:lnTo>
                <a:lnTo>
                  <a:pt x="2256866" y="2862"/>
                </a:lnTo>
                <a:close/>
              </a:path>
            </a:pathLst>
          </a:custGeom>
          <a:solidFill>
            <a:srgbClr val="DCDCDE">
              <a:alpha val="3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0" y="231775"/>
            <a:ext cx="7772400" cy="0"/>
          </a:xfrm>
          <a:custGeom>
            <a:avLst/>
            <a:gdLst/>
            <a:ahLst/>
            <a:cxnLst/>
            <a:rect l="l" t="t" r="r" b="b"/>
            <a:pathLst>
              <a:path w="7772400">
                <a:moveTo>
                  <a:pt x="0" y="0"/>
                </a:moveTo>
                <a:lnTo>
                  <a:pt x="7772400" y="0"/>
                </a:lnTo>
              </a:path>
            </a:pathLst>
          </a:custGeom>
          <a:ln w="6350">
            <a:solidFill>
              <a:srgbClr val="C2C4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0" y="0"/>
            <a:ext cx="7772400" cy="228600"/>
          </a:xfrm>
          <a:custGeom>
            <a:avLst/>
            <a:gdLst/>
            <a:ahLst/>
            <a:cxnLst/>
            <a:rect l="l" t="t" r="r" b="b"/>
            <a:pathLst>
              <a:path w="7772400" h="228600">
                <a:moveTo>
                  <a:pt x="0" y="228600"/>
                </a:moveTo>
                <a:lnTo>
                  <a:pt x="7772400" y="228600"/>
                </a:lnTo>
                <a:lnTo>
                  <a:pt x="77724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EE82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0" y="2051050"/>
            <a:ext cx="7772400" cy="43497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7772400" cy="228600"/>
          </a:xfrm>
          <a:custGeom>
            <a:avLst/>
            <a:gdLst/>
            <a:ahLst/>
            <a:cxnLst/>
            <a:rect l="l" t="t" r="r" b="b"/>
            <a:pathLst>
              <a:path w="7772400" h="228600">
                <a:moveTo>
                  <a:pt x="0" y="228600"/>
                </a:moveTo>
                <a:lnTo>
                  <a:pt x="7772400" y="228600"/>
                </a:lnTo>
                <a:lnTo>
                  <a:pt x="77724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EE82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228600"/>
            <a:ext cx="7772400" cy="685800"/>
          </a:xfrm>
          <a:custGeom>
            <a:avLst/>
            <a:gdLst/>
            <a:ahLst/>
            <a:cxnLst/>
            <a:rect l="l" t="t" r="r" b="b"/>
            <a:pathLst>
              <a:path w="7772400" h="685800">
                <a:moveTo>
                  <a:pt x="0" y="0"/>
                </a:moveTo>
                <a:lnTo>
                  <a:pt x="0" y="685800"/>
                </a:lnTo>
                <a:lnTo>
                  <a:pt x="7772400" y="685800"/>
                </a:lnTo>
                <a:lnTo>
                  <a:pt x="7772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2C4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7772400" cy="228600"/>
          </a:xfrm>
          <a:custGeom>
            <a:avLst/>
            <a:gdLst/>
            <a:ahLst/>
            <a:cxnLst/>
            <a:rect l="l" t="t" r="r" b="b"/>
            <a:pathLst>
              <a:path w="7772400" h="228600">
                <a:moveTo>
                  <a:pt x="0" y="228600"/>
                </a:moveTo>
                <a:lnTo>
                  <a:pt x="7772400" y="228600"/>
                </a:lnTo>
                <a:lnTo>
                  <a:pt x="77724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EE82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0" y="234950"/>
            <a:ext cx="7772400" cy="1822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sph-solutions-llc.com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73179" y="9547051"/>
            <a:ext cx="16268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spc="-10" dirty="0">
                <a:solidFill>
                  <a:srgbClr val="231F20"/>
                </a:solidFill>
                <a:latin typeface="Arial"/>
                <a:cs typeface="Arial"/>
                <a:hlinkClick r:id="rId2"/>
              </a:rPr>
              <a:t>SPH Solutions LLC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954705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231F20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3000" y="407489"/>
            <a:ext cx="724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>
                <a:latin typeface="Arial"/>
                <a:cs typeface="Arial"/>
              </a:rPr>
              <a:t>Profile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78350" y="3050443"/>
            <a:ext cx="2387600" cy="2437847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21310" marR="313055" algn="ctr">
              <a:lnSpc>
                <a:spcPts val="1610"/>
              </a:lnSpc>
              <a:spcBef>
                <a:spcPts val="210"/>
              </a:spcBef>
            </a:pPr>
            <a:r>
              <a:rPr sz="1400" b="1">
                <a:solidFill>
                  <a:srgbClr val="231F20"/>
                </a:solidFill>
                <a:latin typeface="Arial"/>
                <a:cs typeface="Arial"/>
              </a:rPr>
              <a:t>“QUALITY</a:t>
            </a:r>
            <a:r>
              <a:rPr sz="1400" b="1" spc="-13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231F20"/>
                </a:solidFill>
                <a:latin typeface="Arial"/>
                <a:cs typeface="Arial"/>
              </a:rPr>
              <a:t>WITHOUT  COMPROMISE.”</a:t>
            </a:r>
            <a:endParaRPr sz="1400">
              <a:latin typeface="Arial"/>
              <a:cs typeface="Arial"/>
            </a:endParaRPr>
          </a:p>
          <a:p>
            <a:pPr marL="142875" marR="135255" algn="ctr">
              <a:lnSpc>
                <a:spcPts val="1380"/>
              </a:lnSpc>
              <a:spcBef>
                <a:spcPts val="1105"/>
              </a:spcBef>
            </a:pPr>
            <a:r>
              <a:rPr sz="1200">
                <a:solidFill>
                  <a:srgbClr val="231F20"/>
                </a:solidFill>
                <a:latin typeface="Arial"/>
                <a:cs typeface="Arial"/>
              </a:rPr>
              <a:t>…the </a:t>
            </a:r>
            <a:r>
              <a:rPr sz="1200" spc="-5">
                <a:solidFill>
                  <a:srgbClr val="231F20"/>
                </a:solidFill>
                <a:latin typeface="Arial"/>
                <a:cs typeface="Arial"/>
              </a:rPr>
              <a:t>driving </a:t>
            </a:r>
            <a:r>
              <a:rPr sz="1200">
                <a:solidFill>
                  <a:srgbClr val="231F20"/>
                </a:solidFill>
                <a:latin typeface="Arial"/>
                <a:cs typeface="Arial"/>
              </a:rPr>
              <a:t>tenet</a:t>
            </a:r>
            <a:r>
              <a:rPr sz="1200" spc="-5">
                <a:solidFill>
                  <a:srgbClr val="231F20"/>
                </a:solidFill>
                <a:latin typeface="Arial"/>
                <a:cs typeface="Arial"/>
              </a:rPr>
              <a:t> practiced by </a:t>
            </a:r>
            <a:r>
              <a:rPr sz="120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z="1200" spc="-5">
                <a:solidFill>
                  <a:srgbClr val="231F20"/>
                </a:solidFill>
                <a:latin typeface="Arial"/>
                <a:cs typeface="Arial"/>
              </a:rPr>
              <a:t>SPH Solutions</a:t>
            </a:r>
            <a:r>
              <a:rPr sz="1200" spc="-15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  <a:p>
            <a:pPr marL="12700" marR="5080" algn="just">
              <a:lnSpc>
                <a:spcPts val="1150"/>
              </a:lnSpc>
              <a:spcBef>
                <a:spcPts val="1105"/>
              </a:spcBef>
            </a:pPr>
            <a:r>
              <a:rPr sz="1000">
                <a:solidFill>
                  <a:srgbClr val="231F20"/>
                </a:solidFill>
                <a:latin typeface="Arial"/>
                <a:cs typeface="Arial"/>
              </a:rPr>
              <a:t>We are a seasoned solar energy </a:t>
            </a:r>
            <a:r>
              <a:rPr lang="en-US" sz="1000">
                <a:solidFill>
                  <a:srgbClr val="231F20"/>
                </a:solidFill>
                <a:latin typeface="Arial"/>
                <a:cs typeface="Arial"/>
              </a:rPr>
              <a:t>owner , operator, </a:t>
            </a:r>
            <a:r>
              <a:rPr sz="1000">
                <a:solidFill>
                  <a:srgbClr val="231F20"/>
                </a:solidFill>
                <a:latin typeface="Arial"/>
                <a:cs typeface="Arial"/>
              </a:rPr>
              <a:t>develope</a:t>
            </a:r>
            <a:r>
              <a:rPr lang="en-US" sz="1000">
                <a:solidFill>
                  <a:srgbClr val="231F20"/>
                </a:solidFill>
                <a:latin typeface="Arial"/>
                <a:cs typeface="Arial"/>
              </a:rPr>
              <a:t>r and EPC</a:t>
            </a:r>
          </a:p>
          <a:p>
            <a:pPr marL="12700" marR="5080" algn="just">
              <a:lnSpc>
                <a:spcPts val="1150"/>
              </a:lnSpc>
              <a:spcBef>
                <a:spcPts val="1105"/>
              </a:spcBef>
            </a:pPr>
            <a:r>
              <a:rPr lang="en-US" sz="1000">
                <a:solidFill>
                  <a:srgbClr val="231F20"/>
                </a:solidFill>
                <a:latin typeface="Arial"/>
                <a:cs typeface="Arial"/>
              </a:rPr>
              <a:t>Our team of highly</a:t>
            </a:r>
            <a:r>
              <a:rPr lang="en-US" sz="1000" spc="21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z="1000" spc="-5">
                <a:solidFill>
                  <a:srgbClr val="231F20"/>
                </a:solidFill>
                <a:latin typeface="Arial"/>
                <a:cs typeface="Arial"/>
              </a:rPr>
              <a:t>trained  solar professionals is unmatched both in  </a:t>
            </a:r>
            <a:r>
              <a:rPr lang="en-US" sz="1000">
                <a:solidFill>
                  <a:srgbClr val="231F20"/>
                </a:solidFill>
                <a:latin typeface="Arial"/>
                <a:cs typeface="Arial"/>
              </a:rPr>
              <a:t>their </a:t>
            </a:r>
            <a:r>
              <a:rPr lang="en-US" sz="1000" spc="-5">
                <a:solidFill>
                  <a:srgbClr val="231F20"/>
                </a:solidFill>
                <a:latin typeface="Arial"/>
                <a:cs typeface="Arial"/>
              </a:rPr>
              <a:t>qualifications, project execution, and  dedication </a:t>
            </a:r>
            <a:r>
              <a:rPr lang="en-US" sz="1000">
                <a:solidFill>
                  <a:srgbClr val="231F20"/>
                </a:solidFill>
                <a:latin typeface="Arial"/>
                <a:cs typeface="Arial"/>
              </a:rPr>
              <a:t>to </a:t>
            </a:r>
            <a:r>
              <a:rPr lang="en-US" sz="1000" spc="-5">
                <a:solidFill>
                  <a:srgbClr val="231F20"/>
                </a:solidFill>
                <a:latin typeface="Arial"/>
                <a:cs typeface="Arial"/>
              </a:rPr>
              <a:t>client</a:t>
            </a:r>
            <a:r>
              <a:rPr lang="en-US" sz="1000">
                <a:solidFill>
                  <a:srgbClr val="231F20"/>
                </a:solidFill>
                <a:latin typeface="Arial"/>
                <a:cs typeface="Arial"/>
              </a:rPr>
              <a:t> satisfaction.</a:t>
            </a:r>
            <a:endParaRPr lang="en-US" sz="1000">
              <a:latin typeface="Arial"/>
              <a:cs typeface="Arial"/>
            </a:endParaRPr>
          </a:p>
          <a:p>
            <a:pPr marL="12700" marR="5080" algn="just">
              <a:lnSpc>
                <a:spcPts val="1150"/>
              </a:lnSpc>
              <a:spcBef>
                <a:spcPts val="1105"/>
              </a:spcBef>
            </a:pP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457700" y="2978150"/>
            <a:ext cx="2628900" cy="2529205"/>
          </a:xfrm>
          <a:custGeom>
            <a:avLst/>
            <a:gdLst/>
            <a:ahLst/>
            <a:cxnLst/>
            <a:rect l="l" t="t" r="r" b="b"/>
            <a:pathLst>
              <a:path w="2628900" h="2529204">
                <a:moveTo>
                  <a:pt x="57150" y="0"/>
                </a:moveTo>
                <a:lnTo>
                  <a:pt x="24110" y="892"/>
                </a:lnTo>
                <a:lnTo>
                  <a:pt x="7143" y="7143"/>
                </a:lnTo>
                <a:lnTo>
                  <a:pt x="892" y="24110"/>
                </a:lnTo>
                <a:lnTo>
                  <a:pt x="0" y="57150"/>
                </a:lnTo>
                <a:lnTo>
                  <a:pt x="0" y="2471674"/>
                </a:lnTo>
                <a:lnTo>
                  <a:pt x="892" y="2504713"/>
                </a:lnTo>
                <a:lnTo>
                  <a:pt x="7143" y="2521680"/>
                </a:lnTo>
                <a:lnTo>
                  <a:pt x="24110" y="2527931"/>
                </a:lnTo>
                <a:lnTo>
                  <a:pt x="57150" y="2528824"/>
                </a:lnTo>
                <a:lnTo>
                  <a:pt x="2571750" y="2528824"/>
                </a:lnTo>
                <a:lnTo>
                  <a:pt x="2604789" y="2527931"/>
                </a:lnTo>
                <a:lnTo>
                  <a:pt x="2621756" y="2521680"/>
                </a:lnTo>
                <a:lnTo>
                  <a:pt x="2628007" y="2504713"/>
                </a:lnTo>
                <a:lnTo>
                  <a:pt x="2628900" y="2471674"/>
                </a:lnTo>
                <a:lnTo>
                  <a:pt x="2628900" y="57150"/>
                </a:lnTo>
                <a:lnTo>
                  <a:pt x="2628007" y="24110"/>
                </a:lnTo>
                <a:lnTo>
                  <a:pt x="2621756" y="7143"/>
                </a:lnTo>
                <a:lnTo>
                  <a:pt x="2604789" y="892"/>
                </a:lnTo>
                <a:lnTo>
                  <a:pt x="2571750" y="0"/>
                </a:lnTo>
                <a:lnTo>
                  <a:pt x="57150" y="0"/>
                </a:lnTo>
                <a:close/>
              </a:path>
            </a:pathLst>
          </a:custGeom>
          <a:ln w="38100">
            <a:solidFill>
              <a:srgbClr val="EE822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73100" y="1152909"/>
            <a:ext cx="3442335" cy="125418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150"/>
              </a:lnSpc>
              <a:spcBef>
                <a:spcPts val="180"/>
              </a:spcBef>
            </a:pPr>
            <a:r>
              <a:rPr lang="en-US" sz="1000" spc="-5">
                <a:solidFill>
                  <a:srgbClr val="231F20"/>
                </a:solidFill>
                <a:latin typeface="Arial"/>
                <a:cs typeface="Arial"/>
              </a:rPr>
              <a:t>SPH Solutions</a:t>
            </a:r>
            <a:r>
              <a:rPr sz="1000" spc="-5">
                <a:solidFill>
                  <a:srgbClr val="231F20"/>
                </a:solidFill>
                <a:latin typeface="Arial"/>
                <a:cs typeface="Arial"/>
              </a:rPr>
              <a:t> specializes in </a:t>
            </a:r>
            <a:r>
              <a:rPr sz="1000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sz="1000" spc="-5">
                <a:solidFill>
                  <a:srgbClr val="231F20"/>
                </a:solidFill>
                <a:latin typeface="Arial"/>
                <a:cs typeface="Arial"/>
              </a:rPr>
              <a:t>development, engineering,  </a:t>
            </a:r>
            <a:r>
              <a:rPr sz="1000">
                <a:solidFill>
                  <a:srgbClr val="231F20"/>
                </a:solidFill>
                <a:latin typeface="Arial"/>
                <a:cs typeface="Arial"/>
              </a:rPr>
              <a:t>construction </a:t>
            </a:r>
            <a:r>
              <a:rPr sz="1000" spc="-5">
                <a:solidFill>
                  <a:srgbClr val="231F20"/>
                </a:solidFill>
                <a:latin typeface="Arial"/>
                <a:cs typeface="Arial"/>
              </a:rPr>
              <a:t>and </a:t>
            </a:r>
            <a:r>
              <a:rPr sz="1000">
                <a:solidFill>
                  <a:srgbClr val="231F20"/>
                </a:solidFill>
                <a:latin typeface="Arial"/>
                <a:cs typeface="Arial"/>
              </a:rPr>
              <a:t>financing </a:t>
            </a:r>
            <a:r>
              <a:rPr sz="1000" spc="-5">
                <a:solidFill>
                  <a:srgbClr val="231F20"/>
                </a:solidFill>
                <a:latin typeface="Arial"/>
                <a:cs typeface="Arial"/>
              </a:rPr>
              <a:t>of high-quality </a:t>
            </a:r>
            <a:r>
              <a:rPr sz="1000">
                <a:solidFill>
                  <a:srgbClr val="231F20"/>
                </a:solidFill>
                <a:latin typeface="Arial"/>
                <a:cs typeface="Arial"/>
              </a:rPr>
              <a:t>solar </a:t>
            </a:r>
            <a:r>
              <a:rPr sz="1000" spc="-5">
                <a:solidFill>
                  <a:srgbClr val="231F20"/>
                </a:solidFill>
                <a:latin typeface="Arial"/>
                <a:cs typeface="Arial"/>
              </a:rPr>
              <a:t>electric  generation projects. </a:t>
            </a:r>
            <a:r>
              <a:rPr sz="1000" spc="-10">
                <a:solidFill>
                  <a:srgbClr val="231F20"/>
                </a:solidFill>
                <a:latin typeface="Arial"/>
                <a:cs typeface="Arial"/>
              </a:rPr>
              <a:t>We </a:t>
            </a:r>
            <a:r>
              <a:rPr sz="1000" spc="-5">
                <a:solidFill>
                  <a:srgbClr val="231F20"/>
                </a:solidFill>
                <a:latin typeface="Arial"/>
                <a:cs typeface="Arial"/>
              </a:rPr>
              <a:t>use </a:t>
            </a:r>
            <a:r>
              <a:rPr sz="1000">
                <a:solidFill>
                  <a:srgbClr val="231F20"/>
                </a:solidFill>
                <a:latin typeface="Arial"/>
                <a:cs typeface="Arial"/>
              </a:rPr>
              <a:t>the same </a:t>
            </a:r>
            <a:r>
              <a:rPr sz="1000" spc="-5">
                <a:solidFill>
                  <a:srgbClr val="231F20"/>
                </a:solidFill>
                <a:latin typeface="Arial"/>
                <a:cs typeface="Arial"/>
              </a:rPr>
              <a:t>proven approach </a:t>
            </a:r>
            <a:r>
              <a:rPr sz="1000">
                <a:solidFill>
                  <a:srgbClr val="231F20"/>
                </a:solidFill>
                <a:latin typeface="Arial"/>
                <a:cs typeface="Arial"/>
              </a:rPr>
              <a:t>for  </a:t>
            </a:r>
            <a:r>
              <a:rPr sz="1000" spc="-5">
                <a:solidFill>
                  <a:srgbClr val="231F20"/>
                </a:solidFill>
                <a:latin typeface="Arial"/>
                <a:cs typeface="Arial"/>
              </a:rPr>
              <a:t>all our projects, </a:t>
            </a:r>
            <a:r>
              <a:rPr sz="1000">
                <a:solidFill>
                  <a:srgbClr val="231F20"/>
                </a:solidFill>
                <a:latin typeface="Arial"/>
                <a:cs typeface="Arial"/>
              </a:rPr>
              <a:t>from </a:t>
            </a:r>
            <a:r>
              <a:rPr lang="en-US" sz="1000">
                <a:solidFill>
                  <a:srgbClr val="231F20"/>
                </a:solidFill>
                <a:latin typeface="Arial"/>
                <a:cs typeface="Arial"/>
              </a:rPr>
              <a:t>small to mid-size </a:t>
            </a:r>
            <a:r>
              <a:rPr sz="1000">
                <a:solidFill>
                  <a:srgbClr val="231F20"/>
                </a:solidFill>
                <a:latin typeface="Arial"/>
                <a:cs typeface="Arial"/>
              </a:rPr>
              <a:t>size commercial </a:t>
            </a:r>
            <a:r>
              <a:rPr sz="1000" spc="-5">
                <a:solidFill>
                  <a:srgbClr val="231F20"/>
                </a:solidFill>
                <a:latin typeface="Arial"/>
                <a:cs typeface="Arial"/>
              </a:rPr>
              <a:t>installations projects. </a:t>
            </a:r>
            <a:r>
              <a:rPr sz="1000">
                <a:solidFill>
                  <a:srgbClr val="231F20"/>
                </a:solidFill>
                <a:latin typeface="Arial"/>
                <a:cs typeface="Arial"/>
              </a:rPr>
              <a:t>Our clients rely </a:t>
            </a:r>
            <a:r>
              <a:rPr sz="1000" spc="-5">
                <a:solidFill>
                  <a:srgbClr val="231F20"/>
                </a:solidFill>
                <a:latin typeface="Arial"/>
                <a:cs typeface="Arial"/>
              </a:rPr>
              <a:t>on our  extensive experience and expertise </a:t>
            </a:r>
            <a:r>
              <a:rPr sz="1000">
                <a:solidFill>
                  <a:srgbClr val="231F20"/>
                </a:solidFill>
                <a:latin typeface="Arial"/>
                <a:cs typeface="Arial"/>
              </a:rPr>
              <a:t>to </a:t>
            </a:r>
            <a:r>
              <a:rPr sz="1000" spc="-5">
                <a:solidFill>
                  <a:srgbClr val="231F20"/>
                </a:solidFill>
                <a:latin typeface="Arial"/>
                <a:cs typeface="Arial"/>
              </a:rPr>
              <a:t>develop </a:t>
            </a:r>
            <a:r>
              <a:rPr sz="1000">
                <a:solidFill>
                  <a:srgbClr val="231F20"/>
                </a:solidFill>
                <a:latin typeface="Arial"/>
                <a:cs typeface="Arial"/>
              </a:rPr>
              <a:t>turn-key </a:t>
            </a:r>
            <a:r>
              <a:rPr sz="1000" spc="-5">
                <a:solidFill>
                  <a:srgbClr val="231F20"/>
                </a:solidFill>
                <a:latin typeface="Arial"/>
                <a:cs typeface="Arial"/>
              </a:rPr>
              <a:t>solar  energy </a:t>
            </a:r>
            <a:r>
              <a:rPr sz="1000">
                <a:solidFill>
                  <a:srgbClr val="231F20"/>
                </a:solidFill>
                <a:latin typeface="Arial"/>
                <a:cs typeface="Arial"/>
              </a:rPr>
              <a:t>systems that </a:t>
            </a:r>
            <a:r>
              <a:rPr sz="1000" spc="-5">
                <a:solidFill>
                  <a:srgbClr val="231F20"/>
                </a:solidFill>
                <a:latin typeface="Arial"/>
                <a:cs typeface="Arial"/>
              </a:rPr>
              <a:t>will deliver long-term performance </a:t>
            </a:r>
            <a:r>
              <a:rPr sz="1000">
                <a:solidFill>
                  <a:srgbClr val="231F20"/>
                </a:solidFill>
                <a:latin typeface="Arial"/>
                <a:cs typeface="Arial"/>
              </a:rPr>
              <a:t>to  </a:t>
            </a:r>
            <a:r>
              <a:rPr sz="1000" spc="-5">
                <a:solidFill>
                  <a:srgbClr val="231F20"/>
                </a:solidFill>
                <a:latin typeface="Arial"/>
                <a:cs typeface="Arial"/>
              </a:rPr>
              <a:t>capture optimal</a:t>
            </a:r>
            <a:r>
              <a:rPr sz="1000">
                <a:solidFill>
                  <a:srgbClr val="231F20"/>
                </a:solidFill>
                <a:latin typeface="Arial"/>
                <a:cs typeface="Arial"/>
              </a:rPr>
              <a:t> results.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3100" y="2467359"/>
            <a:ext cx="3469004" cy="125418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150"/>
              </a:lnSpc>
              <a:spcBef>
                <a:spcPts val="180"/>
              </a:spcBef>
            </a:pPr>
            <a:r>
              <a:rPr lang="en-US" sz="1000" spc="-5">
                <a:solidFill>
                  <a:srgbClr val="231F20"/>
                </a:solidFill>
                <a:latin typeface="Arial"/>
                <a:cs typeface="Arial"/>
              </a:rPr>
              <a:t>SPH Solutions</a:t>
            </a:r>
            <a:r>
              <a:rPr sz="1000" spc="-5">
                <a:solidFill>
                  <a:srgbClr val="231F20"/>
                </a:solidFill>
                <a:latin typeface="Arial"/>
                <a:cs typeface="Arial"/>
              </a:rPr>
              <a:t> develops cost-effective solar electric solutions  </a:t>
            </a:r>
            <a:r>
              <a:rPr lang="en-US" sz="1000" spc="-5">
                <a:solidFill>
                  <a:srgbClr val="231F20"/>
                </a:solidFill>
                <a:latin typeface="Arial"/>
                <a:cs typeface="Arial"/>
              </a:rPr>
              <a:t>mainly for non-profit entities (schools, religious entities, foundations) and also </a:t>
            </a:r>
            <a:r>
              <a:rPr sz="1000" spc="-5">
                <a:solidFill>
                  <a:srgbClr val="231F20"/>
                </a:solidFill>
                <a:latin typeface="Arial"/>
                <a:cs typeface="Arial"/>
              </a:rPr>
              <a:t>commercial</a:t>
            </a:r>
            <a:r>
              <a:rPr lang="en-US" sz="1000" spc="-5">
                <a:solidFill>
                  <a:srgbClr val="231F20"/>
                </a:solidFill>
                <a:latin typeface="Arial"/>
                <a:cs typeface="Arial"/>
              </a:rPr>
              <a:t>, </a:t>
            </a:r>
            <a:r>
              <a:rPr sz="1000" spc="-5">
                <a:solidFill>
                  <a:srgbClr val="231F20"/>
                </a:solidFill>
                <a:latin typeface="Arial"/>
                <a:cs typeface="Arial"/>
              </a:rPr>
              <a:t>municipal, </a:t>
            </a:r>
            <a:r>
              <a:rPr sz="1000">
                <a:solidFill>
                  <a:srgbClr val="231F20"/>
                </a:solidFill>
                <a:latin typeface="Arial"/>
                <a:cs typeface="Arial"/>
              </a:rPr>
              <a:t>state </a:t>
            </a:r>
            <a:r>
              <a:rPr sz="1000" spc="-5">
                <a:solidFill>
                  <a:srgbClr val="231F20"/>
                </a:solidFill>
                <a:latin typeface="Arial"/>
                <a:cs typeface="Arial"/>
              </a:rPr>
              <a:t>and federal clients who  demand high-end performance </a:t>
            </a:r>
            <a:r>
              <a:rPr sz="1000">
                <a:solidFill>
                  <a:srgbClr val="231F20"/>
                </a:solidFill>
                <a:latin typeface="Arial"/>
                <a:cs typeface="Arial"/>
              </a:rPr>
              <a:t>to </a:t>
            </a:r>
            <a:r>
              <a:rPr sz="1000" spc="-5">
                <a:solidFill>
                  <a:srgbClr val="231F20"/>
                </a:solidFill>
                <a:latin typeface="Arial"/>
                <a:cs typeface="Arial"/>
              </a:rPr>
              <a:t>capture </a:t>
            </a:r>
            <a:r>
              <a:rPr sz="1000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sz="1000" spc="-5">
                <a:solidFill>
                  <a:srgbClr val="231F20"/>
                </a:solidFill>
                <a:latin typeface="Arial"/>
                <a:cs typeface="Arial"/>
              </a:rPr>
              <a:t>system’s long- </a:t>
            </a:r>
            <a:r>
              <a:rPr sz="1000">
                <a:solidFill>
                  <a:srgbClr val="231F20"/>
                </a:solidFill>
                <a:latin typeface="Arial"/>
                <a:cs typeface="Arial"/>
              </a:rPr>
              <a:t>term returns. </a:t>
            </a:r>
            <a:r>
              <a:rPr lang="en-US" sz="1000" spc="-5">
                <a:solidFill>
                  <a:srgbClr val="231F20"/>
                </a:solidFill>
                <a:latin typeface="Arial"/>
                <a:cs typeface="Arial"/>
              </a:rPr>
              <a:t>SPH Solutions</a:t>
            </a:r>
            <a:r>
              <a:rPr sz="1000" spc="-5">
                <a:solidFill>
                  <a:srgbClr val="231F20"/>
                </a:solidFill>
                <a:latin typeface="Arial"/>
                <a:cs typeface="Arial"/>
              </a:rPr>
              <a:t> differentiates </a:t>
            </a:r>
            <a:r>
              <a:rPr sz="1000">
                <a:solidFill>
                  <a:srgbClr val="231F20"/>
                </a:solidFill>
                <a:latin typeface="Arial"/>
                <a:cs typeface="Arial"/>
              </a:rPr>
              <a:t>itself from the  </a:t>
            </a:r>
            <a:r>
              <a:rPr sz="1000" spc="-5">
                <a:solidFill>
                  <a:srgbClr val="231F20"/>
                </a:solidFill>
                <a:latin typeface="Arial"/>
                <a:cs typeface="Arial"/>
              </a:rPr>
              <a:t>competition through outstanding </a:t>
            </a:r>
            <a:r>
              <a:rPr sz="1000">
                <a:solidFill>
                  <a:srgbClr val="231F20"/>
                </a:solidFill>
                <a:latin typeface="Arial"/>
                <a:cs typeface="Arial"/>
              </a:rPr>
              <a:t>past performance, </a:t>
            </a:r>
            <a:r>
              <a:rPr sz="1000" spc="-5">
                <a:solidFill>
                  <a:srgbClr val="231F20"/>
                </a:solidFill>
                <a:latin typeface="Arial"/>
                <a:cs typeface="Arial"/>
              </a:rPr>
              <a:t>premier design, engineering, project </a:t>
            </a:r>
            <a:r>
              <a:rPr sz="1000">
                <a:solidFill>
                  <a:srgbClr val="231F20"/>
                </a:solidFill>
                <a:latin typeface="Arial"/>
                <a:cs typeface="Arial"/>
              </a:rPr>
              <a:t>management </a:t>
            </a:r>
            <a:r>
              <a:rPr sz="1000" spc="-5">
                <a:solidFill>
                  <a:srgbClr val="231F20"/>
                </a:solidFill>
                <a:latin typeface="Arial"/>
                <a:cs typeface="Arial"/>
              </a:rPr>
              <a:t>expertise,  and </a:t>
            </a:r>
            <a:r>
              <a:rPr sz="1000">
                <a:solidFill>
                  <a:srgbClr val="231F20"/>
                </a:solidFill>
                <a:latin typeface="Arial"/>
                <a:cs typeface="Arial"/>
              </a:rPr>
              <a:t>tailored financing</a:t>
            </a:r>
            <a:r>
              <a:rPr sz="1000" spc="-2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>
                <a:solidFill>
                  <a:srgbClr val="231F20"/>
                </a:solidFill>
                <a:latin typeface="Arial"/>
                <a:cs typeface="Arial"/>
              </a:rPr>
              <a:t>solutions.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8655" y="3820525"/>
            <a:ext cx="3547745" cy="176972"/>
          </a:xfrm>
          <a:prstGeom prst="rect">
            <a:avLst/>
          </a:prstGeom>
        </p:spPr>
        <p:txBody>
          <a:bodyPr vert="horz" wrap="square" lIns="0" tIns="22860" rIns="0" bIns="0" rtlCol="0" anchor="t">
            <a:spAutoFit/>
          </a:bodyPr>
          <a:lstStyle/>
          <a:p>
            <a:pPr marL="12700" marR="5080">
              <a:lnSpc>
                <a:spcPts val="1150"/>
              </a:lnSpc>
              <a:spcBef>
                <a:spcPts val="180"/>
              </a:spcBef>
            </a:pPr>
            <a:endParaRPr lang="en-US" sz="1000">
              <a:solidFill>
                <a:srgbClr val="231F20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8655" y="5779131"/>
            <a:ext cx="192278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0">
                <a:solidFill>
                  <a:srgbClr val="EE8222"/>
                </a:solidFill>
                <a:latin typeface="Arial"/>
                <a:cs typeface="Arial"/>
              </a:rPr>
              <a:t>COMPANY</a:t>
            </a:r>
            <a:r>
              <a:rPr sz="1400" b="1" spc="-70">
                <a:solidFill>
                  <a:srgbClr val="EE8222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EE8222"/>
                </a:solidFill>
                <a:latin typeface="Arial"/>
                <a:cs typeface="Arial"/>
              </a:rPr>
              <a:t>OVERVIEW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8655" y="6172200"/>
            <a:ext cx="3486150" cy="1250342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550"/>
              </a:spcBef>
              <a:buClr>
                <a:srgbClr val="EE8222"/>
              </a:buClr>
              <a:buChar char="•"/>
              <a:tabLst>
                <a:tab pos="184150" algn="l"/>
              </a:tabLst>
            </a:pPr>
            <a:r>
              <a:rPr sz="1000" b="1">
                <a:solidFill>
                  <a:srgbClr val="231F20"/>
                </a:solidFill>
                <a:latin typeface="Arial"/>
                <a:cs typeface="Arial"/>
              </a:rPr>
              <a:t>Founded in</a:t>
            </a:r>
            <a:r>
              <a:rPr sz="1000" b="1" spc="-8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z="1000" b="1" spc="-5">
                <a:solidFill>
                  <a:srgbClr val="231F20"/>
                </a:solidFill>
                <a:latin typeface="Arial"/>
                <a:cs typeface="Arial"/>
              </a:rPr>
              <a:t>2009</a:t>
            </a:r>
            <a:endParaRPr sz="1000">
              <a:latin typeface="Arial"/>
              <a:cs typeface="Arial"/>
            </a:endParaRPr>
          </a:p>
          <a:p>
            <a:pPr marL="184150" indent="-171450">
              <a:lnSpc>
                <a:spcPct val="100000"/>
              </a:lnSpc>
              <a:spcBef>
                <a:spcPts val="450"/>
              </a:spcBef>
              <a:buClr>
                <a:srgbClr val="EE8222"/>
              </a:buClr>
              <a:buChar char="•"/>
              <a:tabLst>
                <a:tab pos="184150" algn="l"/>
              </a:tabLst>
            </a:pPr>
            <a:r>
              <a:rPr sz="1000" b="1" spc="-5">
                <a:solidFill>
                  <a:srgbClr val="231F20"/>
                </a:solidFill>
                <a:latin typeface="Arial"/>
                <a:cs typeface="Arial"/>
              </a:rPr>
              <a:t>6</a:t>
            </a:r>
            <a:r>
              <a:rPr lang="en-US" sz="1000" b="1" spc="-5">
                <a:solidFill>
                  <a:srgbClr val="231F20"/>
                </a:solidFill>
                <a:latin typeface="Arial"/>
                <a:cs typeface="Arial"/>
              </a:rPr>
              <a:t>0 + </a:t>
            </a:r>
            <a:r>
              <a:rPr sz="1000" b="1">
                <a:solidFill>
                  <a:srgbClr val="231F20"/>
                </a:solidFill>
                <a:latin typeface="Arial"/>
                <a:cs typeface="Arial"/>
              </a:rPr>
              <a:t>installations</a:t>
            </a:r>
            <a:endParaRPr sz="1000">
              <a:latin typeface="Arial"/>
              <a:cs typeface="Arial"/>
            </a:endParaRPr>
          </a:p>
          <a:p>
            <a:pPr marL="184150" indent="-171450">
              <a:lnSpc>
                <a:spcPct val="100000"/>
              </a:lnSpc>
              <a:spcBef>
                <a:spcPts val="450"/>
              </a:spcBef>
              <a:buClr>
                <a:srgbClr val="EE8222"/>
              </a:buClr>
              <a:buChar char="•"/>
              <a:tabLst>
                <a:tab pos="184150" algn="l"/>
              </a:tabLst>
            </a:pPr>
            <a:r>
              <a:rPr lang="en-US" sz="1000" b="1" spc="-5">
                <a:solidFill>
                  <a:srgbClr val="231F20"/>
                </a:solidFill>
                <a:latin typeface="Arial"/>
                <a:cs typeface="Arial"/>
              </a:rPr>
              <a:t>3 +</a:t>
            </a:r>
            <a:r>
              <a:rPr sz="1000" b="1" spc="-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231F20"/>
                </a:solidFill>
                <a:latin typeface="Arial"/>
                <a:cs typeface="Arial"/>
              </a:rPr>
              <a:t>MW of installed</a:t>
            </a:r>
            <a:r>
              <a:rPr sz="1000" b="1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5">
                <a:solidFill>
                  <a:srgbClr val="231F20"/>
                </a:solidFill>
                <a:latin typeface="Arial"/>
                <a:cs typeface="Arial"/>
              </a:rPr>
              <a:t>capacity</a:t>
            </a:r>
            <a:endParaRPr sz="1000">
              <a:latin typeface="Arial"/>
              <a:cs typeface="Arial"/>
            </a:endParaRPr>
          </a:p>
          <a:p>
            <a:pPr marL="184150" indent="-171450">
              <a:lnSpc>
                <a:spcPct val="100000"/>
              </a:lnSpc>
              <a:spcBef>
                <a:spcPts val="450"/>
              </a:spcBef>
              <a:buClr>
                <a:srgbClr val="EE8222"/>
              </a:buClr>
              <a:buChar char="•"/>
              <a:tabLst>
                <a:tab pos="184150" algn="l"/>
              </a:tabLst>
            </a:pPr>
            <a:r>
              <a:rPr sz="1000" b="1" spc="-5">
                <a:solidFill>
                  <a:srgbClr val="231F20"/>
                </a:solidFill>
                <a:latin typeface="Arial"/>
                <a:cs typeface="Arial"/>
              </a:rPr>
              <a:t>NABCEP </a:t>
            </a:r>
            <a:r>
              <a:rPr sz="1000" b="1">
                <a:solidFill>
                  <a:srgbClr val="231F20"/>
                </a:solidFill>
                <a:latin typeface="Arial"/>
                <a:cs typeface="Arial"/>
              </a:rPr>
              <a:t>Solar PV Installation</a:t>
            </a:r>
            <a:r>
              <a:rPr sz="1000" b="1" spc="-75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231F20"/>
                </a:solidFill>
                <a:latin typeface="Arial"/>
                <a:cs typeface="Arial"/>
              </a:rPr>
              <a:t>Professionals™</a:t>
            </a:r>
            <a:endParaRPr sz="1000">
              <a:latin typeface="Arial"/>
              <a:cs typeface="Arial"/>
            </a:endParaRPr>
          </a:p>
          <a:p>
            <a:pPr marL="184150" indent="-171450">
              <a:lnSpc>
                <a:spcPct val="100000"/>
              </a:lnSpc>
              <a:spcBef>
                <a:spcPts val="450"/>
              </a:spcBef>
              <a:buClr>
                <a:srgbClr val="EE8222"/>
              </a:buClr>
              <a:buChar char="•"/>
              <a:tabLst>
                <a:tab pos="184150" algn="l"/>
              </a:tabLst>
            </a:pPr>
            <a:r>
              <a:rPr lang="en-US" sz="1000" b="1">
                <a:solidFill>
                  <a:srgbClr val="231F20"/>
                </a:solidFill>
                <a:latin typeface="Arial"/>
                <a:cs typeface="Arial"/>
              </a:rPr>
              <a:t>Veteran Owned Service Disabled </a:t>
            </a:r>
            <a:r>
              <a:rPr sz="1000" b="1">
                <a:solidFill>
                  <a:srgbClr val="231F20"/>
                </a:solidFill>
                <a:latin typeface="Arial"/>
                <a:cs typeface="Arial"/>
              </a:rPr>
              <a:t>Small </a:t>
            </a:r>
            <a:r>
              <a:rPr sz="1000" b="1" spc="-5">
                <a:solidFill>
                  <a:srgbClr val="231F20"/>
                </a:solidFill>
                <a:latin typeface="Arial"/>
                <a:cs typeface="Arial"/>
              </a:rPr>
              <a:t>Business</a:t>
            </a:r>
            <a:r>
              <a:rPr sz="1000" b="1" spc="-1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b="1" spc="-5">
                <a:solidFill>
                  <a:srgbClr val="231F20"/>
                </a:solidFill>
                <a:latin typeface="Arial"/>
                <a:cs typeface="Arial"/>
              </a:rPr>
              <a:t>Certified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457700" y="1200150"/>
            <a:ext cx="2628900" cy="1714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074" y="237281"/>
            <a:ext cx="1220876" cy="64013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699" y="5638800"/>
            <a:ext cx="2641599" cy="1981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6172200"/>
            <a:ext cx="739102" cy="73910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215</Words>
  <Application>Microsoft Macintosh PowerPoint</Application>
  <PresentationFormat>Custom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Statement of Qualifications</dc:title>
  <dc:creator>James Donlan</dc:creator>
  <cp:lastModifiedBy>Connor Donlan</cp:lastModifiedBy>
  <cp:revision>3</cp:revision>
  <dcterms:created xsi:type="dcterms:W3CDTF">2019-05-31T14:49:48Z</dcterms:created>
  <dcterms:modified xsi:type="dcterms:W3CDTF">2023-03-15T19:04:54Z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2014-02-28T00:00:00Z</vt:filetime>
  </property>
  <property fmtid="{D5CDD505-2E9C-101B-9397-08002B2CF9AE}" pid="3" name="Creator">
    <vt:lpwstr>Adobe InDesign CC (Windows)</vt:lpwstr>
  </property>
  <property fmtid="{D5CDD505-2E9C-101B-9397-08002B2CF9AE}" pid="4" name="LastSaved">
    <vt:filetime>2019-05-31T00:00:00Z</vt:filetime>
  </property>
</Properties>
</file>