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P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73192"/>
  </p:normalViewPr>
  <p:slideViewPr>
    <p:cSldViewPr snapToGrid="0">
      <p:cViewPr varScale="1">
        <p:scale>
          <a:sx n="74" d="100"/>
          <a:sy n="74" d="100"/>
        </p:scale>
        <p:origin x="192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6B2FD-3C77-3945-B6D4-A68F9A4157B5}" type="datetimeFigureOut">
              <a:rPr lang="en-US" smtClean="0"/>
              <a:t>3/15/23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4E575E-8E4D-E646-A138-7A0919BAA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4357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4E575E-8E4D-E646-A138-7A0919BAA7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8394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BF9B7-1666-230D-1C3B-8611443EE8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8B2FFC-5C2A-270D-A795-F5FC032999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E2F018-BF79-0303-E9B5-4DBB29A5B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59C4A-38E4-5F4B-B9DD-4E77F3766BA8}" type="datetimeFigureOut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5924D-0347-6F60-678F-6422EE20E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0FCA17-738E-177A-8818-8FA975895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0E5F-7D27-F94F-94CB-82C5084EE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139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EA421F-0034-3B4B-F559-23472738F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172856-2D07-D17B-502F-0606DE61DF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4F9008-310D-1F5B-8F00-9E564CEAF8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59C4A-38E4-5F4B-B9DD-4E77F3766BA8}" type="datetimeFigureOut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B95BA-A8C6-61DF-E855-85BD65ED5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EA825B-96D3-287E-016A-6A905708F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0E5F-7D27-F94F-94CB-82C5084EE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014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2F061C-D97B-3E7D-3BD7-B5D814980A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E96A2E-F6D8-C6D7-DF75-67908BD594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C42FBB-478C-2F6F-6275-A05A5B02A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59C4A-38E4-5F4B-B9DD-4E77F3766BA8}" type="datetimeFigureOut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3CB754-410A-0C9F-D140-8F864DF9F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8D606C-891D-154E-8B92-3E7727E60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0E5F-7D27-F94F-94CB-82C5084EE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899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00988A-1304-DDEB-3FE0-AEB764717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7C7C7B-ABEF-675B-082A-8846899EF2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D60732-9209-776E-6804-431514A7FD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58A617-E2BD-D5E6-B454-65E13CF9A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59C4A-38E4-5F4B-B9DD-4E77F3766BA8}" type="datetimeFigureOut">
              <a:rPr lang="en-US" smtClean="0"/>
              <a:t>3/15/23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22DB98-9588-E035-DE6C-3C677FB32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711000-33FD-2091-80AB-D4BF04893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0E5F-7D27-F94F-94CB-82C5084EE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902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19854-B107-1861-2571-62230E524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E5FBA0-97C0-8E75-18A4-0C8A6D6BEC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2B8339-981C-F06C-9DFA-CE043CCAB1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5676E-EA3E-8E85-BE03-7158B339AC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E66853-F14A-1B6E-38E1-69FDD3DBBF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7D5E7E-6B3D-DD9F-EDBF-5EB2B5F45B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59C4A-38E4-5F4B-B9DD-4E77F3766BA8}" type="datetimeFigureOut">
              <a:rPr lang="en-US" smtClean="0"/>
              <a:t>3/15/23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788A2E-785C-3CD5-6DCD-EF1EE5F98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82FC7F4-01AD-CCCF-E3EB-C6DC865D7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0E5F-7D27-F94F-94CB-82C5084EE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063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0A164-4E9F-0EA4-6EF2-7044EFD74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AD2885-244A-EE38-9C00-E1D6334FC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59C4A-38E4-5F4B-B9DD-4E77F3766BA8}" type="datetimeFigureOut">
              <a:rPr lang="en-US" smtClean="0"/>
              <a:t>3/15/23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4A3026-F1DA-E983-93B2-4C2061CD4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5F5AFD-8192-2917-85A6-8A7C82999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0E5F-7D27-F94F-94CB-82C5084EE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581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76C784-1160-3220-DC7F-2877812E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59C4A-38E4-5F4B-B9DD-4E77F3766BA8}" type="datetimeFigureOut">
              <a:rPr lang="en-US" smtClean="0"/>
              <a:t>3/15/23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FEB764-EF7D-354E-C642-5D6A2CAFF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65F851-91AE-5CB3-E9A6-8E1C010D9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0E5F-7D27-F94F-94CB-82C5084EE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518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A78736-5B07-F94E-11A1-0852F1001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326030-0FA7-F3A0-587B-EDBD2F066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8B4F10-049B-6BBD-4953-42AD028C28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E13EE9-9A12-A682-1187-1359EF8B4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59C4A-38E4-5F4B-B9DD-4E77F3766BA8}" type="datetimeFigureOut">
              <a:rPr lang="en-US" smtClean="0"/>
              <a:t>3/15/23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BE6153-5A3E-30F0-4576-B6AD0DF83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C98212-7806-A30E-8C59-B32EF6454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0E5F-7D27-F94F-94CB-82C5084EE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007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0A0C7-37DE-050D-F101-882E9B312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615C69-8CCA-42FC-EF0C-0C33052F9D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88989C-ECBB-6D8B-8A68-C373044F1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3972F0-964B-47ED-0346-89E69B2CA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59C4A-38E4-5F4B-B9DD-4E77F3766BA8}" type="datetimeFigureOut">
              <a:rPr lang="en-US" smtClean="0"/>
              <a:t>3/15/23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55D969-6B72-1956-FABD-C48F33BDF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A74B9C-F46B-DCC0-A0DF-65FF5A1F5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0E5F-7D27-F94F-94CB-82C5084EE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27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98FBB6-DA5E-74B8-F1EB-584D251F4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99DC12-BE49-8002-5BAF-8B7EEF0B83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AE72E4-389E-779A-E52B-2BF4E653F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59C4A-38E4-5F4B-B9DD-4E77F3766BA8}" type="datetimeFigureOut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6BA3BC-0756-1E0C-DD8B-C9649FD89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F71C71-08D3-E922-85F8-E43008D88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0E5F-7D27-F94F-94CB-82C5084EE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385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933DD6-C37F-51C4-D4E2-E69EF3A439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8A3A8A-4BF7-3F87-36A2-80DBCC7127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C1102F-E5ED-0F48-029F-CAE2A3875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59C4A-38E4-5F4B-B9DD-4E77F3766BA8}" type="datetimeFigureOut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14BE4C-5CE4-9608-FCE0-A5FEDB776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2898B5-139A-8161-FA3D-2963AA4EB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E0E5F-7D27-F94F-94CB-82C5084EE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11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08F062-9344-263D-97BA-AAB41B43C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048CC7-8C01-DE16-90E0-B096007E9D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F3AE3F-7A2B-BCDD-C343-8923F23747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59C4A-38E4-5F4B-B9DD-4E77F3766BA8}" type="datetimeFigureOut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21C557-7DC2-F65F-BA56-52977E33CE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4B02B-91EF-B075-01A2-C340592D4A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E0E5F-7D27-F94F-94CB-82C5084EE1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840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P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4CBC140-F399-211B-369C-90E7E34044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997" b="29467"/>
          <a:stretch/>
        </p:blipFill>
        <p:spPr>
          <a:xfrm>
            <a:off x="3923403" y="486563"/>
            <a:ext cx="8256861" cy="172595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8438F40A-0CE3-9E4F-7D26-F63121E4BBF0}"/>
              </a:ext>
            </a:extLst>
          </p:cNvPr>
          <p:cNvSpPr txBox="1">
            <a:spLocks/>
          </p:cNvSpPr>
          <p:nvPr/>
        </p:nvSpPr>
        <p:spPr>
          <a:xfrm>
            <a:off x="4032992" y="180169"/>
            <a:ext cx="8159008" cy="3556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800" b="1" dirty="0" err="1"/>
              <a:t>Seeking</a:t>
            </a:r>
            <a:r>
              <a:rPr lang="es-ES" sz="2800" b="1" dirty="0"/>
              <a:t> </a:t>
            </a:r>
            <a:r>
              <a:rPr lang="es-ES" sz="2800" b="1" dirty="0" err="1"/>
              <a:t>Communities</a:t>
            </a:r>
            <a:r>
              <a:rPr lang="es-ES" sz="2800" b="1" dirty="0"/>
              <a:t> Solar </a:t>
            </a:r>
            <a:r>
              <a:rPr lang="es-ES" sz="2800" b="1" dirty="0" err="1"/>
              <a:t>For</a:t>
            </a:r>
            <a:r>
              <a:rPr lang="es-ES" sz="2800" b="1" dirty="0"/>
              <a:t> </a:t>
            </a:r>
            <a:r>
              <a:rPr lang="es-ES" sz="2800" b="1" dirty="0" err="1"/>
              <a:t>Equity</a:t>
            </a:r>
            <a:endParaRPr lang="en-US" sz="2800" b="1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7BD78614-22F0-D342-7AFD-188FD07701C9}"/>
              </a:ext>
            </a:extLst>
          </p:cNvPr>
          <p:cNvSpPr txBox="1">
            <a:spLocks/>
          </p:cNvSpPr>
          <p:nvPr/>
        </p:nvSpPr>
        <p:spPr>
          <a:xfrm>
            <a:off x="4093036" y="929456"/>
            <a:ext cx="7874797" cy="4547300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594" indent="-228594"/>
            <a:r>
              <a:rPr lang="en-US" sz="1600" dirty="0">
                <a:solidFill>
                  <a:srgbClr val="292929"/>
                </a:solidFill>
              </a:rPr>
              <a:t>La Margarita is a community-based organization located at Salinas, Puerto Rico.</a:t>
            </a:r>
          </a:p>
          <a:p>
            <a:pPr marL="228594" indent="-228594"/>
            <a:r>
              <a:rPr lang="en-US" sz="1600" dirty="0" err="1">
                <a:solidFill>
                  <a:srgbClr val="292929"/>
                </a:solidFill>
              </a:rPr>
              <a:t>Abeyno</a:t>
            </a:r>
            <a:r>
              <a:rPr lang="en-US" sz="1600" dirty="0">
                <a:solidFill>
                  <a:srgbClr val="292929"/>
                </a:solidFill>
              </a:rPr>
              <a:t> Coop is a certified Solar Cooperative by the </a:t>
            </a:r>
            <a:r>
              <a:rPr lang="en-US" sz="1600" dirty="0" err="1">
                <a:solidFill>
                  <a:srgbClr val="292929"/>
                </a:solidFill>
              </a:rPr>
              <a:t>Negociado</a:t>
            </a:r>
            <a:r>
              <a:rPr lang="en-US" sz="1600" dirty="0">
                <a:solidFill>
                  <a:srgbClr val="292929"/>
                </a:solidFill>
              </a:rPr>
              <a:t> de </a:t>
            </a:r>
            <a:r>
              <a:rPr lang="en-US" sz="1600" dirty="0" err="1">
                <a:solidFill>
                  <a:srgbClr val="292929"/>
                </a:solidFill>
              </a:rPr>
              <a:t>Energia</a:t>
            </a:r>
            <a:r>
              <a:rPr lang="en-US" sz="1600" dirty="0">
                <a:solidFill>
                  <a:srgbClr val="292929"/>
                </a:solidFill>
              </a:rPr>
              <a:t> de P.R.</a:t>
            </a:r>
          </a:p>
          <a:p>
            <a:pPr marL="228594" indent="-228594"/>
            <a:r>
              <a:rPr lang="en-US" sz="1600" dirty="0">
                <a:solidFill>
                  <a:srgbClr val="292929"/>
                </a:solidFill>
              </a:rPr>
              <a:t>Our main goal is to increase energy resiliency in our disadvantaged community creating a Solar Community project with at least 1 MW. </a:t>
            </a:r>
          </a:p>
          <a:p>
            <a:pPr marL="914377" lvl="1" indent="-304792">
              <a:buFont typeface="Arial" panose="020B0604020202020204" pitchFamily="34" charset="0"/>
              <a:buAutoNum type="arabicParenBoth"/>
            </a:pPr>
            <a:r>
              <a:rPr lang="en-US" sz="1600" dirty="0">
                <a:solidFill>
                  <a:srgbClr val="292929"/>
                </a:solidFill>
              </a:rPr>
              <a:t>Planning</a:t>
            </a:r>
          </a:p>
          <a:p>
            <a:pPr marL="914377" lvl="1" indent="-304792">
              <a:buFont typeface="Arial" panose="020B0604020202020204" pitchFamily="34" charset="0"/>
              <a:buAutoNum type="arabicParenBoth"/>
            </a:pPr>
            <a:r>
              <a:rPr lang="en-US" sz="1600" dirty="0">
                <a:solidFill>
                  <a:srgbClr val="292929"/>
                </a:solidFill>
              </a:rPr>
              <a:t>Ownership</a:t>
            </a:r>
          </a:p>
          <a:p>
            <a:pPr marL="914377" lvl="1" indent="-304792">
              <a:buFont typeface="Arial" panose="020B0604020202020204" pitchFamily="34" charset="0"/>
              <a:buAutoNum type="arabicParenBoth"/>
            </a:pPr>
            <a:r>
              <a:rPr lang="en-US" sz="1600" dirty="0">
                <a:solidFill>
                  <a:srgbClr val="292929"/>
                </a:solidFill>
              </a:rPr>
              <a:t>Education</a:t>
            </a:r>
          </a:p>
          <a:p>
            <a:pPr marL="914377" lvl="1" indent="-304792">
              <a:buFont typeface="Arial" panose="020B0604020202020204" pitchFamily="34" charset="0"/>
              <a:buAutoNum type="arabicParenBoth"/>
            </a:pPr>
            <a:r>
              <a:rPr lang="en-US" sz="1600" dirty="0">
                <a:solidFill>
                  <a:srgbClr val="292929"/>
                </a:solidFill>
              </a:rPr>
              <a:t>Implementation</a:t>
            </a:r>
          </a:p>
          <a:p>
            <a:pPr marL="228594" indent="-228594"/>
            <a:r>
              <a:rPr lang="en-US" sz="1600" dirty="0"/>
              <a:t>Five Meaningful Benefits: </a:t>
            </a:r>
          </a:p>
          <a:p>
            <a:pPr marL="838179" lvl="1" indent="-228594">
              <a:buFont typeface="Wingdings" pitchFamily="2" charset="2"/>
              <a:buChar char="ü"/>
            </a:pPr>
            <a:r>
              <a:rPr lang="en-US" sz="1600" dirty="0"/>
              <a:t>Household Access for everyone including seniors, women, and low-income members. </a:t>
            </a:r>
          </a:p>
          <a:p>
            <a:pPr marL="838179" lvl="1" indent="-228594">
              <a:buFont typeface="Wingdings" pitchFamily="2" charset="2"/>
              <a:buChar char="ü"/>
            </a:pPr>
            <a:r>
              <a:rPr lang="en-US" sz="1600" dirty="0"/>
              <a:t>Photovoltaics system with battery backup grid-tied system. </a:t>
            </a:r>
          </a:p>
          <a:p>
            <a:pPr marL="838179" lvl="1" indent="-228594">
              <a:buFont typeface="Wingdings" pitchFamily="2" charset="2"/>
              <a:buChar char="ü"/>
            </a:pPr>
            <a:r>
              <a:rPr lang="en-US" sz="1600" dirty="0"/>
              <a:t>Reduce the cost of electric power services.  </a:t>
            </a:r>
          </a:p>
          <a:p>
            <a:pPr marL="838179" lvl="1" indent="-228594">
              <a:buFont typeface="Wingdings" pitchFamily="2" charset="2"/>
              <a:buChar char="ü"/>
            </a:pPr>
            <a:r>
              <a:rPr lang="en-US" sz="1600" dirty="0"/>
              <a:t>Provide energy services in a continuous, stable, efficient and reliable manner.</a:t>
            </a:r>
          </a:p>
          <a:p>
            <a:pPr marL="838179" lvl="1" indent="-228594">
              <a:buFont typeface="Wingdings" pitchFamily="2" charset="2"/>
              <a:buChar char="ü"/>
            </a:pPr>
            <a:r>
              <a:rPr lang="en-US" sz="1600" dirty="0"/>
              <a:t>Educate residents of the advantages of renewable energy system and how to have ownership of the solar system.  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87688611-BDC7-CCFB-560B-FF5E1EF77F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31" t="6669" b="12048"/>
          <a:stretch/>
        </p:blipFill>
        <p:spPr bwMode="auto">
          <a:xfrm>
            <a:off x="1021759" y="4958039"/>
            <a:ext cx="2128285" cy="1899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60CA5D93-D1DA-351D-E274-41F5CC30A69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319" t="35197" r="21563" b="30178"/>
          <a:stretch/>
        </p:blipFill>
        <p:spPr>
          <a:xfrm>
            <a:off x="320423" y="178032"/>
            <a:ext cx="3250699" cy="1811944"/>
          </a:xfrm>
          <a:prstGeom prst="rect">
            <a:avLst/>
          </a:prstGeom>
        </p:spPr>
      </p:pic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B631E33C-15BB-7D93-2F81-6A1F64C8061E}"/>
              </a:ext>
            </a:extLst>
          </p:cNvPr>
          <p:cNvSpPr txBox="1">
            <a:spLocks/>
          </p:cNvSpPr>
          <p:nvPr/>
        </p:nvSpPr>
        <p:spPr>
          <a:xfrm>
            <a:off x="4216641" y="5816532"/>
            <a:ext cx="5017487" cy="70214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457200" rtl="0" eaLnBrk="1" latinLnBrk="0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  <a:tabLst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594" indent="-228594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600" dirty="0" err="1"/>
              <a:t>Asociación</a:t>
            </a:r>
            <a:r>
              <a:rPr lang="en-US" sz="1600" dirty="0"/>
              <a:t> de </a:t>
            </a:r>
            <a:r>
              <a:rPr lang="en-US" sz="1600" dirty="0" err="1"/>
              <a:t>Residentes</a:t>
            </a:r>
            <a:r>
              <a:rPr lang="en-US" sz="1600" dirty="0"/>
              <a:t> de La Margarita, Inc.</a:t>
            </a:r>
          </a:p>
          <a:p>
            <a:pPr marL="228594" indent="-228594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600" dirty="0" err="1"/>
              <a:t>Cooperativa</a:t>
            </a:r>
            <a:r>
              <a:rPr lang="en-US" sz="1600" dirty="0"/>
              <a:t> de </a:t>
            </a:r>
            <a:r>
              <a:rPr lang="en-US" sz="1600" dirty="0" err="1"/>
              <a:t>Energía</a:t>
            </a:r>
            <a:r>
              <a:rPr lang="en-US" sz="1600" dirty="0"/>
              <a:t> La Margarita – </a:t>
            </a:r>
            <a:r>
              <a:rPr lang="en-US" sz="1600" dirty="0" err="1"/>
              <a:t>Abeyno</a:t>
            </a:r>
            <a:r>
              <a:rPr lang="en-US" sz="1600" dirty="0"/>
              <a:t> Coop.</a:t>
            </a:r>
          </a:p>
          <a:p>
            <a:pPr marL="228594" indent="-228594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1467" dirty="0"/>
          </a:p>
          <a:p>
            <a:pPr marL="228594" indent="-228594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838179" lvl="1" indent="-228594">
              <a:buFont typeface="Arial" panose="020B0604020202020204" pitchFamily="34" charset="0"/>
              <a:buChar char="•"/>
            </a:pPr>
            <a:endParaRPr lang="en-US" sz="1333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E0031-2526-3BFE-F1DE-323D70628B15}"/>
              </a:ext>
            </a:extLst>
          </p:cNvPr>
          <p:cNvSpPr txBox="1"/>
          <p:nvPr/>
        </p:nvSpPr>
        <p:spPr>
          <a:xfrm>
            <a:off x="4216641" y="5477978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/>
              <a:t>Team's members: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62B07B4-35E8-F41B-5E5C-4AE31FF0F4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6806" y="1871134"/>
            <a:ext cx="2937933" cy="311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405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150</Words>
  <Application>Microsoft Macintosh PowerPoint</Application>
  <PresentationFormat>Widescreen</PresentationFormat>
  <Paragraphs>19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M Rodriguez Rios</dc:creator>
  <cp:lastModifiedBy>Jessica M Rodriguez Rios</cp:lastModifiedBy>
  <cp:revision>6</cp:revision>
  <dcterms:created xsi:type="dcterms:W3CDTF">2023-03-15T18:20:37Z</dcterms:created>
  <dcterms:modified xsi:type="dcterms:W3CDTF">2023-03-15T19:12:41Z</dcterms:modified>
</cp:coreProperties>
</file>