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1" r:id="rId2"/>
  </p:sldMasterIdLst>
  <p:notesMasterIdLst>
    <p:notesMasterId r:id="rId4"/>
  </p:notesMasterIdLst>
  <p:sldIdLst>
    <p:sldId id="348" r:id="rId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8C02"/>
    <a:srgbClr val="FDB715"/>
    <a:srgbClr val="1C2843"/>
    <a:srgbClr val="FEB813"/>
    <a:srgbClr val="EA6102"/>
    <a:srgbClr val="231F20"/>
    <a:srgbClr val="000000"/>
    <a:srgbClr val="3148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4" autoAdjust="0"/>
    <p:restoredTop sz="90286" autoAdjust="0"/>
  </p:normalViewPr>
  <p:slideViewPr>
    <p:cSldViewPr snapToGrid="0" snapToObjects="1">
      <p:cViewPr varScale="1">
        <p:scale>
          <a:sx n="100" d="100"/>
          <a:sy n="100" d="100"/>
        </p:scale>
        <p:origin x="17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>
              <a:defRPr sz="1300"/>
            </a:lvl1pPr>
          </a:lstStyle>
          <a:p>
            <a:fld id="{4C69FFA4-7321-BF4C-877D-1FFC4933D5A7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6" rIns="93172" bIns="4658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2" tIns="46586" rIns="93172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>
              <a:defRPr sz="1300"/>
            </a:lvl1pPr>
          </a:lstStyle>
          <a:p>
            <a:fld id="{EE2A652E-31F7-994C-8C2D-820A65B306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589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gular Content Slide with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04050" y="6356351"/>
            <a:ext cx="2057400" cy="365125"/>
          </a:xfrm>
          <a:prstGeom prst="rect">
            <a:avLst/>
          </a:prstGeom>
        </p:spPr>
        <p:txBody>
          <a:bodyPr anchor="ctr" anchorCtr="0"/>
          <a:lstStyle>
            <a:lvl1pPr algn="r">
              <a:defRPr sz="1200" baseline="0">
                <a:solidFill>
                  <a:schemeClr val="accent4">
                    <a:lumMod val="40000"/>
                    <a:lumOff val="60000"/>
                  </a:schemeClr>
                </a:solidFill>
                <a:latin typeface="Century Gothic" charset="0"/>
              </a:defRPr>
            </a:lvl1pPr>
          </a:lstStyle>
          <a:p>
            <a:fld id="{96BCDD76-8C10-5644-B47A-BB9A30551EF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381000" y="6324600"/>
            <a:ext cx="8382000" cy="457200"/>
            <a:chOff x="381000" y="6324600"/>
            <a:chExt cx="8382000" cy="457200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381000" y="6540500"/>
              <a:ext cx="3886200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3742" y="6324600"/>
              <a:ext cx="456516" cy="457200"/>
            </a:xfrm>
            <a:prstGeom prst="rect">
              <a:avLst/>
            </a:prstGeom>
          </p:spPr>
        </p:pic>
        <p:cxnSp>
          <p:nvCxnSpPr>
            <p:cNvPr id="11" name="Straight Connector 10"/>
            <p:cNvCxnSpPr/>
            <p:nvPr/>
          </p:nvCxnSpPr>
          <p:spPr>
            <a:xfrm>
              <a:off x="4876800" y="6540500"/>
              <a:ext cx="3886200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Picture 11" descr="Logo for top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172" y="0"/>
            <a:ext cx="3011424" cy="545592"/>
          </a:xfrm>
          <a:prstGeom prst="rect">
            <a:avLst/>
          </a:prstGeom>
        </p:spPr>
      </p:pic>
      <p:cxnSp>
        <p:nvCxnSpPr>
          <p:cNvPr id="14" name="Straight Connector 13"/>
          <p:cNvCxnSpPr/>
          <p:nvPr userDrawn="1"/>
        </p:nvCxnSpPr>
        <p:spPr>
          <a:xfrm>
            <a:off x="0" y="1197864"/>
            <a:ext cx="9144000" cy="0"/>
          </a:xfrm>
          <a:prstGeom prst="line">
            <a:avLst/>
          </a:prstGeom>
          <a:ln w="19050" cmpd="sng">
            <a:solidFill>
              <a:schemeClr val="accent4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0" y="521208"/>
            <a:ext cx="9144000" cy="0"/>
          </a:xfrm>
          <a:prstGeom prst="line">
            <a:avLst/>
          </a:prstGeom>
          <a:ln w="19050" cmpd="sng">
            <a:solidFill>
              <a:schemeClr val="accent4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 userDrawn="1"/>
        </p:nvSpPr>
        <p:spPr>
          <a:xfrm>
            <a:off x="-1" y="574286"/>
            <a:ext cx="9144000" cy="566928"/>
          </a:xfrm>
          <a:prstGeom prst="rect">
            <a:avLst/>
          </a:prstGeom>
          <a:solidFill>
            <a:schemeClr val="accent2"/>
          </a:solidFill>
        </p:spPr>
        <p:txBody>
          <a:bodyPr wrap="none" rtlCol="0" anchor="ctr" anchorCtr="0">
            <a:spAutoFit/>
          </a:bodyPr>
          <a:lstStyle/>
          <a:p>
            <a:pPr algn="l"/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0464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0079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 for top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172" y="0"/>
            <a:ext cx="3011424" cy="545592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576072"/>
            <a:ext cx="9144000" cy="56692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197864"/>
            <a:ext cx="9144000" cy="0"/>
          </a:xfrm>
          <a:prstGeom prst="line">
            <a:avLst/>
          </a:prstGeom>
          <a:ln w="19050" cmpd="sng">
            <a:solidFill>
              <a:schemeClr val="accent4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0" y="521208"/>
            <a:ext cx="9144000" cy="0"/>
          </a:xfrm>
          <a:prstGeom prst="line">
            <a:avLst/>
          </a:prstGeom>
          <a:ln w="19050" cmpd="sng">
            <a:solidFill>
              <a:schemeClr val="accent4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381000" y="6324600"/>
            <a:ext cx="8382000" cy="457200"/>
            <a:chOff x="381000" y="6324600"/>
            <a:chExt cx="8382000" cy="457200"/>
          </a:xfrm>
        </p:grpSpPr>
        <p:cxnSp>
          <p:nvCxnSpPr>
            <p:cNvPr id="13" name="Straight Connector 12"/>
            <p:cNvCxnSpPr/>
            <p:nvPr/>
          </p:nvCxnSpPr>
          <p:spPr>
            <a:xfrm>
              <a:off x="381000" y="6540500"/>
              <a:ext cx="3886200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3742" y="6324600"/>
              <a:ext cx="456516" cy="457200"/>
            </a:xfrm>
            <a:prstGeom prst="rect">
              <a:avLst/>
            </a:prstGeom>
          </p:spPr>
        </p:pic>
        <p:cxnSp>
          <p:nvCxnSpPr>
            <p:cNvPr id="15" name="Straight Connector 14"/>
            <p:cNvCxnSpPr/>
            <p:nvPr/>
          </p:nvCxnSpPr>
          <p:spPr>
            <a:xfrm>
              <a:off x="4876800" y="6540500"/>
              <a:ext cx="3886200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356351"/>
            <a:ext cx="2057400" cy="365125"/>
          </a:xfrm>
          <a:prstGeom prst="rect">
            <a:avLst/>
          </a:prstGeom>
        </p:spPr>
        <p:txBody>
          <a:bodyPr anchor="t" anchorCtr="0"/>
          <a:lstStyle>
            <a:lvl1pPr algn="r">
              <a:defRPr sz="1200" baseline="0">
                <a:solidFill>
                  <a:schemeClr val="accent4">
                    <a:lumMod val="40000"/>
                    <a:lumOff val="60000"/>
                  </a:schemeClr>
                </a:solidFill>
                <a:latin typeface="Century Gothic" charset="0"/>
              </a:defRPr>
            </a:lvl1pPr>
          </a:lstStyle>
          <a:p>
            <a:fld id="{96BCDD76-8C10-5644-B47A-BB9A30551E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02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tx2"/>
          </a:solidFill>
          <a:latin typeface="Century Gothic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200" kern="1200" baseline="0">
          <a:solidFill>
            <a:schemeClr val="tx2"/>
          </a:solidFill>
          <a:latin typeface="Century Gothic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 baseline="0">
          <a:solidFill>
            <a:schemeClr val="tx2"/>
          </a:solidFill>
          <a:latin typeface="Century Gothic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 baseline="0">
          <a:solidFill>
            <a:schemeClr val="tx2"/>
          </a:solidFill>
          <a:latin typeface="Century Gothic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 baseline="0">
          <a:solidFill>
            <a:schemeClr val="tx2"/>
          </a:solidFill>
          <a:latin typeface="Century Gothic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 baseline="0">
          <a:solidFill>
            <a:schemeClr val="tx2"/>
          </a:solidFill>
          <a:latin typeface="Century Gothic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Placeholder 6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413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BB5990AB-3033-4810-ADC9-8EBC0FAA4293}"/>
              </a:ext>
            </a:extLst>
          </p:cNvPr>
          <p:cNvSpPr txBox="1"/>
          <p:nvPr/>
        </p:nvSpPr>
        <p:spPr>
          <a:xfrm>
            <a:off x="0" y="659481"/>
            <a:ext cx="4325223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lvl="0">
              <a:defRPr/>
            </a:pPr>
            <a:r>
              <a:rPr lang="en-US" sz="2000" dirty="0">
                <a:solidFill>
                  <a:srgbClr val="FFFFFF"/>
                </a:solidFill>
                <a:latin typeface="Century Gothic" charset="0"/>
                <a:ea typeface="Century Gothic" charset="0"/>
                <a:cs typeface="Century Gothic" charset="0"/>
              </a:rPr>
              <a:t>NYCHA </a:t>
            </a:r>
            <a:r>
              <a:rPr lang="en-US" sz="2000" dirty="0">
                <a:solidFill>
                  <a:schemeClr val="accent6"/>
                </a:solidFill>
                <a:latin typeface="Century Gothic" charset="0"/>
                <a:ea typeface="Century Gothic" charset="0"/>
                <a:cs typeface="Century Gothic" charset="0"/>
              </a:rPr>
              <a:t>Community Solar </a:t>
            </a:r>
            <a:r>
              <a:rPr lang="en-US" sz="2000" dirty="0">
                <a:solidFill>
                  <a:srgbClr val="FFFFFF"/>
                </a:solidFill>
                <a:latin typeface="Century Gothic" charset="0"/>
                <a:ea typeface="Century Gothic" charset="0"/>
                <a:cs typeface="Century Gothic" charset="0"/>
              </a:rPr>
              <a:t>Projects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275BAA-3B2E-4C37-8F3D-C51B01CAD3F1}"/>
              </a:ext>
            </a:extLst>
          </p:cNvPr>
          <p:cNvSpPr txBox="1"/>
          <p:nvPr/>
        </p:nvSpPr>
        <p:spPr>
          <a:xfrm>
            <a:off x="168644" y="1252981"/>
            <a:ext cx="5424816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Community Solar projects serving NYCHA residents and local subscribers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Training, Workshops, Hiring of local </a:t>
            </a:r>
            <a:r>
              <a:rPr lang="en-US" sz="1600" dirty="0"/>
              <a:t>NYCHA residents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srgbClr val="2C3041"/>
              </a:solidFill>
              <a:effectLst/>
              <a:uLnTx/>
              <a:uFillTx/>
              <a:latin typeface="Century Gothic"/>
              <a:ea typeface="+mn-ea"/>
              <a:cs typeface="Century Gothic"/>
            </a:endParaRP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n-US" sz="1600" dirty="0"/>
              <a:t>Energy/Sustainability Career Fair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srgbClr val="2C3041"/>
              </a:solidFill>
              <a:effectLst/>
              <a:uLnTx/>
              <a:uFillTx/>
              <a:latin typeface="Century Gothic"/>
              <a:ea typeface="+mn-ea"/>
              <a:cs typeface="Century Gothic"/>
            </a:endParaRPr>
          </a:p>
          <a:p>
            <a:pPr marL="28575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25% bill credit discount to LMI residents, 10% bill credit discount to non-LMI residents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Rent paid to NYCHA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17 buildings phase 1 – more buildings in phase 2</a:t>
            </a:r>
          </a:p>
        </p:txBody>
      </p:sp>
      <p:pic>
        <p:nvPicPr>
          <p:cNvPr id="1026" name="Picture 2" descr="Leadership &amp; Departments - NYCHA">
            <a:extLst>
              <a:ext uri="{FF2B5EF4-FFF2-40B4-BE49-F238E27FC236}">
                <a16:creationId xmlns:a16="http://schemas.microsoft.com/office/drawing/2014/main" id="{B0FF454D-BDCF-C383-3504-69BD50AC9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44" y="4139416"/>
            <a:ext cx="34290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14E0079-FF92-97D9-7506-4FFAACB2CD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5" t="3452" r="24877" b="12837"/>
          <a:stretch/>
        </p:blipFill>
        <p:spPr bwMode="auto">
          <a:xfrm>
            <a:off x="6172200" y="1265585"/>
            <a:ext cx="2803156" cy="264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43C4D80F-3580-DE90-1447-659B417CDB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0" t="6080" r="13169" b="4343"/>
          <a:stretch/>
        </p:blipFill>
        <p:spPr bwMode="auto">
          <a:xfrm>
            <a:off x="6172200" y="3934806"/>
            <a:ext cx="2803156" cy="253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594696-F5BC-39EE-2F0F-66CD0EC7D58E}"/>
              </a:ext>
            </a:extLst>
          </p:cNvPr>
          <p:cNvSpPr txBox="1"/>
          <p:nvPr/>
        </p:nvSpPr>
        <p:spPr>
          <a:xfrm>
            <a:off x="3719183" y="4139460"/>
            <a:ext cx="23482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  <a:buClr>
                <a:srgbClr val="FDB715"/>
              </a:buClr>
              <a:buSzPct val="100000"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Current progress: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Development rights obtained from NYCHA</a:t>
            </a:r>
          </a:p>
          <a:p>
            <a:pPr marL="28575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n-US" sz="1200" dirty="0">
                <a:solidFill>
                  <a:srgbClr val="2C3041"/>
                </a:solidFill>
                <a:latin typeface="Century Gothic"/>
                <a:cs typeface="Century Gothic"/>
              </a:rPr>
              <a:t>Interconnection applications submitted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lang="en-US" sz="1200" dirty="0">
                <a:solidFill>
                  <a:srgbClr val="2C3041"/>
                </a:solidFill>
                <a:latin typeface="Century Gothic"/>
                <a:cs typeface="Century Gothic"/>
              </a:rPr>
              <a:t>EPC contract execution in progress</a:t>
            </a:r>
          </a:p>
          <a:p>
            <a:pPr marL="285750" lvl="0" indent="-285750">
              <a:spcAft>
                <a:spcPts val="600"/>
              </a:spcAft>
              <a:buClr>
                <a:srgbClr val="FDB715"/>
              </a:buClr>
              <a:buSzPct val="100000"/>
              <a:buFont typeface="Wingdings" panose="05000000000000000000" pitchFamily="2" charset="2"/>
              <a:buChar char="v"/>
              <a:defRPr/>
            </a:pPr>
            <a:r>
              <a:rPr kumimoji="0" lang="en-US" sz="1200" i="0" u="none" strike="noStrike" kern="1200" cap="none" spc="0" normalizeH="0" baseline="0" noProof="0" dirty="0">
                <a:ln>
                  <a:noFill/>
                </a:ln>
                <a:solidFill>
                  <a:srgbClr val="2C3041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Roof and structural evaluations in progress</a:t>
            </a:r>
          </a:p>
        </p:txBody>
      </p:sp>
    </p:spTree>
    <p:extLst>
      <p:ext uri="{BB962C8B-B14F-4D97-AF65-F5344CB8AC3E}">
        <p14:creationId xmlns:p14="http://schemas.microsoft.com/office/powerpoint/2010/main" val="3493904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unlight General #3">
      <a:dk1>
        <a:srgbClr val="000000"/>
      </a:dk1>
      <a:lt1>
        <a:srgbClr val="FFFFFF"/>
      </a:lt1>
      <a:dk2>
        <a:srgbClr val="2C3041"/>
      </a:dk2>
      <a:lt2>
        <a:srgbClr val="E7EBF6"/>
      </a:lt2>
      <a:accent1>
        <a:srgbClr val="304876"/>
      </a:accent1>
      <a:accent2>
        <a:srgbClr val="1C2843"/>
      </a:accent2>
      <a:accent3>
        <a:srgbClr val="5376BA"/>
      </a:accent3>
      <a:accent4>
        <a:srgbClr val="65718D"/>
      </a:accent4>
      <a:accent5>
        <a:srgbClr val="8B9DC2"/>
      </a:accent5>
      <a:accent6>
        <a:srgbClr val="FDB715"/>
      </a:accent6>
      <a:hlink>
        <a:srgbClr val="65718D"/>
      </a:hlink>
      <a:folHlink>
        <a:srgbClr val="8B9DC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nlight General Theme Template" id="{6F5AB5BA-ED5F-7345-9957-4DD7549BDA22}" vid="{2BA47D91-0834-E848-BE30-DED3CB7BB8DC}"/>
    </a:ext>
  </a:extLst>
</a:theme>
</file>

<file path=ppt/theme/theme2.xml><?xml version="1.0" encoding="utf-8"?>
<a:theme xmlns:a="http://schemas.openxmlformats.org/drawingml/2006/main" name="Custom Design">
  <a:themeElements>
    <a:clrScheme name="Sunlight General #3">
      <a:dk1>
        <a:srgbClr val="000000"/>
      </a:dk1>
      <a:lt1>
        <a:srgbClr val="FFFFFF"/>
      </a:lt1>
      <a:dk2>
        <a:srgbClr val="2C3041"/>
      </a:dk2>
      <a:lt2>
        <a:srgbClr val="E7EBF6"/>
      </a:lt2>
      <a:accent1>
        <a:srgbClr val="304876"/>
      </a:accent1>
      <a:accent2>
        <a:srgbClr val="1C2843"/>
      </a:accent2>
      <a:accent3>
        <a:srgbClr val="5376BA"/>
      </a:accent3>
      <a:accent4>
        <a:srgbClr val="65718D"/>
      </a:accent4>
      <a:accent5>
        <a:srgbClr val="8B9DC2"/>
      </a:accent5>
      <a:accent6>
        <a:srgbClr val="FDB715"/>
      </a:accent6>
      <a:hlink>
        <a:srgbClr val="65718D"/>
      </a:hlink>
      <a:folHlink>
        <a:srgbClr val="8B9DC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Sunlight General Theme Template</Template>
  <TotalTime>3827</TotalTime>
  <Words>80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Wingdings</vt:lpstr>
      <vt:lpstr>Office Theme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 Scofield</dc:creator>
  <cp:lastModifiedBy>James Pochez</cp:lastModifiedBy>
  <cp:revision>342</cp:revision>
  <cp:lastPrinted>2017-11-20T17:02:21Z</cp:lastPrinted>
  <dcterms:created xsi:type="dcterms:W3CDTF">2017-10-29T23:09:34Z</dcterms:created>
  <dcterms:modified xsi:type="dcterms:W3CDTF">2023-03-15T18:15:30Z</dcterms:modified>
</cp:coreProperties>
</file>