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7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12AD8-67F4-6F63-C3E7-86C2268F0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1106B-E992-28B0-510E-5F1A71E8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230B9-0A71-BE4E-2B63-EC741A85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B58BC-65CA-E962-6B35-D5109C888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764A2-C398-7991-9BD6-87210F00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2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A072-0313-5FE7-5BC3-0D447970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FCA5E-D22D-7629-D67C-B38477A30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6340-5E6D-5A01-B669-664D536B4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6FB34-BCB4-2F81-FC42-699AE28F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F22A6-C0E7-04F1-C95C-ED37DD52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4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9D81-CCD9-BD82-50E6-BDA96747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E7ACD-C3B8-8882-06BA-5C26C63E6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9B055-D49B-CD73-308C-1E858F966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CBB2D-2521-D645-42B3-82266948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ABC37-A510-58B7-C753-E573888E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9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5632-4935-8639-EF2D-8F165C034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B6F6-9D7E-9610-DFD5-5F773890D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C7331-87CD-7396-003A-B0423FE52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40383-B100-967E-F28A-9E828D58A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5558B-C675-95FC-5D85-5CC72A4D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21FE4-746C-19DC-9F9B-508B9026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3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9F78-BEC5-7B4A-3A75-70CD5F42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240B4-47A7-D1CA-BA23-C657B6107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521E9-603E-49A5-59A2-223C9B772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282F9-FC17-A047-5FB4-A04ECADF5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E918B-DE53-D894-876C-B3CA04800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51FDC1-E758-6449-1ACE-B26C1E797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DD3CB-2867-511E-A288-DC802F1D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B56CC-BDFC-475F-F736-5D7D5A499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2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90FA-2C7B-5855-327E-44D51F156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5D235D-6BF0-A867-DA7B-86C91EA52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A0C00-4B2F-7B59-67D2-4F8188B31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A043A-7032-EC03-B346-A5B32D94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2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7213A-2B4A-CDC8-DDC3-9A6F92809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A83C6-02FF-E933-3650-A0CBF184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50DB3-CCB6-645E-65C1-D7717BCB5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6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E3E4-F2CF-6FCE-FABC-4F6330007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38908-BD7C-56E8-C12E-3283FECE4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8A4B3-E129-58CA-DDA0-53F3480FC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9D96C-50BA-22B2-3ECE-38A9A003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294C-C585-B9A5-BA25-B27587027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6EA75-60F8-0ACF-FBD6-47480F7B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2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6CC94-4C74-4218-E059-2B26AD7D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19A807-795F-5A75-EBCC-C8336F762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98880-CA26-8CFC-79F8-455681FBA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4BB96-7249-1496-4D1F-DC208663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DEDCD-6A02-9559-9787-82FB235F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09280-50D2-13FC-EE63-FBB7363B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70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880B-571B-6953-EEF6-6E7DCFB7E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595EA-A7CE-5841-352C-458340D7F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8C744-BD19-6FB3-F304-F31DBB743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1B01C-B8C1-49A2-CE67-6322E8CD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7E3A3-D5B6-892C-B35E-AA62E6DD8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0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8548BE-0BD5-82BE-08E9-1BCD70D39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5D2A3-959C-535F-6C14-013D692BF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0EF4C-F9F3-9F65-0D38-92A387D67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6253F-E91A-DBA0-515E-2DBF84165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CE62E-2548-5D7B-9922-0CA2FC15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4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01016-84CD-B545-585C-4AD435296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B558D-EC32-E2D3-568C-97D57B1BA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52DBA-F5D6-CCF7-9286-02D7ACC05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DD52E-E800-48DE-B6D6-F00A3C8F16D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69955-2032-DCA2-9E10-44B4B610F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AEC8D-9E5B-BE6F-4FAE-E934ADBD21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6D5B2-9AB3-4987-9DBB-8AFC7B644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acysolarcoop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15000">
              <a:schemeClr val="accent4">
                <a:lumMod val="0"/>
                <a:lumOff val="100000"/>
              </a:schemeClr>
            </a:gs>
            <a:gs pos="90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58E0E7D0-C518-A866-40CD-787E2FC92C1D}"/>
              </a:ext>
            </a:extLst>
          </p:cNvPr>
          <p:cNvSpPr/>
          <p:nvPr/>
        </p:nvSpPr>
        <p:spPr>
          <a:xfrm>
            <a:off x="2196866" y="1719868"/>
            <a:ext cx="7683881" cy="4920773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6391973" y="2213200"/>
            <a:ext cx="3704534" cy="1253080"/>
          </a:xfrm>
          <a:prstGeom prst="triangle">
            <a:avLst>
              <a:gd name="adj" fmla="val 50893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6942367" y="2961907"/>
            <a:ext cx="2447925" cy="468313"/>
          </a:xfrm>
          <a:prstGeom prst="parallelogram">
            <a:avLst>
              <a:gd name="adj" fmla="val 66893"/>
            </a:avLst>
          </a:prstGeom>
          <a:pattFill prst="trellis">
            <a:fgClr>
              <a:srgbClr val="00B0F0"/>
            </a:fgClr>
            <a:bgClr>
              <a:schemeClr val="bg1"/>
            </a:bgClr>
          </a:patt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 bwMode="auto">
          <a:xfrm flipH="1">
            <a:off x="8766417" y="2955575"/>
            <a:ext cx="264247" cy="4549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8453158" y="2962915"/>
            <a:ext cx="266700" cy="4778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8177403" y="2961854"/>
            <a:ext cx="266700" cy="4778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6715579" y="3476307"/>
            <a:ext cx="2973085" cy="19267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1882488" y="5322501"/>
            <a:ext cx="271222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Community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Solar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Co-op Bond Subscribers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2304" name="Curved Down Arrow 7"/>
          <p:cNvSpPr>
            <a:spLocks noChangeArrowheads="1"/>
          </p:cNvSpPr>
          <p:nvPr/>
        </p:nvSpPr>
        <p:spPr bwMode="auto">
          <a:xfrm>
            <a:off x="7251115" y="3598148"/>
            <a:ext cx="1960607" cy="581025"/>
          </a:xfrm>
          <a:prstGeom prst="curvedDownArrow">
            <a:avLst>
              <a:gd name="adj1" fmla="val 25022"/>
              <a:gd name="adj2" fmla="val 50032"/>
              <a:gd name="adj3" fmla="val 2500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305" name="Curved Down Arrow 21"/>
          <p:cNvSpPr>
            <a:spLocks noChangeArrowheads="1"/>
          </p:cNvSpPr>
          <p:nvPr/>
        </p:nvSpPr>
        <p:spPr bwMode="auto">
          <a:xfrm rot="10800000">
            <a:off x="7162873" y="4631357"/>
            <a:ext cx="2070785" cy="581025"/>
          </a:xfrm>
          <a:prstGeom prst="curvedDownArrow">
            <a:avLst>
              <a:gd name="adj1" fmla="val 25022"/>
              <a:gd name="adj2" fmla="val 50032"/>
              <a:gd name="adj3" fmla="val 34310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306" name="TextBox 22"/>
          <p:cNvSpPr txBox="1">
            <a:spLocks noChangeArrowheads="1"/>
          </p:cNvSpPr>
          <p:nvPr/>
        </p:nvSpPr>
        <p:spPr bwMode="auto">
          <a:xfrm>
            <a:off x="7303063" y="4071963"/>
            <a:ext cx="1817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Solar used onsite</a:t>
            </a:r>
            <a:endParaRPr lang="en-US" sz="16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30" y="3155405"/>
            <a:ext cx="1911994" cy="208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 flipH="1">
            <a:off x="7886684" y="2952382"/>
            <a:ext cx="266700" cy="4778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stCxn id="7" idx="2"/>
            <a:endCxn id="7" idx="5"/>
          </p:cNvCxnSpPr>
          <p:nvPr/>
        </p:nvCxnSpPr>
        <p:spPr bwMode="auto">
          <a:xfrm flipH="1">
            <a:off x="7099001" y="3196064"/>
            <a:ext cx="213465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>
            <a:off x="7594485" y="2951757"/>
            <a:ext cx="266700" cy="4778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H="1">
            <a:off x="7311884" y="2952322"/>
            <a:ext cx="266700" cy="4721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7028491" y="5399786"/>
            <a:ext cx="243149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Host Site in Community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Churches, Libraries, Schools, 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Low-Income &amp; Senior Housing,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pays for Solar Services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&amp; Saves</a:t>
            </a:r>
            <a:r>
              <a:rPr lang="en-US" sz="1400" b="1" dirty="0">
                <a:solidFill>
                  <a:srgbClr val="00B050"/>
                </a:solidFill>
              </a:rPr>
              <a:t> $$$ </a:t>
            </a:r>
            <a:r>
              <a:rPr lang="en-US" sz="1200" dirty="0">
                <a:solidFill>
                  <a:prstClr val="black"/>
                </a:solidFill>
              </a:rPr>
              <a:t>on electric bills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21927" y="1869985"/>
            <a:ext cx="261265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Legacy Solar Co-op</a:t>
            </a:r>
          </a:p>
          <a:p>
            <a:pPr algn="ctr"/>
            <a:r>
              <a:rPr lang="en-US" sz="1400" dirty="0">
                <a:solidFill>
                  <a:prstClr val="black"/>
                </a:solidFill>
              </a:rPr>
              <a:t>Co-op sells Solar Bonds to Members.  LSC makes Solar Loans to Projects/LLCs.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977811" y="2229074"/>
            <a:ext cx="4699589" cy="1237815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9752941">
            <a:off x="4473560" y="3479473"/>
            <a:ext cx="911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Loan 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</a:rPr>
              <a:t>Payments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75199" y="1871681"/>
            <a:ext cx="4351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Tax Sponsor Solar Project, LLC</a:t>
            </a:r>
          </a:p>
        </p:txBody>
      </p:sp>
      <p:cxnSp>
        <p:nvCxnSpPr>
          <p:cNvPr id="41" name="Straight Arrow Connector 40"/>
          <p:cNvCxnSpPr>
            <a:cxnSpLocks/>
          </p:cNvCxnSpPr>
          <p:nvPr/>
        </p:nvCxnSpPr>
        <p:spPr>
          <a:xfrm flipH="1">
            <a:off x="4340945" y="3326022"/>
            <a:ext cx="901714" cy="4694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cxnSpLocks/>
          </p:cNvCxnSpPr>
          <p:nvPr/>
        </p:nvCxnSpPr>
        <p:spPr>
          <a:xfrm flipH="1" flipV="1">
            <a:off x="5558870" y="3249525"/>
            <a:ext cx="1258633" cy="9769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855434" y="779137"/>
            <a:ext cx="10366744" cy="94073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Slice-of-Sun Bond Subscriptions &amp; Tax Financing or Direct Pay Loan</a:t>
            </a:r>
          </a:p>
        </p:txBody>
      </p:sp>
      <p:cxnSp>
        <p:nvCxnSpPr>
          <p:cNvPr id="45" name="Straight Arrow Connector 44"/>
          <p:cNvCxnSpPr>
            <a:cxnSpLocks/>
          </p:cNvCxnSpPr>
          <p:nvPr/>
        </p:nvCxnSpPr>
        <p:spPr>
          <a:xfrm flipV="1">
            <a:off x="4343998" y="3166720"/>
            <a:ext cx="841065" cy="4493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</p:cNvCxnSpPr>
          <p:nvPr/>
        </p:nvCxnSpPr>
        <p:spPr>
          <a:xfrm>
            <a:off x="5890395" y="3115164"/>
            <a:ext cx="1128478" cy="8437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37104" y="3548937"/>
            <a:ext cx="912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Bill </a:t>
            </a:r>
          </a:p>
          <a:p>
            <a:r>
              <a:rPr lang="en-US" sz="1400" b="1" dirty="0">
                <a:solidFill>
                  <a:prstClr val="black"/>
                </a:solidFill>
              </a:rPr>
              <a:t>Savings </a:t>
            </a:r>
          </a:p>
          <a:p>
            <a:r>
              <a:rPr lang="en-US" sz="1400" b="1" dirty="0">
                <a:solidFill>
                  <a:prstClr val="black"/>
                </a:solidFill>
              </a:rPr>
              <a:t>Shared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22637" y="3515904"/>
            <a:ext cx="835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</a:rPr>
              <a:t>RECs</a:t>
            </a:r>
          </a:p>
        </p:txBody>
      </p:sp>
      <p:sp>
        <p:nvSpPr>
          <p:cNvPr id="47" name="TextBox 46"/>
          <p:cNvSpPr txBox="1"/>
          <p:nvPr/>
        </p:nvSpPr>
        <p:spPr>
          <a:xfrm rot="19853077">
            <a:off x="4025428" y="3170025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Solar Loan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60903" y="2234550"/>
            <a:ext cx="3185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Enters into a Roof Lease</a:t>
            </a:r>
          </a:p>
          <a:p>
            <a:r>
              <a:rPr lang="en-US" sz="1400" dirty="0"/>
              <a:t>and Solar Services Agreement</a:t>
            </a:r>
          </a:p>
          <a:p>
            <a:r>
              <a:rPr lang="en-US" sz="1400" dirty="0"/>
              <a:t>With Host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983803-39FE-4B1E-9439-EE55145A97C6}"/>
              </a:ext>
            </a:extLst>
          </p:cNvPr>
          <p:cNvSpPr txBox="1"/>
          <p:nvPr/>
        </p:nvSpPr>
        <p:spPr>
          <a:xfrm>
            <a:off x="3949540" y="6118992"/>
            <a:ext cx="314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www.LegacySolarCoop.org</a:t>
            </a:r>
            <a:r>
              <a:rPr lang="en-US" dirty="0"/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FC9781A-51D7-2C0F-0D2D-874BDBB85A6E}"/>
              </a:ext>
            </a:extLst>
          </p:cNvPr>
          <p:cNvCxnSpPr>
            <a:cxnSpLocks/>
          </p:cNvCxnSpPr>
          <p:nvPr/>
        </p:nvCxnSpPr>
        <p:spPr>
          <a:xfrm>
            <a:off x="4241727" y="5027372"/>
            <a:ext cx="242847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D31CED-D93B-0689-2CC7-B4D44EB400BB}"/>
              </a:ext>
            </a:extLst>
          </p:cNvPr>
          <p:cNvCxnSpPr>
            <a:cxnSpLocks/>
          </p:cNvCxnSpPr>
          <p:nvPr/>
        </p:nvCxnSpPr>
        <p:spPr>
          <a:xfrm flipH="1" flipV="1">
            <a:off x="4154754" y="5183771"/>
            <a:ext cx="2446472" cy="72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F09A2C2-3762-4C62-D0D6-8B4CE7551CF9}"/>
              </a:ext>
            </a:extLst>
          </p:cNvPr>
          <p:cNvSpPr txBox="1"/>
          <p:nvPr/>
        </p:nvSpPr>
        <p:spPr>
          <a:xfrm>
            <a:off x="4192811" y="5211704"/>
            <a:ext cx="2428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Loan Payments &amp; RECs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075D37-552B-BD07-8BE6-E86B08D0FD3D}"/>
              </a:ext>
            </a:extLst>
          </p:cNvPr>
          <p:cNvSpPr txBox="1"/>
          <p:nvPr/>
        </p:nvSpPr>
        <p:spPr>
          <a:xfrm>
            <a:off x="4558613" y="4698173"/>
            <a:ext cx="179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Direct Pay Solar Loan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8D705F-C180-B411-B1E9-353FDDC96C6F}"/>
              </a:ext>
            </a:extLst>
          </p:cNvPr>
          <p:cNvSpPr txBox="1"/>
          <p:nvPr/>
        </p:nvSpPr>
        <p:spPr>
          <a:xfrm>
            <a:off x="4840401" y="4298484"/>
            <a:ext cx="1637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---- or ----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0BDE4F-9FC9-06A1-2811-C69F9AC0DD26}"/>
              </a:ext>
            </a:extLst>
          </p:cNvPr>
          <p:cNvSpPr txBox="1"/>
          <p:nvPr/>
        </p:nvSpPr>
        <p:spPr>
          <a:xfrm>
            <a:off x="-70727" y="1662355"/>
            <a:ext cx="237956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50" b="1" u="sng" dirty="0"/>
          </a:p>
          <a:p>
            <a:pPr algn="ctr"/>
            <a:r>
              <a:rPr lang="en-US" sz="2000" b="1" u="sng" dirty="0"/>
              <a:t>Growing Legacy</a:t>
            </a:r>
          </a:p>
          <a:p>
            <a:pPr algn="ctr"/>
            <a:endParaRPr lang="en-US" sz="1100" b="1" u="sng" dirty="0"/>
          </a:p>
          <a:p>
            <a:pPr algn="ctr"/>
            <a:r>
              <a:rPr lang="en-US" sz="1600" dirty="0"/>
              <a:t>$1.2 Million &amp; 4 MW</a:t>
            </a:r>
          </a:p>
          <a:p>
            <a:pPr algn="ctr"/>
            <a:r>
              <a:rPr lang="en-US" sz="1600" b="1" i="1" dirty="0"/>
              <a:t>To date</a:t>
            </a:r>
          </a:p>
          <a:p>
            <a:pPr algn="ctr"/>
            <a:endParaRPr lang="en-US" sz="1050" b="1" i="1" dirty="0"/>
          </a:p>
          <a:p>
            <a:pPr algn="ctr"/>
            <a:r>
              <a:rPr lang="en-US" sz="1600" dirty="0"/>
              <a:t>$5 Million &amp; 9 MW</a:t>
            </a:r>
          </a:p>
          <a:p>
            <a:pPr algn="ctr"/>
            <a:r>
              <a:rPr lang="en-US" sz="1600" b="1" i="1" dirty="0"/>
              <a:t>Before 2026</a:t>
            </a:r>
          </a:p>
          <a:p>
            <a:pPr algn="ctr"/>
            <a:endParaRPr lang="en-US" sz="1000" b="1" i="1" dirty="0"/>
          </a:p>
          <a:p>
            <a:pPr algn="ctr"/>
            <a:r>
              <a:rPr lang="en-US" sz="1600" dirty="0"/>
              <a:t>$100 Million &amp; 250 MW</a:t>
            </a:r>
          </a:p>
          <a:p>
            <a:pPr algn="ctr"/>
            <a:r>
              <a:rPr lang="en-US" sz="1600" b="1" i="1" dirty="0"/>
              <a:t>By 2033</a:t>
            </a:r>
          </a:p>
          <a:p>
            <a:pPr algn="ctr"/>
            <a:endParaRPr lang="en-US" sz="1400" dirty="0"/>
          </a:p>
          <a:p>
            <a:pPr algn="ctr"/>
            <a:r>
              <a:rPr lang="en-US" b="1" u="sng" dirty="0"/>
              <a:t>Growing Portfolio Includes</a:t>
            </a:r>
            <a:r>
              <a:rPr lang="en-US" sz="1600" dirty="0"/>
              <a:t>:</a:t>
            </a:r>
            <a:endParaRPr lang="en-US" sz="1050" dirty="0"/>
          </a:p>
          <a:p>
            <a:pPr algn="ctr"/>
            <a:endParaRPr lang="en-US" sz="500" dirty="0"/>
          </a:p>
          <a:p>
            <a:pPr algn="ctr"/>
            <a:r>
              <a:rPr lang="en-US" sz="1350" dirty="0"/>
              <a:t>4 Schools: 875 kW</a:t>
            </a:r>
          </a:p>
          <a:p>
            <a:pPr algn="ctr"/>
            <a:r>
              <a:rPr lang="en-US" sz="1350" dirty="0"/>
              <a:t>5 Healthcare </a:t>
            </a:r>
            <a:r>
              <a:rPr lang="en-US" sz="1350" dirty="0" err="1"/>
              <a:t>Ctrs</a:t>
            </a:r>
            <a:r>
              <a:rPr lang="en-US" sz="1350" dirty="0"/>
              <a:t>: 480 kW</a:t>
            </a:r>
          </a:p>
          <a:p>
            <a:pPr algn="ctr"/>
            <a:r>
              <a:rPr lang="en-US" sz="1350" dirty="0"/>
              <a:t>4 Food Security Sites: 325 kW</a:t>
            </a:r>
          </a:p>
          <a:p>
            <a:pPr algn="ctr"/>
            <a:r>
              <a:rPr lang="en-US" sz="1350" dirty="0"/>
              <a:t>4 Affordable Housing: 440 kW</a:t>
            </a:r>
          </a:p>
          <a:p>
            <a:pPr algn="ctr"/>
            <a:r>
              <a:rPr lang="en-US" sz="1350" dirty="0"/>
              <a:t>Farms/Greenhouses: 695 kW</a:t>
            </a:r>
          </a:p>
          <a:p>
            <a:pPr algn="ctr"/>
            <a:r>
              <a:rPr lang="en-US" sz="1350" dirty="0"/>
              <a:t>Municipalities: 485 kW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DB3E8D2-0F32-DE82-3E44-6FC616F0BCB0}"/>
              </a:ext>
            </a:extLst>
          </p:cNvPr>
          <p:cNvSpPr txBox="1"/>
          <p:nvPr/>
        </p:nvSpPr>
        <p:spPr>
          <a:xfrm>
            <a:off x="9933788" y="1662355"/>
            <a:ext cx="21886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u="sng" dirty="0"/>
          </a:p>
          <a:p>
            <a:pPr algn="ctr"/>
            <a:r>
              <a:rPr lang="en-US" sz="2000" b="1" u="sng" dirty="0"/>
              <a:t>Challenges &amp; Wins</a:t>
            </a:r>
          </a:p>
          <a:p>
            <a:endParaRPr lang="en-US" sz="1600" dirty="0"/>
          </a:p>
          <a:p>
            <a:r>
              <a:rPr lang="en-US" sz="1600" dirty="0"/>
              <a:t>Reaching more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Subscribers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Host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Tax Sponsors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Investors</a:t>
            </a:r>
          </a:p>
          <a:p>
            <a:pPr algn="ctr"/>
            <a:endParaRPr lang="en-US" sz="1000" dirty="0"/>
          </a:p>
          <a:p>
            <a:pPr algn="ctr"/>
            <a:r>
              <a:rPr lang="en-US" sz="1600" b="1" i="1" dirty="0"/>
              <a:t>Through</a:t>
            </a:r>
            <a:endParaRPr lang="en-US" sz="1400" b="1" i="1" dirty="0"/>
          </a:p>
          <a:p>
            <a:pPr algn="ctr"/>
            <a:endParaRPr lang="en-US" sz="8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Public Talks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Radio 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Explainer Video/s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Past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 (282)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CPA Online Platform</a:t>
            </a:r>
            <a:endParaRPr lang="en-US" sz="2000" dirty="0"/>
          </a:p>
          <a:p>
            <a:pPr algn="ctr"/>
            <a:endParaRPr lang="en-US" dirty="0"/>
          </a:p>
        </p:txBody>
      </p:sp>
      <p:pic>
        <p:nvPicPr>
          <p:cNvPr id="18" name="Google Shape;276;p15" descr="Icon&#10;&#10;Description automatically generated">
            <a:extLst>
              <a:ext uri="{FF2B5EF4-FFF2-40B4-BE49-F238E27FC236}">
                <a16:creationId xmlns:a16="http://schemas.microsoft.com/office/drawing/2014/main" id="{62056737-006D-F812-4B7A-55726912CC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1414" y="109435"/>
            <a:ext cx="1289400" cy="123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6;p1" descr="Logo&#10;&#10;Description automatically generated">
            <a:extLst>
              <a:ext uri="{FF2B5EF4-FFF2-40B4-BE49-F238E27FC236}">
                <a16:creationId xmlns:a16="http://schemas.microsoft.com/office/drawing/2014/main" id="{4623E193-2B82-05A2-E1F3-29D320638C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213"/>
          <a:stretch/>
        </p:blipFill>
        <p:spPr>
          <a:xfrm>
            <a:off x="2966883" y="104627"/>
            <a:ext cx="5847024" cy="86164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9E473A8-27E6-A135-08BE-00C82514580B}"/>
              </a:ext>
            </a:extLst>
          </p:cNvPr>
          <p:cNvSpPr txBox="1"/>
          <p:nvPr/>
        </p:nvSpPr>
        <p:spPr>
          <a:xfrm>
            <a:off x="3884591" y="5851416"/>
            <a:ext cx="370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Legacy Solar Wisconsin Cooperative</a:t>
            </a:r>
          </a:p>
        </p:txBody>
      </p:sp>
    </p:spTree>
    <p:extLst>
      <p:ext uri="{BB962C8B-B14F-4D97-AF65-F5344CB8AC3E}">
        <p14:creationId xmlns:p14="http://schemas.microsoft.com/office/powerpoint/2010/main" val="63837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04"/>
    </mc:Choice>
    <mc:Fallback xmlns="">
      <p:transition spd="slow" advTm="1620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204</Words>
  <Application>Microsoft Office PowerPoint</Application>
  <PresentationFormat>Widescreen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Slice-of-Sun Bond Subscriptions &amp; Tax Financing or Direct Pay Loan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Slice-of-Sun Bond Subscriptions &amp; Tax Financing or Direct Pay Loan</dc:title>
  <dc:creator>Kurt</dc:creator>
  <cp:lastModifiedBy>Kurt</cp:lastModifiedBy>
  <cp:revision>10</cp:revision>
  <cp:lastPrinted>2023-03-14T15:53:39Z</cp:lastPrinted>
  <dcterms:created xsi:type="dcterms:W3CDTF">2023-03-14T14:01:09Z</dcterms:created>
  <dcterms:modified xsi:type="dcterms:W3CDTF">2023-03-15T18:34:29Z</dcterms:modified>
</cp:coreProperties>
</file>