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72" r:id="rId4"/>
  </p:sldMasterIdLst>
  <p:notesMasterIdLst>
    <p:notesMasterId r:id="rId6"/>
  </p:notesMasterIdLst>
  <p:handoutMasterIdLst>
    <p:handoutMasterId r:id="rId7"/>
  </p:handoutMasterIdLst>
  <p:sldIdLst>
    <p:sldId id="471" r:id="rId5"/>
  </p:sldIdLst>
  <p:sldSz cx="12192000" cy="6858000"/>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A8"/>
    <a:srgbClr val="598FC4"/>
    <a:srgbClr val="97A8D5"/>
    <a:srgbClr val="4590B8"/>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93" autoAdjust="0"/>
    <p:restoredTop sz="94648" autoAdjust="0"/>
  </p:normalViewPr>
  <p:slideViewPr>
    <p:cSldViewPr snapToGrid="0">
      <p:cViewPr varScale="1">
        <p:scale>
          <a:sx n="59" d="100"/>
          <a:sy n="59" d="100"/>
        </p:scale>
        <p:origin x="940" y="4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F81CEA5-62FD-4C83-BDE3-91DFB9827D8F}"/>
              </a:ext>
            </a:extLst>
          </p:cNvPr>
          <p:cNvSpPr>
            <a:spLocks noGrp="1"/>
          </p:cNvSpPr>
          <p:nvPr>
            <p:ph type="hdr" sz="quarter"/>
          </p:nvPr>
        </p:nvSpPr>
        <p:spPr>
          <a:xfrm>
            <a:off x="0" y="1"/>
            <a:ext cx="3078427" cy="513508"/>
          </a:xfrm>
          <a:prstGeom prst="rect">
            <a:avLst/>
          </a:prstGeom>
        </p:spPr>
        <p:txBody>
          <a:bodyPr vert="horz" lIns="99075" tIns="49538" rIns="99075" bIns="49538" rtlCol="0"/>
          <a:lstStyle>
            <a:lvl1pPr algn="l">
              <a:defRPr sz="1300"/>
            </a:lvl1pPr>
          </a:lstStyle>
          <a:p>
            <a:r>
              <a:rPr lang="en-US"/>
              <a:t>Jay Harman</a:t>
            </a:r>
            <a:endParaRPr lang="en-US" dirty="0"/>
          </a:p>
        </p:txBody>
      </p:sp>
      <p:sp>
        <p:nvSpPr>
          <p:cNvPr id="3" name="Date Placeholder 2">
            <a:extLst>
              <a:ext uri="{FF2B5EF4-FFF2-40B4-BE49-F238E27FC236}">
                <a16:creationId xmlns:a16="http://schemas.microsoft.com/office/drawing/2014/main" id="{3FA1CBFD-6AD0-48C4-B91B-58830F6F4C3E}"/>
              </a:ext>
            </a:extLst>
          </p:cNvPr>
          <p:cNvSpPr>
            <a:spLocks noGrp="1"/>
          </p:cNvSpPr>
          <p:nvPr>
            <p:ph type="dt" sz="quarter" idx="1"/>
          </p:nvPr>
        </p:nvSpPr>
        <p:spPr>
          <a:xfrm>
            <a:off x="4023992" y="1"/>
            <a:ext cx="3078427" cy="513508"/>
          </a:xfrm>
          <a:prstGeom prst="rect">
            <a:avLst/>
          </a:prstGeom>
        </p:spPr>
        <p:txBody>
          <a:bodyPr vert="horz" lIns="99075" tIns="49538" rIns="99075" bIns="49538" rtlCol="0"/>
          <a:lstStyle>
            <a:lvl1pPr algn="r">
              <a:defRPr sz="1300"/>
            </a:lvl1pPr>
          </a:lstStyle>
          <a:p>
            <a:fld id="{ECFE1A5C-74E8-4CBA-8C31-779CDB863AE3}" type="datetimeyyyy">
              <a:rPr lang="en-US" smtClean="0"/>
              <a:t>2022</a:t>
            </a:fld>
            <a:endParaRPr lang="en-US" dirty="0"/>
          </a:p>
        </p:txBody>
      </p:sp>
      <p:sp>
        <p:nvSpPr>
          <p:cNvPr id="4" name="Footer Placeholder 3">
            <a:extLst>
              <a:ext uri="{FF2B5EF4-FFF2-40B4-BE49-F238E27FC236}">
                <a16:creationId xmlns:a16="http://schemas.microsoft.com/office/drawing/2014/main" id="{A9E55D22-46A3-4B8C-AD40-252FE7896C36}"/>
              </a:ext>
            </a:extLst>
          </p:cNvPr>
          <p:cNvSpPr>
            <a:spLocks noGrp="1"/>
          </p:cNvSpPr>
          <p:nvPr>
            <p:ph type="ftr" sz="quarter" idx="2"/>
          </p:nvPr>
        </p:nvSpPr>
        <p:spPr>
          <a:xfrm>
            <a:off x="0" y="9721107"/>
            <a:ext cx="3078427" cy="513507"/>
          </a:xfrm>
          <a:prstGeom prst="rect">
            <a:avLst/>
          </a:prstGeom>
        </p:spPr>
        <p:txBody>
          <a:bodyPr vert="horz" lIns="99075" tIns="49538" rIns="99075" bIns="49538" rtlCol="0" anchor="b"/>
          <a:lstStyle>
            <a:lvl1pPr algn="l">
              <a:defRPr sz="1300"/>
            </a:lvl1pPr>
          </a:lstStyle>
          <a:p>
            <a:endParaRPr lang="en-US" dirty="0"/>
          </a:p>
        </p:txBody>
      </p:sp>
      <p:sp>
        <p:nvSpPr>
          <p:cNvPr id="5" name="Slide Number Placeholder 4">
            <a:extLst>
              <a:ext uri="{FF2B5EF4-FFF2-40B4-BE49-F238E27FC236}">
                <a16:creationId xmlns:a16="http://schemas.microsoft.com/office/drawing/2014/main" id="{8E70DCEF-9071-4B17-801B-37B4465C8E15}"/>
              </a:ext>
            </a:extLst>
          </p:cNvPr>
          <p:cNvSpPr>
            <a:spLocks noGrp="1"/>
          </p:cNvSpPr>
          <p:nvPr>
            <p:ph type="sldNum" sz="quarter" idx="3"/>
          </p:nvPr>
        </p:nvSpPr>
        <p:spPr>
          <a:xfrm>
            <a:off x="4023992" y="9721107"/>
            <a:ext cx="3078427" cy="513507"/>
          </a:xfrm>
          <a:prstGeom prst="rect">
            <a:avLst/>
          </a:prstGeom>
        </p:spPr>
        <p:txBody>
          <a:bodyPr vert="horz" lIns="99075" tIns="49538" rIns="99075" bIns="49538" rtlCol="0" anchor="b"/>
          <a:lstStyle>
            <a:lvl1pPr algn="r">
              <a:defRPr sz="1300"/>
            </a:lvl1pPr>
          </a:lstStyle>
          <a:p>
            <a:fld id="{8D90168E-626C-4E60-93C0-A00D25609468}" type="slidenum">
              <a:rPr lang="en-US" smtClean="0"/>
              <a:t>‹#›</a:t>
            </a:fld>
            <a:endParaRPr lang="en-US" dirty="0"/>
          </a:p>
        </p:txBody>
      </p:sp>
    </p:spTree>
    <p:extLst>
      <p:ext uri="{BB962C8B-B14F-4D97-AF65-F5344CB8AC3E}">
        <p14:creationId xmlns:p14="http://schemas.microsoft.com/office/powerpoint/2010/main" val="3749347701"/>
      </p:ext>
    </p:extLst>
  </p:cSld>
  <p:clrMap bg1="lt1" tx1="dk1" bg2="lt2" tx2="dk2" accent1="accent1" accent2="accent2" accent3="accent3" accent4="accent4" accent5="accent5" accent6="accent6" hlink="hlink" folHlink="folHlink"/>
  <p:hf sldNum="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8427" cy="513508"/>
          </a:xfrm>
          <a:prstGeom prst="rect">
            <a:avLst/>
          </a:prstGeom>
        </p:spPr>
        <p:txBody>
          <a:bodyPr vert="horz" lIns="99075" tIns="49538" rIns="99075" bIns="49538" rtlCol="0"/>
          <a:lstStyle>
            <a:lvl1pPr algn="l">
              <a:defRPr sz="1300"/>
            </a:lvl1pPr>
          </a:lstStyle>
          <a:p>
            <a:r>
              <a:rPr lang="en-US"/>
              <a:t>Jay Harman</a:t>
            </a:r>
            <a:endParaRPr lang="en-US" dirty="0"/>
          </a:p>
        </p:txBody>
      </p:sp>
      <p:sp>
        <p:nvSpPr>
          <p:cNvPr id="3" name="Date Placeholder 2"/>
          <p:cNvSpPr>
            <a:spLocks noGrp="1"/>
          </p:cNvSpPr>
          <p:nvPr>
            <p:ph type="dt" idx="1"/>
          </p:nvPr>
        </p:nvSpPr>
        <p:spPr>
          <a:xfrm>
            <a:off x="4023992" y="1"/>
            <a:ext cx="3078427" cy="513508"/>
          </a:xfrm>
          <a:prstGeom prst="rect">
            <a:avLst/>
          </a:prstGeom>
        </p:spPr>
        <p:txBody>
          <a:bodyPr vert="horz" lIns="99075" tIns="49538" rIns="99075" bIns="49538" rtlCol="0"/>
          <a:lstStyle>
            <a:lvl1pPr algn="r">
              <a:defRPr sz="1300"/>
            </a:lvl1pPr>
          </a:lstStyle>
          <a:p>
            <a:fld id="{BEB20C5A-B04E-445D-BB9E-69DCF2632D10}" type="datetimeyyyy">
              <a:rPr lang="en-US" smtClean="0"/>
              <a:t>2022</a:t>
            </a:fld>
            <a:endParaRPr lang="en-US" dirty="0"/>
          </a:p>
        </p:txBody>
      </p:sp>
      <p:sp>
        <p:nvSpPr>
          <p:cNvPr id="4" name="Slide Image Placehol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rtlCol="0" anchor="ctr"/>
          <a:lstStyle/>
          <a:p>
            <a:endParaRPr lang="en-US" dirty="0"/>
          </a:p>
        </p:txBody>
      </p:sp>
      <p:sp>
        <p:nvSpPr>
          <p:cNvPr id="5" name="Notes Placeholder 4"/>
          <p:cNvSpPr>
            <a:spLocks noGrp="1"/>
          </p:cNvSpPr>
          <p:nvPr>
            <p:ph type="body" sz="quarter" idx="3"/>
          </p:nvPr>
        </p:nvSpPr>
        <p:spPr>
          <a:xfrm>
            <a:off x="710407" y="4925407"/>
            <a:ext cx="5683250" cy="4029880"/>
          </a:xfrm>
          <a:prstGeom prst="rect">
            <a:avLst/>
          </a:prstGeom>
        </p:spPr>
        <p:txBody>
          <a:bodyPr vert="horz" lIns="99075" tIns="49538" rIns="99075" bIns="4953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en-US" dirty="0"/>
          </a:p>
        </p:txBody>
      </p:sp>
      <p:sp>
        <p:nvSpPr>
          <p:cNvPr id="7" name="Slide Number Placeholder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C6B3AB32-59DF-41F1-9618-EDFBF5049629}" type="slidenum">
              <a:rPr lang="en-US" smtClean="0"/>
              <a:t>‹#›</a:t>
            </a:fld>
            <a:endParaRPr lang="en-US" dirty="0"/>
          </a:p>
        </p:txBody>
      </p:sp>
    </p:spTree>
    <p:extLst>
      <p:ext uri="{BB962C8B-B14F-4D97-AF65-F5344CB8AC3E}">
        <p14:creationId xmlns:p14="http://schemas.microsoft.com/office/powerpoint/2010/main" val="3661805647"/>
      </p:ext>
    </p:extLst>
  </p:cSld>
  <p:clrMap bg1="lt1" tx1="dk1" bg2="lt2" tx2="dk2" accent1="accent1" accent2="accent2" accent3="accent3" accent4="accent4" accent5="accent5" accent6="accent6" hlink="hlink" folHlink="folHlink"/>
  <p:hf sldNum="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D0EF6D27-495C-4CA2-AB0F-C04B185822F8}" type="datetime1">
              <a:rPr lang="en-US" smtClean="0"/>
              <a:t>8/17/2022</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301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2E6A9B-ED84-4E12-B4DB-BE4AA8EC104B}" type="datetime1">
              <a:rPr lang="en-US" smtClean="0"/>
              <a:t>8/17/2022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lvl1pPr marL="228600" indent="-228600">
              <a:buFont typeface="+mj-lt"/>
              <a:buAutoNum type="arabicPeriod"/>
              <a:defRPr sz="1200">
                <a:solidFill>
                  <a:srgbClr val="4590B8"/>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9981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DC00B16B-F013-4239-AE11-C3E26C1A0E6C}" type="datetime1">
              <a:rPr lang="en-US" smtClean="0"/>
              <a:t>8/17/2022</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09290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2824E0-39BD-4326-857D-ACE60E28AF9A}" type="datetime1">
              <a:rPr lang="en-US" smtClean="0"/>
              <a:t>8/17/2022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7167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1AD997-762A-4841-AD52-C31F89A59B70}" type="datetime1">
              <a:rPr lang="en-US" smtClean="0"/>
              <a:t>8/17/2022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8574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4CC9797-E920-4040-9444-819B018B440F}" type="datetime1">
              <a:rPr lang="en-US" smtClean="0"/>
              <a:t>8/17/2022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Tree>
    <p:extLst>
      <p:ext uri="{BB962C8B-B14F-4D97-AF65-F5344CB8AC3E}">
        <p14:creationId xmlns:p14="http://schemas.microsoft.com/office/powerpoint/2010/main" val="1164318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8CD7CC-2C3C-4883-899F-8B54412E33A9}" type="datetime1">
              <a:rPr lang="en-US" smtClean="0"/>
              <a:t>8/17/2022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12690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FCA3E47B-2315-4A09-A9A2-62D4C0A9C46E}" type="datetime1">
              <a:rPr lang="en-US" smtClean="0"/>
              <a:t>8/17/2022</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3296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FD5D3D-48FC-4CB6-80E9-76614F688EF9}" type="datetime1">
              <a:rPr lang="en-US" smtClean="0"/>
              <a:t>8/17/2022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0803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6253CC-7610-4BD3-95F4-0BC260621F03}" type="datetime1">
              <a:rPr lang="en-US" smtClean="0"/>
              <a:t>8/17/2022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4701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823993DF-087D-4BE3-B954-73E05B323E8F}" type="datetime1">
              <a:rPr lang="en-US" smtClean="0"/>
              <a:t>8/17/2022</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91526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4402261A-E27A-47D0-B2A0-DB8AD717058D}" type="datetime1">
              <a:rPr lang="en-US" smtClean="0"/>
              <a:t>8/17/2022</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smtClean="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28555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A8876-2ED2-4743-BB2D-9C74E29034F4}"/>
              </a:ext>
            </a:extLst>
          </p:cNvPr>
          <p:cNvSpPr>
            <a:spLocks noGrp="1"/>
          </p:cNvSpPr>
          <p:nvPr>
            <p:ph type="title"/>
          </p:nvPr>
        </p:nvSpPr>
        <p:spPr>
          <a:xfrm>
            <a:off x="748171" y="802972"/>
            <a:ext cx="3054144" cy="527622"/>
          </a:xfrm>
        </p:spPr>
        <p:txBody>
          <a:bodyPr/>
          <a:lstStyle/>
          <a:p>
            <a:r>
              <a:rPr lang="en-US" dirty="0"/>
              <a:t>PAX H</a:t>
            </a:r>
            <a:r>
              <a:rPr lang="en-US" baseline="-25000" dirty="0"/>
              <a:t>2</a:t>
            </a:r>
            <a:r>
              <a:rPr lang="en-US" dirty="0"/>
              <a:t>(o)</a:t>
            </a:r>
          </a:p>
        </p:txBody>
      </p:sp>
      <p:sp>
        <p:nvSpPr>
          <p:cNvPr id="3" name="Content Placeholder 2">
            <a:extLst>
              <a:ext uri="{FF2B5EF4-FFF2-40B4-BE49-F238E27FC236}">
                <a16:creationId xmlns:a16="http://schemas.microsoft.com/office/drawing/2014/main" id="{A3776D43-93C8-4AAC-8EF6-6F993CDEBF7A}"/>
              </a:ext>
            </a:extLst>
          </p:cNvPr>
          <p:cNvSpPr>
            <a:spLocks noGrp="1"/>
          </p:cNvSpPr>
          <p:nvPr>
            <p:ph idx="1"/>
          </p:nvPr>
        </p:nvSpPr>
        <p:spPr>
          <a:xfrm>
            <a:off x="5340430" y="1994544"/>
            <a:ext cx="6586909" cy="4645742"/>
          </a:xfrm>
        </p:spPr>
        <p:txBody>
          <a:bodyPr>
            <a:noAutofit/>
          </a:bodyPr>
          <a:lstStyle/>
          <a:p>
            <a:pPr>
              <a:lnSpc>
                <a:spcPct val="110000"/>
              </a:lnSpc>
              <a:spcBef>
                <a:spcPts val="0"/>
              </a:spcBef>
              <a:spcAft>
                <a:spcPts val="1200"/>
              </a:spcAft>
            </a:pPr>
            <a:r>
              <a:rPr lang="en-US" sz="1700" dirty="0">
                <a:latin typeface="Calibri" panose="020F0502020204030204" pitchFamily="34" charset="0"/>
                <a:ea typeface="Calibri" panose="020F0502020204030204" pitchFamily="34" charset="0"/>
                <a:cs typeface="Times New Roman" panose="02020603050405020304" pitchFamily="18" charset="0"/>
              </a:rPr>
              <a:t>PAX H</a:t>
            </a:r>
            <a:r>
              <a:rPr lang="en-US" sz="1700" baseline="-25000" dirty="0">
                <a:latin typeface="Calibri" panose="020F0502020204030204" pitchFamily="34" charset="0"/>
                <a:ea typeface="Calibri" panose="020F0502020204030204" pitchFamily="34" charset="0"/>
                <a:cs typeface="Times New Roman" panose="02020603050405020304" pitchFamily="18" charset="0"/>
              </a:rPr>
              <a:t>2</a:t>
            </a:r>
            <a:r>
              <a:rPr lang="en-US" sz="1700" dirty="0">
                <a:latin typeface="Calibri" panose="020F0502020204030204" pitchFamily="34" charset="0"/>
                <a:ea typeface="Calibri" panose="020F0502020204030204" pitchFamily="34" charset="0"/>
                <a:cs typeface="Times New Roman" panose="02020603050405020304" pitchFamily="18" charset="0"/>
              </a:rPr>
              <a:t>(O) can help make the Hydrogen Shot 1-1-1 goal a reality for communities of all sizes!</a:t>
            </a:r>
          </a:p>
          <a:p>
            <a:pPr marR="0">
              <a:lnSpc>
                <a:spcPct val="110000"/>
              </a:lnSpc>
              <a:spcBef>
                <a:spcPts val="0"/>
              </a:spcBef>
              <a:spcAft>
                <a:spcPts val="1200"/>
              </a:spcAft>
            </a:pPr>
            <a:r>
              <a:rPr lang="en-US" sz="1700" dirty="0">
                <a:latin typeface="Calibri" panose="020F0502020204030204" pitchFamily="34" charset="0"/>
                <a:ea typeface="Calibri" panose="020F0502020204030204" pitchFamily="34" charset="0"/>
                <a:cs typeface="Times New Roman" panose="02020603050405020304" pitchFamily="18" charset="0"/>
              </a:rPr>
              <a:t>Our solution integrates with</a:t>
            </a:r>
            <a:r>
              <a:rPr lang="en-US" sz="1700" dirty="0">
                <a:latin typeface="Calibri" panose="020F0502020204030204" pitchFamily="34" charset="0"/>
                <a:cs typeface="Calibri" panose="020F0502020204030204" pitchFamily="34" charset="0"/>
              </a:rPr>
              <a:t> hydrogen electrolyzers to reduce CAPEX and OPEX while distilling pure water using the heat from the electrolysis process.</a:t>
            </a:r>
          </a:p>
          <a:p>
            <a:pPr>
              <a:lnSpc>
                <a:spcPct val="110000"/>
              </a:lnSpc>
              <a:spcBef>
                <a:spcPts val="0"/>
              </a:spcBef>
              <a:spcAft>
                <a:spcPts val="1200"/>
              </a:spcAft>
            </a:pPr>
            <a:r>
              <a:rPr lang="en-US" sz="1700" dirty="0">
                <a:latin typeface="Calibri" panose="020F0502020204030204" pitchFamily="34" charset="0"/>
                <a:ea typeface="Calibri" panose="020F0502020204030204" pitchFamily="34" charset="0"/>
                <a:cs typeface="Times New Roman" panose="02020603050405020304" pitchFamily="18" charset="0"/>
              </a:rPr>
              <a:t>PAX H</a:t>
            </a:r>
            <a:r>
              <a:rPr lang="en-US" sz="1700" baseline="-25000" dirty="0">
                <a:latin typeface="Calibri" panose="020F0502020204030204" pitchFamily="34" charset="0"/>
                <a:ea typeface="Calibri" panose="020F0502020204030204" pitchFamily="34" charset="0"/>
                <a:cs typeface="Times New Roman" panose="02020603050405020304" pitchFamily="18" charset="0"/>
              </a:rPr>
              <a:t>2</a:t>
            </a:r>
            <a:r>
              <a:rPr lang="en-US" sz="1700" dirty="0">
                <a:latin typeface="Calibri" panose="020F0502020204030204" pitchFamily="34" charset="0"/>
                <a:ea typeface="Calibri" panose="020F0502020204030204" pitchFamily="34" charset="0"/>
                <a:cs typeface="Times New Roman" panose="02020603050405020304" pitchFamily="18" charset="0"/>
              </a:rPr>
              <a:t>(O) </a:t>
            </a:r>
            <a:r>
              <a:rPr lang="en-US" sz="1700" dirty="0">
                <a:effectLst/>
                <a:latin typeface="Calibri" panose="020F0502020204030204" pitchFamily="34" charset="0"/>
                <a:ea typeface="Calibri" panose="020F0502020204030204" pitchFamily="34" charset="0"/>
                <a:cs typeface="Calibri" panose="020F0502020204030204" pitchFamily="34" charset="0"/>
              </a:rPr>
              <a:t>combines electrolyzers with solar and/or wind photovoltaic energy and our optimized distillation system to lower the price of clean hydrogen production by $.07 per kg.</a:t>
            </a:r>
          </a:p>
          <a:p>
            <a:pPr>
              <a:lnSpc>
                <a:spcPct val="110000"/>
              </a:lnSpc>
              <a:spcBef>
                <a:spcPts val="0"/>
              </a:spcBef>
              <a:spcAft>
                <a:spcPts val="1200"/>
              </a:spcAft>
            </a:pPr>
            <a:r>
              <a:rPr lang="en-US" sz="1700" dirty="0">
                <a:latin typeface="Calibri" panose="020F0502020204030204" pitchFamily="34" charset="0"/>
                <a:ea typeface="Calibri" panose="020F0502020204030204" pitchFamily="34" charset="0"/>
                <a:cs typeface="Times New Roman" panose="02020603050405020304" pitchFamily="18" charset="0"/>
              </a:rPr>
              <a:t>PAX H</a:t>
            </a:r>
            <a:r>
              <a:rPr lang="en-US" sz="1700" baseline="-25000" dirty="0">
                <a:latin typeface="Calibri" panose="020F0502020204030204" pitchFamily="34" charset="0"/>
                <a:ea typeface="Calibri" panose="020F0502020204030204" pitchFamily="34" charset="0"/>
                <a:cs typeface="Times New Roman" panose="02020603050405020304" pitchFamily="18" charset="0"/>
              </a:rPr>
              <a:t>2</a:t>
            </a:r>
            <a:r>
              <a:rPr lang="en-US" sz="1700" dirty="0">
                <a:latin typeface="Calibri" panose="020F0502020204030204" pitchFamily="34" charset="0"/>
                <a:ea typeface="Calibri" panose="020F0502020204030204" pitchFamily="34" charset="0"/>
                <a:cs typeface="Times New Roman" panose="02020603050405020304" pitchFamily="18" charset="0"/>
              </a:rPr>
              <a:t>(O) </a:t>
            </a:r>
            <a:r>
              <a:rPr lang="en-US" sz="1700" dirty="0">
                <a:effectLst/>
                <a:latin typeface="Calibri" panose="020F0502020204030204" pitchFamily="34" charset="0"/>
                <a:ea typeface="Calibri" panose="020F0502020204030204" pitchFamily="34" charset="0"/>
                <a:cs typeface="Times New Roman" panose="02020603050405020304" pitchFamily="18" charset="0"/>
              </a:rPr>
              <a:t>works even at smaller scale and purifies not just seawater and brackish waters cleaned by reverse osmosis, but highly saline and contaminated waters that reverse osmosis can’t handle.  It solves water scarcity for electrolyzers and beyond.</a:t>
            </a:r>
          </a:p>
          <a:p>
            <a:pPr>
              <a:lnSpc>
                <a:spcPct val="110000"/>
              </a:lnSpc>
              <a:spcBef>
                <a:spcPts val="0"/>
              </a:spcBef>
              <a:spcAft>
                <a:spcPts val="1200"/>
              </a:spcAft>
            </a:pPr>
            <a:r>
              <a:rPr lang="en-US" sz="1700" dirty="0">
                <a:latin typeface="Calibri" panose="020F0502020204030204" pitchFamily="34" charset="0"/>
                <a:ea typeface="Calibri" panose="020F0502020204030204" pitchFamily="34" charset="0"/>
                <a:cs typeface="Times New Roman" panose="02020603050405020304" pitchFamily="18" charset="0"/>
              </a:rPr>
              <a:t>We’re a nature-inspired engineering firm based in Richmond, California – an ideal place to grow an inclusive energy company.</a:t>
            </a:r>
          </a:p>
        </p:txBody>
      </p:sp>
      <p:sp>
        <p:nvSpPr>
          <p:cNvPr id="9" name="TextBox 8">
            <a:extLst>
              <a:ext uri="{FF2B5EF4-FFF2-40B4-BE49-F238E27FC236}">
                <a16:creationId xmlns:a16="http://schemas.microsoft.com/office/drawing/2014/main" id="{C6F01698-1749-EC9C-6D8B-A8301EF08994}"/>
              </a:ext>
            </a:extLst>
          </p:cNvPr>
          <p:cNvSpPr txBox="1"/>
          <p:nvPr/>
        </p:nvSpPr>
        <p:spPr>
          <a:xfrm>
            <a:off x="729883" y="1298064"/>
            <a:ext cx="5817223" cy="383567"/>
          </a:xfrm>
          <a:prstGeom prst="rect">
            <a:avLst/>
          </a:prstGeom>
          <a:noFill/>
        </p:spPr>
        <p:txBody>
          <a:bodyPr wrap="square">
            <a:spAutoFit/>
          </a:bodyPr>
          <a:lstStyle/>
          <a:p>
            <a:pPr marL="0" marR="0">
              <a:lnSpc>
                <a:spcPct val="115000"/>
              </a:lnSpc>
              <a:spcBef>
                <a:spcPts val="0"/>
              </a:spcBef>
              <a:spcAft>
                <a:spcPts val="300"/>
              </a:spcAft>
            </a:pPr>
            <a:r>
              <a:rPr lang="en-US" sz="18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Lower hydrogen costs by purifying water</a:t>
            </a:r>
            <a:endParaRPr lang="en-US" sz="1600" dirty="0">
              <a:solidFill>
                <a:schemeClr val="accent2">
                  <a:lumMod val="40000"/>
                  <a:lumOff val="60000"/>
                </a:schemeClr>
              </a:solidFill>
              <a:effectLst/>
              <a:latin typeface="Microsoft Sans Serif" panose="020B0604020202020204" pitchFamily="34" charset="0"/>
              <a:ea typeface="Times New Roman" panose="02020603050405020304" pitchFamily="18" charset="0"/>
              <a:cs typeface="Times New Roman" panose="02020603050405020304" pitchFamily="18" charset="0"/>
            </a:endParaRPr>
          </a:p>
        </p:txBody>
      </p:sp>
      <p:pic>
        <p:nvPicPr>
          <p:cNvPr id="4" name="Picture 3" descr="Logo, company name&#10;&#10;Description automatically generated">
            <a:extLst>
              <a:ext uri="{FF2B5EF4-FFF2-40B4-BE49-F238E27FC236}">
                <a16:creationId xmlns:a16="http://schemas.microsoft.com/office/drawing/2014/main" id="{187E09E6-B06C-37C0-8566-4A199A10ACC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525" r="8402" b="8236"/>
          <a:stretch/>
        </p:blipFill>
        <p:spPr>
          <a:xfrm>
            <a:off x="10741859" y="753987"/>
            <a:ext cx="784512" cy="891674"/>
          </a:xfrm>
          <a:prstGeom prst="rect">
            <a:avLst/>
          </a:prstGeom>
          <a:solidFill>
            <a:schemeClr val="bg1"/>
          </a:solidFill>
        </p:spPr>
      </p:pic>
      <p:pic>
        <p:nvPicPr>
          <p:cNvPr id="8" name="Picture 7" descr="A picture containing diagram&#10;&#10;Description automatically generated">
            <a:extLst>
              <a:ext uri="{FF2B5EF4-FFF2-40B4-BE49-F238E27FC236}">
                <a16:creationId xmlns:a16="http://schemas.microsoft.com/office/drawing/2014/main" id="{E177F6AA-52E6-B696-E12B-6B106E107901}"/>
              </a:ext>
            </a:extLst>
          </p:cNvPr>
          <p:cNvPicPr>
            <a:picLocks noChangeAspect="1"/>
          </p:cNvPicPr>
          <p:nvPr/>
        </p:nvPicPr>
        <p:blipFill>
          <a:blip r:embed="rId3"/>
          <a:stretch>
            <a:fillRect/>
          </a:stretch>
        </p:blipFill>
        <p:spPr>
          <a:xfrm>
            <a:off x="9955240" y="753902"/>
            <a:ext cx="608818" cy="898140"/>
          </a:xfrm>
          <a:prstGeom prst="rect">
            <a:avLst/>
          </a:prstGeom>
        </p:spPr>
      </p:pic>
      <p:sp>
        <p:nvSpPr>
          <p:cNvPr id="12" name="TextBox 11">
            <a:extLst>
              <a:ext uri="{FF2B5EF4-FFF2-40B4-BE49-F238E27FC236}">
                <a16:creationId xmlns:a16="http://schemas.microsoft.com/office/drawing/2014/main" id="{2D7DEEAE-22BF-5C2B-E179-BF23F84D41AE}"/>
              </a:ext>
            </a:extLst>
          </p:cNvPr>
          <p:cNvSpPr txBox="1"/>
          <p:nvPr/>
        </p:nvSpPr>
        <p:spPr>
          <a:xfrm>
            <a:off x="7892989" y="1402591"/>
            <a:ext cx="2532502" cy="307777"/>
          </a:xfrm>
          <a:prstGeom prst="rect">
            <a:avLst/>
          </a:prstGeom>
          <a:noFill/>
        </p:spPr>
        <p:txBody>
          <a:bodyPr wrap="square">
            <a:spAutoFit/>
          </a:bodyPr>
          <a:lstStyle/>
          <a:p>
            <a:r>
              <a:rPr lang="en-US" sz="1400" dirty="0">
                <a:solidFill>
                  <a:srgbClr val="97A8D5"/>
                </a:solidFill>
                <a:effectLst/>
                <a:latin typeface="Arial" panose="020B0604020202020204" pitchFamily="34" charset="0"/>
                <a:ea typeface="Times New Roman" panose="02020603050405020304" pitchFamily="18" charset="0"/>
                <a:cs typeface="Times New Roman" panose="02020603050405020304" pitchFamily="18" charset="0"/>
              </a:rPr>
              <a:t>www.paxscientific.com </a:t>
            </a:r>
            <a:endParaRPr lang="en-US" sz="1400" dirty="0">
              <a:solidFill>
                <a:srgbClr val="97A8D5"/>
              </a:solidFill>
            </a:endParaRPr>
          </a:p>
        </p:txBody>
      </p:sp>
      <p:pic>
        <p:nvPicPr>
          <p:cNvPr id="7" name="Picture 6" descr="Diagram&#10;&#10;Description automatically generated">
            <a:extLst>
              <a:ext uri="{FF2B5EF4-FFF2-40B4-BE49-F238E27FC236}">
                <a16:creationId xmlns:a16="http://schemas.microsoft.com/office/drawing/2014/main" id="{2D20C3EA-11FC-0DF3-CA69-2525F8D1900B}"/>
              </a:ext>
            </a:extLst>
          </p:cNvPr>
          <p:cNvPicPr>
            <a:picLocks noChangeAspect="1"/>
          </p:cNvPicPr>
          <p:nvPr/>
        </p:nvPicPr>
        <p:blipFill rotWithShape="1">
          <a:blip r:embed="rId4"/>
          <a:srcRect l="33482" t="21904" r="32500" b="20452"/>
          <a:stretch/>
        </p:blipFill>
        <p:spPr>
          <a:xfrm>
            <a:off x="250372" y="1945432"/>
            <a:ext cx="5057402" cy="4820502"/>
          </a:xfrm>
          <a:prstGeom prst="rect">
            <a:avLst/>
          </a:prstGeom>
        </p:spPr>
      </p:pic>
    </p:spTree>
    <p:extLst>
      <p:ext uri="{BB962C8B-B14F-4D97-AF65-F5344CB8AC3E}">
        <p14:creationId xmlns:p14="http://schemas.microsoft.com/office/powerpoint/2010/main" val="101273668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503B719-B9A6-4DC9-AA9D-06F16B758B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B48092-4A2C-4E16-B971-9ACADFFF69E4}">
  <ds:schemaRefs>
    <ds:schemaRef ds:uri="http://purl.org/dc/terms/"/>
    <ds:schemaRef ds:uri="http://schemas.microsoft.com/office/2006/metadata/properties"/>
    <ds:schemaRef ds:uri="http://purl.org/dc/dcmitype/"/>
    <ds:schemaRef ds:uri="http://purl.org/dc/elements/1.1/"/>
    <ds:schemaRef ds:uri="http://schemas.microsoft.com/office/infopath/2007/PartnerControls"/>
    <ds:schemaRef ds:uri="http://schemas.microsoft.com/office/2006/documentManagement/types"/>
    <ds:schemaRef ds:uri="71af3243-3dd4-4a8d-8c0d-dd76da1f02a5"/>
    <ds:schemaRef ds:uri="http://www.w3.org/XML/1998/namespace"/>
    <ds:schemaRef ds:uri="http://schemas.openxmlformats.org/package/2006/metadata/core-properties"/>
    <ds:schemaRef ds:uri="16c05727-aa75-4e4a-9b5f-8a80a1165891"/>
  </ds:schemaRefs>
</ds:datastoreItem>
</file>

<file path=customXml/itemProps3.xml><?xml version="1.0" encoding="utf-8"?>
<ds:datastoreItem xmlns:ds="http://schemas.openxmlformats.org/officeDocument/2006/customXml" ds:itemID="{3E586370-B0FB-4108-8B4F-329716A22E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Tech design</Template>
  <TotalTime>1609</TotalTime>
  <Words>159</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Gill Sans MT</vt:lpstr>
      <vt:lpstr>Microsoft Sans Serif</vt:lpstr>
      <vt:lpstr>Wingdings 2</vt:lpstr>
      <vt:lpstr>Dividend</vt:lpstr>
      <vt:lpstr>PAX H2(o)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 design</dc:title>
  <dc:creator>Francesca Bertone</dc:creator>
  <cp:lastModifiedBy>Francesca Bertone</cp:lastModifiedBy>
  <cp:revision>178</cp:revision>
  <cp:lastPrinted>2021-12-07T03:59:21Z</cp:lastPrinted>
  <dcterms:created xsi:type="dcterms:W3CDTF">2021-09-28T22:50:47Z</dcterms:created>
  <dcterms:modified xsi:type="dcterms:W3CDTF">2022-08-17T19:28:12Z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