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9A011-FDEA-47B5-9AFC-BE5283CDE7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7E4F2C-297D-495A-9705-FCC847DEE6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D0812-92D8-4824-BC2D-04BBFC686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606DC-CC26-479A-A975-950B2E160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AFE27-5D1F-49D1-892B-52B079042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644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F6E6-8BBF-448D-A625-0FD091E04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0A804-62D5-4EC5-B514-D3D14BA4F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FAEF2B-AC1A-400F-BFFA-5609A3AF2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7A8F-273B-4B3C-8B45-AA8612512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39332-DEF3-43BE-9314-26FE31D6E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06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1DF9C-0EFE-4434-B424-087871D6F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4B5EE-EFCB-4E96-B75F-261DA1CED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930B4-2688-4D03-949A-9BE810D85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EC60ED-7D33-4815-8971-31473FE09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CB229-F60B-45C7-9460-3D5383917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768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C87D6-3B19-472B-BD3C-3F54C8870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CD3E1-BC29-481B-9B9C-6E9D93D978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7302B3-D45E-4B57-A686-FEB214696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324E51-E212-44F3-8839-B4A4F3E6D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7ECD25-CEA1-40A6-B0CC-605A7B267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67BD77-3565-4F0F-B9CF-525A57974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046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FF529-B0FF-4BD5-8B3E-0E918A60C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0CF8B-C7C0-4851-BFDD-C629B646A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8FDD94-ED5E-49E8-8793-44A26CC8DB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DE7651-AE36-4786-8EFF-A08A411E3D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2E7F54-FFF3-4A15-BFB4-87A998FB26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B987EA-50B8-411B-BD32-D06CB826E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E24D7F-ECD6-418E-B9FC-64FD8A9B7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064850-7983-4BE6-A7DB-0C7723F12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816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D3A50-64C1-44B0-87BD-9DEA5BDC1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DFF854-19E1-455E-8FB9-EA9135936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EBEAF0-5F76-4293-842A-3828DDCA4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00C7A7-DEB0-4972-ABEB-E5ECC0A8F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836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87644A-35DE-45BE-AA2E-566D57E7F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F0D2DF-9792-4984-AE72-C88F7B1B2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83B5D4-4927-46AA-9538-0CFB40B81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131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2AE2-215D-445F-91B7-D4743C468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6B4CE-19BD-47D5-A98F-D512B6AF8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7C714E-EADA-41C5-87BF-9A69F5B72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836576-1485-4C1D-97EC-6D9E24AF1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C15419-DAE2-4BFB-AC7F-BDF14AA49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44C451-050C-4DD8-AEF9-3AF29C020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4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BFFD8-64E2-46D7-AA54-5D1B7E4E3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6C9013-14DD-4286-93FD-BC98CD02E4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96EE0F-5BE9-4E1B-AA19-46386AB26B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C9241D-569E-4600-A22F-AFE423E00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0A1AA3-7320-4A65-BA96-2BB664BEA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938736-07D2-4EDF-9ABB-038A2140F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210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E1AD9-59EC-4A14-9905-859EC16BC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96AD4A-5E97-43E5-BAA9-F80CB9EBE9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8F6BD-1BCF-4C1F-8708-696E77817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4702E-7583-482A-A5A8-E0876035F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726B1-6F60-4F6F-B88D-E0F35242E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7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EB5AFA-9962-462B-AEEC-AE78F5A04E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ACCA0F-2D06-4EE6-A5A3-4DDDB7DA1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A8F4F-EF5F-4965-A3DF-CCD859396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C7D4F4-73B8-436A-A8BD-31C85708C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86795B-C5F4-4462-BAD1-E62D63988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138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094E00-807D-4B40-82A0-CB3A63EA8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3C8B5A-08B3-47FA-853A-9D80AD78A1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A84F8-A094-4E50-A567-45FE39B339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4865B-C847-40D4-B2E2-1CCE8A6E8A5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07A306-77F5-4D99-9BA9-1717505D4E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5E91E-5CF0-4163-AC04-A18D0EBB98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1443E-DD97-4D4A-B4E8-EA3A480CF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510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odular Scale Microwave&#10;Description automatically generated">
            <a:extLst>
              <a:ext uri="{FF2B5EF4-FFF2-40B4-BE49-F238E27FC236}">
                <a16:creationId xmlns:a16="http://schemas.microsoft.com/office/drawing/2014/main" id="{AC86C870-B3F2-4FE3-BD48-08312AFE90D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748" y="4005276"/>
            <a:ext cx="3155092" cy="2211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D76835-4AE3-4D72-8962-D46EECFE127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160" y="3975793"/>
            <a:ext cx="3501084" cy="2270828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166449-B3FA-48C0-B9C8-0FB150F1512A}"/>
              </a:ext>
            </a:extLst>
          </p:cNvPr>
          <p:cNvSpPr txBox="1"/>
          <p:nvPr/>
        </p:nvSpPr>
        <p:spPr>
          <a:xfrm>
            <a:off x="1854881" y="0"/>
            <a:ext cx="82303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/>
              <a:t>Multi Energy Optimized Processing (MEOP)</a:t>
            </a:r>
          </a:p>
          <a:p>
            <a:pPr algn="ctr"/>
            <a:r>
              <a:rPr lang="en-US" sz="3600" dirty="0"/>
              <a:t> for Hydrogen Production</a:t>
            </a:r>
          </a:p>
        </p:txBody>
      </p:sp>
      <p:pic>
        <p:nvPicPr>
          <p:cNvPr id="8" name="Picture 93" descr="cavitation microjet">
            <a:extLst>
              <a:ext uri="{FF2B5EF4-FFF2-40B4-BE49-F238E27FC236}">
                <a16:creationId xmlns:a16="http://schemas.microsoft.com/office/drawing/2014/main" id="{F80C006A-F181-43BC-B02F-8CA71AF83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7" r="22858"/>
          <a:stretch>
            <a:fillRect/>
          </a:stretch>
        </p:blipFill>
        <p:spPr bwMode="auto">
          <a:xfrm>
            <a:off x="853878" y="1214584"/>
            <a:ext cx="639350" cy="225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5F0DA87-3032-4370-9A84-C78EE462A143}"/>
              </a:ext>
            </a:extLst>
          </p:cNvPr>
          <p:cNvSpPr txBox="1"/>
          <p:nvPr/>
        </p:nvSpPr>
        <p:spPr>
          <a:xfrm>
            <a:off x="2213111" y="1341735"/>
            <a:ext cx="32061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Ultrasonic Cavitation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E95D5D-366E-4554-A8F5-564020098E99}"/>
              </a:ext>
            </a:extLst>
          </p:cNvPr>
          <p:cNvSpPr txBox="1"/>
          <p:nvPr/>
        </p:nvSpPr>
        <p:spPr>
          <a:xfrm>
            <a:off x="8018908" y="1341735"/>
            <a:ext cx="2999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Microwave Heating</a:t>
            </a:r>
          </a:p>
        </p:txBody>
      </p:sp>
      <p:pic>
        <p:nvPicPr>
          <p:cNvPr id="11" name="Content Placeholder 5" descr="dielectric loss.png">
            <a:extLst>
              <a:ext uri="{FF2B5EF4-FFF2-40B4-BE49-F238E27FC236}">
                <a16:creationId xmlns:a16="http://schemas.microsoft.com/office/drawing/2014/main" id="{2978B4B0-8AD1-4433-B045-E819E7A765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9128" y="1740983"/>
            <a:ext cx="2297106" cy="156398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AEB8007-E4EC-4FFC-8A63-4594C5E223CA}"/>
              </a:ext>
            </a:extLst>
          </p:cNvPr>
          <p:cNvSpPr txBox="1"/>
          <p:nvPr/>
        </p:nvSpPr>
        <p:spPr>
          <a:xfrm>
            <a:off x="1739956" y="1965912"/>
            <a:ext cx="3942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Prevents fouling of heterogenous catalyst and membranes</a:t>
            </a:r>
          </a:p>
          <a:p>
            <a:r>
              <a:rPr lang="en-US" dirty="0"/>
              <a:t>Maximize mass transport, homogeneity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E67B348-F89B-4187-B383-74605EF9CF9C}"/>
              </a:ext>
            </a:extLst>
          </p:cNvPr>
          <p:cNvSpPr txBox="1"/>
          <p:nvPr/>
        </p:nvSpPr>
        <p:spPr>
          <a:xfrm>
            <a:off x="8560298" y="1859757"/>
            <a:ext cx="3555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Efficiency through targeted absorption</a:t>
            </a:r>
          </a:p>
          <a:p>
            <a:r>
              <a:rPr lang="en-US" dirty="0"/>
              <a:t>Permits super-heated reactions</a:t>
            </a:r>
          </a:p>
          <a:p>
            <a:r>
              <a:rPr lang="en-US" dirty="0"/>
              <a:t>Directs energy to break hydrogen bonding between H</a:t>
            </a:r>
            <a:r>
              <a:rPr lang="en-US" baseline="-25000" dirty="0"/>
              <a:t>2</a:t>
            </a:r>
            <a:r>
              <a:rPr lang="en-US" dirty="0"/>
              <a:t>O molecules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57ACC02-AC32-4571-BE52-7EF44B089516}"/>
              </a:ext>
            </a:extLst>
          </p:cNvPr>
          <p:cNvSpPr txBox="1"/>
          <p:nvPr/>
        </p:nvSpPr>
        <p:spPr>
          <a:xfrm>
            <a:off x="3369702" y="3378772"/>
            <a:ext cx="5324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Technology Scale-Up demonstrated</a:t>
            </a:r>
          </a:p>
        </p:txBody>
      </p:sp>
      <p:pic>
        <p:nvPicPr>
          <p:cNvPr id="2" name="Picture 7" descr="AEResourcesInD90mR02aP02cZL.jpg">
            <a:extLst>
              <a:ext uri="{FF2B5EF4-FFF2-40B4-BE49-F238E27FC236}">
                <a16:creationId xmlns:a16="http://schemas.microsoft.com/office/drawing/2014/main" id="{83441F96-1B47-C70D-6AE9-C5D8949751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486" y="6217138"/>
            <a:ext cx="1066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A3F7B6EA-6DF1-1447-9D37-52673D94E8F5}"/>
              </a:ext>
            </a:extLst>
          </p:cNvPr>
          <p:cNvGrpSpPr/>
          <p:nvPr/>
        </p:nvGrpSpPr>
        <p:grpSpPr>
          <a:xfrm rot="16200000">
            <a:off x="5682337" y="4183934"/>
            <a:ext cx="1298183" cy="1854547"/>
            <a:chOff x="0" y="3326348"/>
            <a:chExt cx="1298183" cy="1854547"/>
          </a:xfrm>
        </p:grpSpPr>
        <p:sp>
          <p:nvSpPr>
            <p:cNvPr id="4" name="Arrow: Chevron 3">
              <a:extLst>
                <a:ext uri="{FF2B5EF4-FFF2-40B4-BE49-F238E27FC236}">
                  <a16:creationId xmlns:a16="http://schemas.microsoft.com/office/drawing/2014/main" id="{4F96B7DC-4EB9-DEF1-D96C-7FB2AC4090BB}"/>
                </a:ext>
              </a:extLst>
            </p:cNvPr>
            <p:cNvSpPr/>
            <p:nvPr/>
          </p:nvSpPr>
          <p:spPr>
            <a:xfrm rot="5400000">
              <a:off x="-278182" y="3604530"/>
              <a:ext cx="1854547" cy="1298183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Arrow: Chevron 4">
              <a:extLst>
                <a:ext uri="{FF2B5EF4-FFF2-40B4-BE49-F238E27FC236}">
                  <a16:creationId xmlns:a16="http://schemas.microsoft.com/office/drawing/2014/main" id="{970930B3-818F-18AC-C85A-9B499A873D3E}"/>
                </a:ext>
              </a:extLst>
            </p:cNvPr>
            <p:cNvSpPr txBox="1"/>
            <p:nvPr/>
          </p:nvSpPr>
          <p:spPr>
            <a:xfrm rot="5400000">
              <a:off x="-26420" y="4176777"/>
              <a:ext cx="1298183" cy="5563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" tIns="9525" rIns="9525" bIns="9525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>
                  <a:solidFill>
                    <a:schemeClr val="tx1"/>
                  </a:solidFill>
                </a:rPr>
                <a:t>Commercial Implementation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8554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48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Kropf, Matthew M</dc:creator>
  <cp:lastModifiedBy>getty aeresource-inc.com</cp:lastModifiedBy>
  <cp:revision>3</cp:revision>
  <dcterms:created xsi:type="dcterms:W3CDTF">2022-08-17T17:33:15Z</dcterms:created>
  <dcterms:modified xsi:type="dcterms:W3CDTF">2022-08-17T18:12:25Z</dcterms:modified>
</cp:coreProperties>
</file>