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1"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F37B04"/>
    <a:srgbClr val="00007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770"/>
    <p:restoredTop sz="96327"/>
  </p:normalViewPr>
  <p:slideViewPr>
    <p:cSldViewPr snapToGrid="0">
      <p:cViewPr varScale="1">
        <p:scale>
          <a:sx n="111" d="100"/>
          <a:sy n="111" d="100"/>
        </p:scale>
        <p:origin x="416" y="2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7D5EB9-7A3A-E6D7-259B-E87086F8C81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C6894B4F-7718-626C-5D16-E8225CA0CF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CDAF439-9FEF-440F-D431-DD1B02C6B51D}"/>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5" name="Footer Placeholder 4">
            <a:extLst>
              <a:ext uri="{FF2B5EF4-FFF2-40B4-BE49-F238E27FC236}">
                <a16:creationId xmlns:a16="http://schemas.microsoft.com/office/drawing/2014/main" id="{78ECF032-B1B3-75E1-C7C2-7B082FCB13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302634-C533-6712-CBE9-F7F9DD237D8C}"/>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959793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2DC25-6D02-1F5E-6BF5-605E8A8C60B5}"/>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1F9B4B5-BC33-40C6-9A88-84C0D1529D8A}"/>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2D06E67-707B-0E8E-C778-3226278627A5}"/>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5" name="Footer Placeholder 4">
            <a:extLst>
              <a:ext uri="{FF2B5EF4-FFF2-40B4-BE49-F238E27FC236}">
                <a16:creationId xmlns:a16="http://schemas.microsoft.com/office/drawing/2014/main" id="{890A2B7F-CF32-C6A7-D29B-CE12334BAA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25316-35A3-862B-3D29-12B9D4DBA263}"/>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1038732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F7E0-3C97-8F2D-E44A-4531FA8804E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214CEF07-2D40-E83F-A36B-0931C4719F0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B93B5719-466B-5C0F-4761-D40890A99B01}"/>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5" name="Footer Placeholder 4">
            <a:extLst>
              <a:ext uri="{FF2B5EF4-FFF2-40B4-BE49-F238E27FC236}">
                <a16:creationId xmlns:a16="http://schemas.microsoft.com/office/drawing/2014/main" id="{B1E56AF2-1373-BD1A-5E57-86C41A2295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0D4EDE-3C25-2D5E-0738-52EEB255D141}"/>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540992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0B89F-ADDF-9F78-1B4C-E41FFF4726A3}"/>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D711BBA6-A102-061D-25CE-BC1D201CDA9A}"/>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9A9003F-F6F5-A956-0233-AA2B74AF4CCF}"/>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A8AD1EC-3D25-1D52-3F81-F59D9EFFF699}"/>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6" name="Footer Placeholder 5">
            <a:extLst>
              <a:ext uri="{FF2B5EF4-FFF2-40B4-BE49-F238E27FC236}">
                <a16:creationId xmlns:a16="http://schemas.microsoft.com/office/drawing/2014/main" id="{40F56E39-A1F6-0E5B-B4BE-17A590B2DF3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B490D44-E2D3-DE2E-9DAC-592735531C92}"/>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262578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5440-4272-95D9-4BD1-DE416231582E}"/>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E427787-F21E-5E9B-502F-14E776B79DC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9924F007-ABE4-A485-0760-6BBAD4DFF3FD}"/>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E77315D6-2B36-9051-E2CE-61D5CA4031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A9AADDA-3CAE-8D8C-1DC0-0F4F0009B4D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CA42FCF3-EF71-401D-192B-2D0055AF12EF}"/>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8" name="Footer Placeholder 7">
            <a:extLst>
              <a:ext uri="{FF2B5EF4-FFF2-40B4-BE49-F238E27FC236}">
                <a16:creationId xmlns:a16="http://schemas.microsoft.com/office/drawing/2014/main" id="{6637EE61-965A-2593-586F-09DD8362EC7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62A615-6A75-8C53-D0EA-65C380539303}"/>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64935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752C64-C279-565B-4A6A-9C701A2F061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68C9CDE8-2F61-2DE4-6FED-95345D733B76}"/>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4" name="Footer Placeholder 3">
            <a:extLst>
              <a:ext uri="{FF2B5EF4-FFF2-40B4-BE49-F238E27FC236}">
                <a16:creationId xmlns:a16="http://schemas.microsoft.com/office/drawing/2014/main" id="{B3439108-4C52-C120-23AC-AB6554B6DCF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863514-BB0F-0112-33BE-1CCB89AD24B4}"/>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40216014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3FA354-697B-8D41-B9F2-66CDEC453AAB}"/>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3" name="Footer Placeholder 2">
            <a:extLst>
              <a:ext uri="{FF2B5EF4-FFF2-40B4-BE49-F238E27FC236}">
                <a16:creationId xmlns:a16="http://schemas.microsoft.com/office/drawing/2014/main" id="{348A2FF0-0697-2125-21F8-4187D58431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69BACCA-0625-0D63-1B6F-C78716300D48}"/>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104164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83852-E0C0-B9EE-980A-E7A0BED7171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CC7163C-F2F3-68A4-9922-B7A723A6655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DD3485A8-3CB4-04D7-BF3E-8F0AC45B213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5F3C998-C296-7869-F46C-0E2CE1230E49}"/>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6" name="Footer Placeholder 5">
            <a:extLst>
              <a:ext uri="{FF2B5EF4-FFF2-40B4-BE49-F238E27FC236}">
                <a16:creationId xmlns:a16="http://schemas.microsoft.com/office/drawing/2014/main" id="{FDAD57DC-EF49-B0B5-8ADB-0AD1D51AAF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8112087-BA4C-D19B-CFD9-CE7F2AA4BA1F}"/>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1511877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7823D7-9AFD-A27A-ED12-3DD7519355A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0D4F4FE5-5B5A-B850-3C6D-23CF95098AC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5F7EC34-2AC7-FD80-850F-F286B1592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B712EF2-4779-1691-1963-28BD4E9D721E}"/>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6" name="Footer Placeholder 5">
            <a:extLst>
              <a:ext uri="{FF2B5EF4-FFF2-40B4-BE49-F238E27FC236}">
                <a16:creationId xmlns:a16="http://schemas.microsoft.com/office/drawing/2014/main" id="{7D4AB0D4-1EC2-D515-DB72-584A34EBC3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C2AB80-64D4-932C-3C83-D9C413580DAB}"/>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2033461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54C0D9-A018-5665-83E8-588155CCDE24}"/>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8D223B0-03DC-5660-2255-B2F57E896ED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7163F2E-1F8F-1006-81DD-AAFD3C1724E5}"/>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5" name="Footer Placeholder 4">
            <a:extLst>
              <a:ext uri="{FF2B5EF4-FFF2-40B4-BE49-F238E27FC236}">
                <a16:creationId xmlns:a16="http://schemas.microsoft.com/office/drawing/2014/main" id="{0FEAA2BD-5692-4D58-CDC3-387DC6098C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821B18-28BA-0C86-8E0E-B2A52B85CA0B}"/>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3538403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E6A8CFD-4727-30E4-833C-20F95F4084B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1F7F4304-2A89-A76A-0D63-7EC2293DE16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33EEA056-0BB3-719A-FCB6-A3E3776C5473}"/>
              </a:ext>
            </a:extLst>
          </p:cNvPr>
          <p:cNvSpPr>
            <a:spLocks noGrp="1"/>
          </p:cNvSpPr>
          <p:nvPr>
            <p:ph type="dt" sz="half" idx="10"/>
          </p:nvPr>
        </p:nvSpPr>
        <p:spPr/>
        <p:txBody>
          <a:bodyPr/>
          <a:lstStyle/>
          <a:p>
            <a:fld id="{518B4FD9-BCB1-424F-A4B7-7D1CB6433B5E}" type="datetimeFigureOut">
              <a:rPr lang="en-US" smtClean="0"/>
              <a:t>8/17/22</a:t>
            </a:fld>
            <a:endParaRPr lang="en-US"/>
          </a:p>
        </p:txBody>
      </p:sp>
      <p:sp>
        <p:nvSpPr>
          <p:cNvPr id="5" name="Footer Placeholder 4">
            <a:extLst>
              <a:ext uri="{FF2B5EF4-FFF2-40B4-BE49-F238E27FC236}">
                <a16:creationId xmlns:a16="http://schemas.microsoft.com/office/drawing/2014/main" id="{D474DEBF-C971-D233-5486-05FC0245F68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287265-A766-5711-2D41-6ECB07A60B23}"/>
              </a:ext>
            </a:extLst>
          </p:cNvPr>
          <p:cNvSpPr>
            <a:spLocks noGrp="1"/>
          </p:cNvSpPr>
          <p:nvPr>
            <p:ph type="sldNum" sz="quarter" idx="12"/>
          </p:nvPr>
        </p:nvSpPr>
        <p:spPr/>
        <p:txBody>
          <a:bodyPr/>
          <a:lstStyle/>
          <a:p>
            <a:fld id="{EA40FFDC-2BCD-784F-B0D2-AE108E59611A}" type="slidenum">
              <a:rPr lang="en-US" smtClean="0"/>
              <a:t>‹#›</a:t>
            </a:fld>
            <a:endParaRPr lang="en-US"/>
          </a:p>
        </p:txBody>
      </p:sp>
    </p:spTree>
    <p:extLst>
      <p:ext uri="{BB962C8B-B14F-4D97-AF65-F5344CB8AC3E}">
        <p14:creationId xmlns:p14="http://schemas.microsoft.com/office/powerpoint/2010/main" val="588648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43E453-129F-9518-BC34-613A4155D80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5331613-E728-6CD8-6763-71275E20B5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71022501-87D1-69E3-1FE3-1908D975FB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8B4FD9-BCB1-424F-A4B7-7D1CB6433B5E}" type="datetimeFigureOut">
              <a:rPr lang="en-US" smtClean="0"/>
              <a:t>8/17/22</a:t>
            </a:fld>
            <a:endParaRPr lang="en-US"/>
          </a:p>
        </p:txBody>
      </p:sp>
      <p:sp>
        <p:nvSpPr>
          <p:cNvPr id="5" name="Footer Placeholder 4">
            <a:extLst>
              <a:ext uri="{FF2B5EF4-FFF2-40B4-BE49-F238E27FC236}">
                <a16:creationId xmlns:a16="http://schemas.microsoft.com/office/drawing/2014/main" id="{BB1FD4F7-A579-A3B8-B0A4-FC53A19C4EE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093DDC4-19F1-2B8A-F938-05F2528D00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A40FFDC-2BCD-784F-B0D2-AE108E59611A}" type="slidenum">
              <a:rPr lang="en-US" smtClean="0"/>
              <a:t>‹#›</a:t>
            </a:fld>
            <a:endParaRPr lang="en-US"/>
          </a:p>
        </p:txBody>
      </p:sp>
    </p:spTree>
    <p:extLst>
      <p:ext uri="{BB962C8B-B14F-4D97-AF65-F5344CB8AC3E}">
        <p14:creationId xmlns:p14="http://schemas.microsoft.com/office/powerpoint/2010/main" val="3931546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79BAA32D-1F7D-185A-15E0-F3F49B77DDBB}"/>
              </a:ext>
            </a:extLst>
          </p:cNvPr>
          <p:cNvSpPr txBox="1"/>
          <p:nvPr/>
        </p:nvSpPr>
        <p:spPr>
          <a:xfrm>
            <a:off x="134551" y="345889"/>
            <a:ext cx="5871609" cy="548099"/>
          </a:xfrm>
          <a:prstGeom prst="rect">
            <a:avLst/>
          </a:prstGeom>
          <a:solidFill>
            <a:schemeClr val="bg1">
              <a:lumMod val="95000"/>
            </a:schemeClr>
          </a:solidFill>
        </p:spPr>
        <p:txBody>
          <a:bodyPr wrap="square">
            <a:spAutoFit/>
          </a:bodyPr>
          <a:lstStyle/>
          <a:p>
            <a:pPr>
              <a:lnSpc>
                <a:spcPct val="115000"/>
              </a:lnSpc>
            </a:pPr>
            <a:r>
              <a:rPr lang="en-US" sz="2800">
                <a:latin typeface="Times New Roman" panose="02020603050405020304" pitchFamily="18" charset="0"/>
                <a:cs typeface="Times New Roman" panose="02020603050405020304" pitchFamily="18" charset="0"/>
              </a:rPr>
              <a:t>High-Efficiency </a:t>
            </a:r>
            <a:r>
              <a:rPr lang="en-US" sz="2800" dirty="0">
                <a:latin typeface="Times New Roman" panose="02020603050405020304" pitchFamily="18" charset="0"/>
                <a:cs typeface="Times New Roman" panose="02020603050405020304" pitchFamily="18" charset="0"/>
              </a:rPr>
              <a:t>Hydrolyzer </a:t>
            </a:r>
            <a:endPar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9" name="TextBox 8">
            <a:extLst>
              <a:ext uri="{FF2B5EF4-FFF2-40B4-BE49-F238E27FC236}">
                <a16:creationId xmlns:a16="http://schemas.microsoft.com/office/drawing/2014/main" id="{4BF826D2-A009-30A2-C95C-82AFE7DA30A7}"/>
              </a:ext>
            </a:extLst>
          </p:cNvPr>
          <p:cNvSpPr txBox="1"/>
          <p:nvPr/>
        </p:nvSpPr>
        <p:spPr>
          <a:xfrm>
            <a:off x="134553" y="916451"/>
            <a:ext cx="5871610" cy="3493264"/>
          </a:xfrm>
          <a:prstGeom prst="rect">
            <a:avLst/>
          </a:prstGeom>
          <a:solidFill>
            <a:schemeClr val="accent2">
              <a:lumMod val="40000"/>
              <a:lumOff val="60000"/>
            </a:schemeClr>
          </a:solidFill>
          <a:ln>
            <a:solidFill>
              <a:schemeClr val="tx1"/>
            </a:solidFill>
          </a:ln>
        </p:spPr>
        <p:txBody>
          <a:bodyPr wrap="square" rtlCol="0">
            <a:spAutoFit/>
          </a:bodyPr>
          <a:lstStyle/>
          <a:p>
            <a:pPr marL="12700" marR="5080" algn="just">
              <a:spcBef>
                <a:spcPts val="70"/>
              </a:spcBef>
            </a:pPr>
            <a:r>
              <a:rPr lang="en-US" sz="1700" dirty="0">
                <a:latin typeface="Times New Roman" panose="02020603050405020304" pitchFamily="18" charset="0"/>
                <a:cs typeface="Times New Roman" panose="02020603050405020304" pitchFamily="18" charset="0"/>
              </a:rPr>
              <a:t>Myoniks Inc, is a HUBZone minority woman owned small business has a team of professionals that is determined to achieve our company’s vision by leveraging its in-depth knowledge and experience to produce solutions for clean and sustainable energy. Since the energy crises of the 1970s, hydrogen has gained appeal as a fuel source and has demonstrated its viability as the "Fuel of the Future." However, the price of producing Hydrogen fuel is the main barrier. Myoniks Inc., has developed the innovative technology for producing hydrogen without emitting greenhouse  gasses. In order to make the price of the generated hydrogen competitive with that of traditional transportation fuels, Myoniks Inc., has an extremely efficient (98%) hydrolyzer using </a:t>
            </a:r>
            <a:r>
              <a:rPr lang="en-US" sz="1700" dirty="0">
                <a:latin typeface="Times New Roman" panose="02020603050405020304" pitchFamily="18" charset="0"/>
                <a:ea typeface="Times New Roman" panose="02020603050405020304" pitchFamily="18" charset="0"/>
                <a:cs typeface="Times New Roman" panose="02020603050405020304" pitchFamily="18" charset="0"/>
              </a:rPr>
              <a:t>Poly-Ether Sulfone (PES) Separator</a:t>
            </a:r>
            <a:r>
              <a:rPr lang="en-US" sz="1700" dirty="0">
                <a:latin typeface="Times New Roman" panose="02020603050405020304" pitchFamily="18" charset="0"/>
                <a:cs typeface="Times New Roman" panose="02020603050405020304" pitchFamily="18" charset="0"/>
              </a:rPr>
              <a:t>  </a:t>
            </a:r>
            <a:endParaRPr lang="en-US" sz="1700" spc="5" dirty="0">
              <a:latin typeface="Times New Roman" panose="02020603050405020304" pitchFamily="18" charset="0"/>
              <a:cs typeface="Times New Roman" panose="02020603050405020304" pitchFamily="18" charset="0"/>
            </a:endParaRPr>
          </a:p>
        </p:txBody>
      </p:sp>
      <p:sp>
        <p:nvSpPr>
          <p:cNvPr id="10" name="TextBox 9">
            <a:extLst>
              <a:ext uri="{FF2B5EF4-FFF2-40B4-BE49-F238E27FC236}">
                <a16:creationId xmlns:a16="http://schemas.microsoft.com/office/drawing/2014/main" id="{740A36E4-01F3-B020-D9E8-0287DAB0203B}"/>
              </a:ext>
            </a:extLst>
          </p:cNvPr>
          <p:cNvSpPr txBox="1"/>
          <p:nvPr/>
        </p:nvSpPr>
        <p:spPr>
          <a:xfrm>
            <a:off x="134551" y="4534038"/>
            <a:ext cx="5871611" cy="2185214"/>
          </a:xfrm>
          <a:prstGeom prst="rect">
            <a:avLst/>
          </a:prstGeom>
          <a:solidFill>
            <a:schemeClr val="accent4">
              <a:lumMod val="20000"/>
              <a:lumOff val="80000"/>
            </a:schemeClr>
          </a:solidFill>
          <a:ln>
            <a:solidFill>
              <a:schemeClr val="tx1"/>
            </a:solidFill>
          </a:ln>
        </p:spPr>
        <p:txBody>
          <a:bodyPr wrap="square" rtlCol="0">
            <a:spAutoFit/>
          </a:bodyPr>
          <a:lstStyle/>
          <a:p>
            <a:pPr indent="-285750" algn="just">
              <a:buFont typeface="Arial" panose="020B0604020202020204" pitchFamily="34" charset="0"/>
              <a:buChar char="•"/>
            </a:pPr>
            <a:r>
              <a:rPr lang="en-US" sz="1700" dirty="0" err="1">
                <a:latin typeface="Times New Roman" panose="02020603050405020304" pitchFamily="18" charset="0"/>
                <a:cs typeface="Times New Roman" panose="02020603050405020304" pitchFamily="18" charset="0"/>
              </a:rPr>
              <a:t>Myoniks</a:t>
            </a:r>
            <a:r>
              <a:rPr lang="en-US" sz="1700" dirty="0">
                <a:latin typeface="Times New Roman" panose="02020603050405020304" pitchFamily="18" charset="0"/>
                <a:cs typeface="Times New Roman" panose="02020603050405020304" pitchFamily="18" charset="0"/>
              </a:rPr>
              <a:t>’ Hydrolyzer generates an O</a:t>
            </a:r>
            <a:r>
              <a:rPr lang="en-US" sz="1700" baseline="-25000" dirty="0">
                <a:latin typeface="Times New Roman" panose="02020603050405020304" pitchFamily="18" charset="0"/>
                <a:cs typeface="Times New Roman" panose="02020603050405020304" pitchFamily="18" charset="0"/>
              </a:rPr>
              <a:t>2  </a:t>
            </a:r>
            <a:r>
              <a:rPr lang="en-US" sz="1700" dirty="0">
                <a:latin typeface="Times New Roman" panose="02020603050405020304" pitchFamily="18" charset="0"/>
                <a:cs typeface="Times New Roman" panose="02020603050405020304" pitchFamily="18" charset="0"/>
              </a:rPr>
              <a:t>byproduct which can be sold for industrial and medical applications.</a:t>
            </a:r>
            <a:endParaRPr lang="en-US" sz="1700" baseline="-25000" dirty="0">
              <a:latin typeface="Times New Roman" panose="02020603050405020304" pitchFamily="18" charset="0"/>
              <a:cs typeface="Times New Roman" panose="02020603050405020304" pitchFamily="18" charset="0"/>
            </a:endParaRPr>
          </a:p>
          <a:p>
            <a:pPr indent="-285750" algn="just">
              <a:buFont typeface="Arial" panose="020B0604020202020204" pitchFamily="34" charset="0"/>
              <a:buChar char="•"/>
            </a:pPr>
            <a:r>
              <a:rPr lang="en-US" sz="1700" dirty="0" err="1">
                <a:latin typeface="Times New Roman" panose="02020603050405020304" pitchFamily="18" charset="0"/>
                <a:cs typeface="Times New Roman" panose="02020603050405020304" pitchFamily="18" charset="0"/>
              </a:rPr>
              <a:t>Myoniks</a:t>
            </a:r>
            <a:r>
              <a:rPr lang="en-US" sz="1700" dirty="0">
                <a:latin typeface="Times New Roman" panose="02020603050405020304" pitchFamily="18" charset="0"/>
                <a:cs typeface="Times New Roman" panose="02020603050405020304" pitchFamily="18" charset="0"/>
              </a:rPr>
              <a:t> will use the funds to build a prototype capillary-fed electrolyzer (CFE) which consumes ~47.5 kWh kg</a:t>
            </a:r>
            <a:r>
              <a:rPr lang="en-US" sz="1700" baseline="30000" dirty="0">
                <a:latin typeface="Times New Roman" panose="02020603050405020304" pitchFamily="18" charset="0"/>
                <a:cs typeface="Times New Roman" panose="02020603050405020304" pitchFamily="18" charset="0"/>
              </a:rPr>
              <a:t>−1 </a:t>
            </a:r>
            <a:r>
              <a:rPr lang="en-US" sz="1700" dirty="0">
                <a:latin typeface="Times New Roman" panose="02020603050405020304" pitchFamily="18" charset="0"/>
                <a:cs typeface="Times New Roman" panose="02020603050405020304" pitchFamily="18" charset="0"/>
              </a:rPr>
              <a:t>H</a:t>
            </a:r>
            <a:r>
              <a:rPr lang="en-US" sz="1700" baseline="-25000" dirty="0">
                <a:latin typeface="Times New Roman" panose="02020603050405020304" pitchFamily="18" charset="0"/>
                <a:cs typeface="Times New Roman" panose="02020603050405020304" pitchFamily="18" charset="0"/>
              </a:rPr>
              <a:t>2</a:t>
            </a:r>
            <a:r>
              <a:rPr lang="en-US" sz="1700" dirty="0">
                <a:latin typeface="Times New Roman" panose="02020603050405020304" pitchFamily="18" charset="0"/>
                <a:cs typeface="Times New Roman" panose="02020603050405020304" pitchFamily="18" charset="0"/>
              </a:rPr>
              <a:t> that represents a 98% efficiency.</a:t>
            </a:r>
          </a:p>
          <a:p>
            <a:pPr indent="-285750" algn="just">
              <a:buFont typeface="Arial" panose="020B0604020202020204" pitchFamily="34" charset="0"/>
              <a:buChar char="•"/>
            </a:pPr>
            <a:r>
              <a:rPr lang="en-US" sz="1700" dirty="0" err="1">
                <a:latin typeface="Times New Roman" panose="02020603050405020304" pitchFamily="18" charset="0"/>
                <a:cs typeface="Times New Roman" panose="02020603050405020304" pitchFamily="18" charset="0"/>
              </a:rPr>
              <a:t>Myoniks</a:t>
            </a:r>
            <a:r>
              <a:rPr lang="en-US" sz="1700" dirty="0">
                <a:latin typeface="Times New Roman" panose="02020603050405020304" pitchFamily="18" charset="0"/>
                <a:cs typeface="Times New Roman" panose="02020603050405020304" pitchFamily="18" charset="0"/>
              </a:rPr>
              <a:t> has customers lined up to purchase this product as part of its fuel cell package since the hydrogen fuel cost is projected to be $0.96/kg.</a:t>
            </a:r>
          </a:p>
        </p:txBody>
      </p:sp>
      <p:pic>
        <p:nvPicPr>
          <p:cNvPr id="1026" name="Picture 2">
            <a:extLst>
              <a:ext uri="{FF2B5EF4-FFF2-40B4-BE49-F238E27FC236}">
                <a16:creationId xmlns:a16="http://schemas.microsoft.com/office/drawing/2014/main" id="{BCDCF886-74CC-A6D0-A91E-B1E4E8896E8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1006" t="22000" r="20175" b="33000"/>
          <a:stretch/>
        </p:blipFill>
        <p:spPr bwMode="auto">
          <a:xfrm>
            <a:off x="10460141" y="118471"/>
            <a:ext cx="1597307" cy="104172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5BD121A9-44B2-D901-C748-0D68707EF2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531593"/>
            <a:ext cx="3174732" cy="2856896"/>
          </a:xfrm>
          <a:prstGeom prst="rect">
            <a:avLst/>
          </a:prstGeom>
          <a:ln>
            <a:solidFill>
              <a:schemeClr val="tx1"/>
            </a:solidFill>
          </a:ln>
        </p:spPr>
      </p:pic>
      <p:pic>
        <p:nvPicPr>
          <p:cNvPr id="5" name="Picture 4">
            <a:extLst>
              <a:ext uri="{FF2B5EF4-FFF2-40B4-BE49-F238E27FC236}">
                <a16:creationId xmlns:a16="http://schemas.microsoft.com/office/drawing/2014/main" id="{45553A3C-F53B-C545-3F60-11497E3019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65416" y="3469511"/>
            <a:ext cx="6051284" cy="3176346"/>
          </a:xfrm>
          <a:prstGeom prst="rect">
            <a:avLst/>
          </a:prstGeom>
          <a:ln>
            <a:solidFill>
              <a:schemeClr val="tx1"/>
            </a:solidFill>
          </a:ln>
        </p:spPr>
      </p:pic>
      <p:pic>
        <p:nvPicPr>
          <p:cNvPr id="1028" name="Picture 4" descr="H2 Power - Hydrogen in fuel gas">
            <a:extLst>
              <a:ext uri="{FF2B5EF4-FFF2-40B4-BE49-F238E27FC236}">
                <a16:creationId xmlns:a16="http://schemas.microsoft.com/office/drawing/2014/main" id="{5F52EC1A-5BCA-9C68-3D1A-9244CEC9AC4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508" r="21653"/>
          <a:stretch/>
        </p:blipFill>
        <p:spPr bwMode="auto">
          <a:xfrm>
            <a:off x="9360569" y="1140589"/>
            <a:ext cx="2013996" cy="2247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97255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TotalTime>
  <Words>213</Words>
  <Application>Microsoft Macintosh PowerPoint</Application>
  <PresentationFormat>Widescreen</PresentationFormat>
  <Paragraphs>5</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Kartik Sankhe |BRYKA|</dc:creator>
  <cp:lastModifiedBy>Microsoft Office User</cp:lastModifiedBy>
  <cp:revision>13</cp:revision>
  <dcterms:created xsi:type="dcterms:W3CDTF">2022-07-27T12:30:32Z</dcterms:created>
  <dcterms:modified xsi:type="dcterms:W3CDTF">2022-08-17T18:01:44Z</dcterms:modified>
</cp:coreProperties>
</file>