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E915F-4EAA-3F21-CA00-3A8ACC7BBA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BFF3FD-45F4-B376-0287-70D7DC4E68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6A6B4-B7D5-B9D9-C250-9980F91FD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1406-06FE-41AD-9049-0B9B3BF059E0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F6A484-9AD0-E0BD-1D77-A8F117818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694FD-AB57-B277-2EA3-0729E6E18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CEDF-DC5C-493E-9666-F3A39CDDF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225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B8AA3-8786-3D08-7CDC-68BFA7EFD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6C0CD-A736-4FC7-0428-161A8171B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FFB7B-C9D3-F9CA-DD9A-3D82EEF5D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1406-06FE-41AD-9049-0B9B3BF059E0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7BECE-1DFB-32B4-6E82-80FBD0C7A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F5F7C2-1777-7EC4-C6AE-68B14E2C2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CEDF-DC5C-493E-9666-F3A39CDDF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136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470CE-150D-06C7-34B9-45DE17626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FC203C-7994-AB3C-6957-1A6326EEE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3D052-A309-7226-63A8-6FC315C6F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1406-06FE-41AD-9049-0B9B3BF059E0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EDAE1-8084-018C-39C7-D40378BB3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E603BD-AB96-93E9-A656-8F5FC3E65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CEDF-DC5C-493E-9666-F3A39CDDF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87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40AB7-EA18-7DED-C6EB-8987D63E37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E55EF-E3EB-50FE-6857-786046A556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1EA915-00AB-CB04-2FC8-5477C26C4A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A732CA-6C6A-F114-DE0C-ADE631B06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1406-06FE-41AD-9049-0B9B3BF059E0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D9BF6F-5DB0-65AA-6D1A-51BEA6C4C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400E3B-308D-981A-9BE0-A28BA83F0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CEDF-DC5C-493E-9666-F3A39CDDF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470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A358C-F674-A0DF-5289-7AAC34069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A7190-CE9E-278C-A923-158A1E2510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8669EA-53A9-9181-1397-27E20FAA39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AFD972-F75E-EC09-48F9-D0E0E10FF0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81A736-97DE-994D-0383-F86549ECBE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A1B695-BCFB-7266-5BBC-25134F47B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1406-06FE-41AD-9049-0B9B3BF059E0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BE57DF-3FE7-1703-24C6-2E9DD228B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3F1623-408A-9A18-2F9C-A5A5AED9E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CEDF-DC5C-493E-9666-F3A39CDDF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25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FB308-2DC1-EA76-6FF5-ECA404ED6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913D66-2563-566C-0A34-E0CA93A60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1406-06FE-41AD-9049-0B9B3BF059E0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5C9F78-8404-4662-0B5C-3CD80011A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6F4B98-F184-40EF-3EFB-BFF019717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CEDF-DC5C-493E-9666-F3A39CDDF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57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DAFE93-A149-D047-AC4A-EA29E06E8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1406-06FE-41AD-9049-0B9B3BF059E0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841AEA-7D72-FDA2-1DAB-31506694B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5F367B-12A9-565C-49C6-D46653B4E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CEDF-DC5C-493E-9666-F3A39CDDF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25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9441F-1DB2-F983-3B04-C05FB2435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2C83ED-1F29-C3EA-E8C8-A49E5606C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2B81F-08B3-C93A-C9AE-91B5EDE91A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30B5F4-CB72-0A9F-60AE-9CB2A24B4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1406-06FE-41AD-9049-0B9B3BF059E0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08D23E-9285-3E16-74FC-AFFAD2446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D2B06A-D0C9-4FFD-1D8C-FC9359214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CEDF-DC5C-493E-9666-F3A39CDDF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335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A9E8-1068-A914-127F-F682D2BEE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338276-B66E-ACA9-9554-3B1790018B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6665E-1A90-3341-28AC-B16C383C7D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36ABBC-E2C2-5EC1-2C88-C119DF303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1406-06FE-41AD-9049-0B9B3BF059E0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E51E1D-BA96-CE2D-E494-F29C8701E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0EC3F5-F0EF-8BD0-D98C-E5DCA1CD7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CEDF-DC5C-493E-9666-F3A39CDDF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418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0B702-4E05-D58A-DC22-C77C8B171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24FFA7-F7CA-DDDA-F765-CFF69A4BEC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E1034-9F7B-F4AF-1416-636C7E5E4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1406-06FE-41AD-9049-0B9B3BF059E0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92C91-94DD-940E-F3A0-5D169BA51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DD75B-95B7-3A62-D4D1-FB8472049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CEDF-DC5C-493E-9666-F3A39CDDF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73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7822A4-3B3D-843D-2F07-4DF6288C89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0C7A50-4B22-3B47-391C-F9A1301243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28BE97-F314-375A-C7B3-AFBE07DAB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A1406-06FE-41AD-9049-0B9B3BF059E0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EFE1D-0C12-5DD0-C298-4E290652A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908E53-AE89-EE9E-9B1A-04083906F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8CEDF-DC5C-493E-9666-F3A39CDDF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214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69207D-BB45-CFE6-8B35-DCE098603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63E09-9F98-AEAC-A56A-B09C827BB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60E80B-8674-6BE6-D855-A0BE7AC7D0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A1406-06FE-41AD-9049-0B9B3BF059E0}" type="datetimeFigureOut">
              <a:rPr lang="en-US" smtClean="0"/>
              <a:t>8/17/2022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F54A67-2B8A-C7B0-C138-5B359255C8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512D02-998F-8859-3371-803AECFEFA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8CEDF-DC5C-493E-9666-F3A39CDDF8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16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F433E-CD33-A31D-B393-4F40BCC573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7C080D-905E-F041-B5C2-0A101655C7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0" name="Google Shape;97;g7cfd806a4d_2_92">
            <a:extLst>
              <a:ext uri="{FF2B5EF4-FFF2-40B4-BE49-F238E27FC236}">
                <a16:creationId xmlns:a16="http://schemas.microsoft.com/office/drawing/2014/main" id="{77F06C9A-75EB-230B-0470-E67A2A7F9928}"/>
              </a:ext>
            </a:extLst>
          </p:cNvPr>
          <p:cNvSpPr txBox="1">
            <a:spLocks/>
          </p:cNvSpPr>
          <p:nvPr/>
        </p:nvSpPr>
        <p:spPr>
          <a:xfrm>
            <a:off x="304800" y="315686"/>
            <a:ext cx="11582400" cy="609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endParaRPr lang="en-US" sz="2400" b="1" kern="0">
              <a:solidFill>
                <a:srgbClr val="305359"/>
              </a:solidFill>
              <a:latin typeface="Montserrat" pitchFamily="2" charset="77"/>
            </a:endParaRPr>
          </a:p>
        </p:txBody>
      </p:sp>
      <p:pic>
        <p:nvPicPr>
          <p:cNvPr id="31" name="Picture 30" descr="A picture containing drawing&#10;&#10;Description automatically generated">
            <a:extLst>
              <a:ext uri="{FF2B5EF4-FFF2-40B4-BE49-F238E27FC236}">
                <a16:creationId xmlns:a16="http://schemas.microsoft.com/office/drawing/2014/main" id="{0C9C3286-7BD3-DE49-4014-E2DE491E598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63" y="6087167"/>
            <a:ext cx="1975411" cy="53827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7338689-7304-88B1-11DB-F08853B4ED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3" name="Picture 32" descr="A picture containing drawing&#10;&#10;Description automatically generated">
            <a:extLst>
              <a:ext uri="{FF2B5EF4-FFF2-40B4-BE49-F238E27FC236}">
                <a16:creationId xmlns:a16="http://schemas.microsoft.com/office/drawing/2014/main" id="{A936D906-D848-B3DC-AC95-BCB927874A1E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9526" y="6200965"/>
            <a:ext cx="1975411" cy="538273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D0A3557-C7A1-1145-5EE4-F5166FFED4F3}"/>
              </a:ext>
            </a:extLst>
          </p:cNvPr>
          <p:cNvCxnSpPr>
            <a:cxnSpLocks/>
          </p:cNvCxnSpPr>
          <p:nvPr/>
        </p:nvCxnSpPr>
        <p:spPr>
          <a:xfrm>
            <a:off x="2976821" y="5536933"/>
            <a:ext cx="5577840" cy="1"/>
          </a:xfrm>
          <a:prstGeom prst="line">
            <a:avLst/>
          </a:prstGeom>
          <a:noFill/>
          <a:ln w="28575" cap="flat" cmpd="sng" algn="ctr">
            <a:solidFill>
              <a:srgbClr val="303030"/>
            </a:solidFill>
            <a:prstDash val="solid"/>
          </a:ln>
          <a:effectLst/>
        </p:spPr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B5B1FE5-EBBA-834C-392B-69E285D4000A}"/>
              </a:ext>
            </a:extLst>
          </p:cNvPr>
          <p:cNvCxnSpPr>
            <a:cxnSpLocks/>
            <a:endCxn id="36" idx="2"/>
          </p:cNvCxnSpPr>
          <p:nvPr/>
        </p:nvCxnSpPr>
        <p:spPr>
          <a:xfrm flipH="1" flipV="1">
            <a:off x="8687043" y="4271514"/>
            <a:ext cx="2" cy="1265420"/>
          </a:xfrm>
          <a:prstGeom prst="line">
            <a:avLst/>
          </a:prstGeom>
          <a:noFill/>
          <a:ln w="28575" cap="flat" cmpd="sng" algn="ctr">
            <a:solidFill>
              <a:srgbClr val="303030"/>
            </a:solidFill>
            <a:prstDash val="solid"/>
          </a:ln>
          <a:effectLst/>
        </p:spPr>
      </p:cxnSp>
      <p:pic>
        <p:nvPicPr>
          <p:cNvPr id="36" name="Picture 35">
            <a:extLst>
              <a:ext uri="{FF2B5EF4-FFF2-40B4-BE49-F238E27FC236}">
                <a16:creationId xmlns:a16="http://schemas.microsoft.com/office/drawing/2014/main" id="{E57269EB-8D5A-7A69-821D-E2D8C80C79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914773" y="3341061"/>
            <a:ext cx="1544539" cy="930453"/>
          </a:xfrm>
          <a:prstGeom prst="rect">
            <a:avLst/>
          </a:prstGeom>
        </p:spPr>
      </p:pic>
      <p:sp>
        <p:nvSpPr>
          <p:cNvPr id="37" name="Triangle 62">
            <a:extLst>
              <a:ext uri="{FF2B5EF4-FFF2-40B4-BE49-F238E27FC236}">
                <a16:creationId xmlns:a16="http://schemas.microsoft.com/office/drawing/2014/main" id="{4630664D-0FD4-31BB-0A4B-3824383248EB}"/>
              </a:ext>
            </a:extLst>
          </p:cNvPr>
          <p:cNvSpPr/>
          <p:nvPr/>
        </p:nvSpPr>
        <p:spPr>
          <a:xfrm>
            <a:off x="8645882" y="4455139"/>
            <a:ext cx="101600" cy="127000"/>
          </a:xfrm>
          <a:prstGeom prst="triangle">
            <a:avLst/>
          </a:prstGeom>
          <a:solidFill>
            <a:srgbClr val="305359"/>
          </a:solidFill>
          <a:ln w="25400" cap="flat" cmpd="sng" algn="ctr">
            <a:solidFill>
              <a:srgbClr val="3053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3A6A869-0791-AF25-6E8F-B78DB5165E67}"/>
              </a:ext>
            </a:extLst>
          </p:cNvPr>
          <p:cNvCxnSpPr>
            <a:cxnSpLocks/>
          </p:cNvCxnSpPr>
          <p:nvPr/>
        </p:nvCxnSpPr>
        <p:spPr>
          <a:xfrm flipV="1">
            <a:off x="2993669" y="4253317"/>
            <a:ext cx="0" cy="1280160"/>
          </a:xfrm>
          <a:prstGeom prst="line">
            <a:avLst/>
          </a:prstGeom>
          <a:noFill/>
          <a:ln w="28575" cap="flat" cmpd="sng" algn="ctr">
            <a:solidFill>
              <a:srgbClr val="303030"/>
            </a:solidFill>
            <a:prstDash val="solid"/>
          </a:ln>
          <a:effectLst/>
        </p:spPr>
      </p:cxnSp>
      <p:sp>
        <p:nvSpPr>
          <p:cNvPr id="39" name="Triangle 24">
            <a:extLst>
              <a:ext uri="{FF2B5EF4-FFF2-40B4-BE49-F238E27FC236}">
                <a16:creationId xmlns:a16="http://schemas.microsoft.com/office/drawing/2014/main" id="{5B8BA74A-1729-E05A-FE5D-08DC91A9A728}"/>
              </a:ext>
            </a:extLst>
          </p:cNvPr>
          <p:cNvSpPr/>
          <p:nvPr/>
        </p:nvSpPr>
        <p:spPr>
          <a:xfrm rot="10800000">
            <a:off x="2947058" y="4455139"/>
            <a:ext cx="101600" cy="127000"/>
          </a:xfrm>
          <a:prstGeom prst="triangle">
            <a:avLst/>
          </a:prstGeom>
          <a:solidFill>
            <a:srgbClr val="305359"/>
          </a:solidFill>
          <a:ln w="25400" cap="flat" cmpd="sng" algn="ctr">
            <a:solidFill>
              <a:srgbClr val="305359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A2E7DEE-7112-EC16-40B2-8F99539C4097}"/>
              </a:ext>
            </a:extLst>
          </p:cNvPr>
          <p:cNvSpPr/>
          <p:nvPr/>
        </p:nvSpPr>
        <p:spPr>
          <a:xfrm>
            <a:off x="1734925" y="3076755"/>
            <a:ext cx="2567327" cy="1640530"/>
          </a:xfrm>
          <a:prstGeom prst="rect">
            <a:avLst/>
          </a:prstGeom>
          <a:noFill/>
          <a:ln w="25400" cap="flat" cmpd="sng" algn="ctr">
            <a:solidFill>
              <a:srgbClr val="305359">
                <a:shade val="50000"/>
              </a:srgb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67327"/>
                      <a:gd name="connsiteY0" fmla="*/ 0 h 2260120"/>
                      <a:gd name="connsiteX1" fmla="*/ 2567327 w 2567327"/>
                      <a:gd name="connsiteY1" fmla="*/ 0 h 2260120"/>
                      <a:gd name="connsiteX2" fmla="*/ 2567327 w 2567327"/>
                      <a:gd name="connsiteY2" fmla="*/ 2260120 h 2260120"/>
                      <a:gd name="connsiteX3" fmla="*/ 0 w 2567327"/>
                      <a:gd name="connsiteY3" fmla="*/ 2260120 h 2260120"/>
                      <a:gd name="connsiteX4" fmla="*/ 0 w 2567327"/>
                      <a:gd name="connsiteY4" fmla="*/ 0 h 2260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67327" h="2260120" extrusionOk="0">
                        <a:moveTo>
                          <a:pt x="0" y="0"/>
                        </a:moveTo>
                        <a:cubicBezTo>
                          <a:pt x="497638" y="118645"/>
                          <a:pt x="1371058" y="116012"/>
                          <a:pt x="2567327" y="0"/>
                        </a:cubicBezTo>
                        <a:cubicBezTo>
                          <a:pt x="2434445" y="1059018"/>
                          <a:pt x="2652278" y="1660143"/>
                          <a:pt x="2567327" y="2260120"/>
                        </a:cubicBezTo>
                        <a:cubicBezTo>
                          <a:pt x="2184285" y="2394720"/>
                          <a:pt x="332842" y="2102924"/>
                          <a:pt x="0" y="2260120"/>
                        </a:cubicBezTo>
                        <a:cubicBezTo>
                          <a:pt x="-20187" y="1980919"/>
                          <a:pt x="-152480" y="89508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lIns="91440" tIns="45720" rIns="91440" bIns="4572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05359"/>
                </a:solidFill>
                <a:effectLst/>
                <a:uLnTx/>
                <a:uFillTx/>
                <a:latin typeface="Montserrat"/>
                <a:ea typeface="+mn-ea"/>
                <a:cs typeface="+mn-cs"/>
                <a:sym typeface="Arial"/>
              </a:rPr>
              <a:t>Recycled water, microbes, nutrients, and/or inhibitors</a:t>
            </a:r>
          </a:p>
        </p:txBody>
      </p:sp>
      <p:pic>
        <p:nvPicPr>
          <p:cNvPr id="41" name="Picture 40" descr="Shape&#10;&#10;Description automatically generated with low confidence">
            <a:extLst>
              <a:ext uri="{FF2B5EF4-FFF2-40B4-BE49-F238E27FC236}">
                <a16:creationId xmlns:a16="http://schemas.microsoft.com/office/drawing/2014/main" id="{F9AE04C4-00BF-6DFA-FE13-60B4E0A95C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duotone>
              <a:srgbClr val="FFE350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7510" y="3690781"/>
            <a:ext cx="551089" cy="551089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229C1248-7728-7887-C78A-FD5C8B17948A}"/>
              </a:ext>
            </a:extLst>
          </p:cNvPr>
          <p:cNvSpPr/>
          <p:nvPr/>
        </p:nvSpPr>
        <p:spPr>
          <a:xfrm>
            <a:off x="7399241" y="3051152"/>
            <a:ext cx="2567327" cy="1640530"/>
          </a:xfrm>
          <a:prstGeom prst="rect">
            <a:avLst/>
          </a:prstGeom>
          <a:noFill/>
          <a:ln w="25400" cap="flat" cmpd="sng" algn="ctr">
            <a:solidFill>
              <a:srgbClr val="305359">
                <a:shade val="50000"/>
              </a:srgbClr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567327"/>
                      <a:gd name="connsiteY0" fmla="*/ 0 h 2260120"/>
                      <a:gd name="connsiteX1" fmla="*/ 2567327 w 2567327"/>
                      <a:gd name="connsiteY1" fmla="*/ 0 h 2260120"/>
                      <a:gd name="connsiteX2" fmla="*/ 2567327 w 2567327"/>
                      <a:gd name="connsiteY2" fmla="*/ 2260120 h 2260120"/>
                      <a:gd name="connsiteX3" fmla="*/ 0 w 2567327"/>
                      <a:gd name="connsiteY3" fmla="*/ 2260120 h 2260120"/>
                      <a:gd name="connsiteX4" fmla="*/ 0 w 2567327"/>
                      <a:gd name="connsiteY4" fmla="*/ 0 h 2260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67327" h="2260120" extrusionOk="0">
                        <a:moveTo>
                          <a:pt x="0" y="0"/>
                        </a:moveTo>
                        <a:cubicBezTo>
                          <a:pt x="497638" y="118645"/>
                          <a:pt x="1371058" y="116012"/>
                          <a:pt x="2567327" y="0"/>
                        </a:cubicBezTo>
                        <a:cubicBezTo>
                          <a:pt x="2434445" y="1059018"/>
                          <a:pt x="2652278" y="1660143"/>
                          <a:pt x="2567327" y="2260120"/>
                        </a:cubicBezTo>
                        <a:cubicBezTo>
                          <a:pt x="2184285" y="2394720"/>
                          <a:pt x="332842" y="2102924"/>
                          <a:pt x="0" y="2260120"/>
                        </a:cubicBezTo>
                        <a:cubicBezTo>
                          <a:pt x="-20187" y="1980919"/>
                          <a:pt x="-152480" y="895084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lIns="91440" tIns="45720" rIns="91440" bIns="4572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05359"/>
                </a:solidFill>
                <a:effectLst/>
                <a:uLnTx/>
                <a:uFillTx/>
                <a:latin typeface="Montserrat"/>
                <a:ea typeface="+mn-ea"/>
                <a:cs typeface="+mn-cs"/>
                <a:sym typeface="Arial"/>
              </a:rPr>
              <a:t>Gold H</a:t>
            </a:r>
            <a:r>
              <a:rPr kumimoji="0" lang="en-US" sz="1400" b="0" i="0" u="none" strike="noStrike" kern="0" cap="none" spc="0" normalizeH="0" baseline="-25000" noProof="0" dirty="0">
                <a:ln>
                  <a:noFill/>
                </a:ln>
                <a:solidFill>
                  <a:srgbClr val="305359"/>
                </a:solidFill>
                <a:effectLst/>
                <a:uLnTx/>
                <a:uFillTx/>
                <a:latin typeface="Montserrat"/>
                <a:ea typeface="+mn-ea"/>
                <a:cs typeface="+mn-cs"/>
                <a:sym typeface="Arial"/>
              </a:rPr>
              <a:t>2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305359"/>
                </a:solidFill>
                <a:effectLst/>
                <a:uLnTx/>
                <a:uFillTx/>
                <a:latin typeface="Montserrat"/>
                <a:ea typeface="+mn-ea"/>
                <a:cs typeface="+mn-cs"/>
                <a:sym typeface="Arial"/>
              </a:rPr>
              <a:t> Processing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30535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21E727B-FC85-426D-28FC-A2F1F3CE4BFD}"/>
              </a:ext>
            </a:extLst>
          </p:cNvPr>
          <p:cNvSpPr txBox="1"/>
          <p:nvPr/>
        </p:nvSpPr>
        <p:spPr>
          <a:xfrm>
            <a:off x="8741983" y="4750335"/>
            <a:ext cx="1831546" cy="7284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rgbClr val="000000"/>
              </a:buClr>
              <a:defRPr/>
            </a:pPr>
            <a:r>
              <a:rPr lang="en-US" sz="1600" kern="0" dirty="0">
                <a:solidFill>
                  <a:srgbClr val="000000"/>
                </a:solidFill>
                <a:latin typeface="Montserrat"/>
                <a:cs typeface="Arial"/>
                <a:sym typeface="Arial"/>
              </a:rPr>
              <a:t>H</a:t>
            </a:r>
            <a:r>
              <a:rPr lang="en-US" sz="1600" kern="0" baseline="-25000" dirty="0">
                <a:solidFill>
                  <a:srgbClr val="000000"/>
                </a:solidFill>
                <a:latin typeface="Montserrat"/>
                <a:cs typeface="Arial"/>
                <a:sym typeface="Arial"/>
              </a:rPr>
              <a:t>2</a:t>
            </a:r>
            <a:r>
              <a:rPr lang="en-US" sz="1600" kern="0" dirty="0">
                <a:solidFill>
                  <a:srgbClr val="000000"/>
                </a:solidFill>
                <a:latin typeface="Montserrat"/>
                <a:cs typeface="Arial"/>
                <a:sym typeface="Arial"/>
              </a:rPr>
              <a:t> </a:t>
            </a:r>
            <a:endParaRPr lang="en-US" sz="1600" kern="0" dirty="0">
              <a:solidFill>
                <a:srgbClr val="000000"/>
              </a:solidFill>
              <a:latin typeface="Montserrat" pitchFamily="2" charset="77"/>
              <a:cs typeface="Arial"/>
            </a:endParaRPr>
          </a:p>
          <a:p>
            <a:pPr>
              <a:buClr>
                <a:srgbClr val="000000"/>
              </a:buClr>
              <a:defRPr/>
            </a:pPr>
            <a:r>
              <a:rPr lang="en-US" sz="1600" kern="0" dirty="0">
                <a:solidFill>
                  <a:srgbClr val="000000"/>
                </a:solidFill>
                <a:latin typeface="Montserrat"/>
                <a:cs typeface="Arial"/>
                <a:sym typeface="Arial"/>
              </a:rPr>
              <a:t>CO</a:t>
            </a:r>
            <a:r>
              <a:rPr lang="en-US" sz="1600" kern="0" baseline="-25000" dirty="0">
                <a:solidFill>
                  <a:srgbClr val="000000"/>
                </a:solidFill>
                <a:latin typeface="Montserrat"/>
                <a:cs typeface="Arial"/>
                <a:sym typeface="Arial"/>
              </a:rPr>
              <a:t>2</a:t>
            </a:r>
            <a:r>
              <a:rPr lang="en-US" sz="1600" kern="0" dirty="0">
                <a:solidFill>
                  <a:srgbClr val="000000"/>
                </a:solidFill>
                <a:latin typeface="Montserrat"/>
                <a:cs typeface="Arial"/>
                <a:sym typeface="Arial"/>
              </a:rPr>
              <a:t>* </a:t>
            </a:r>
            <a:endParaRPr lang="en-US" sz="1600" kern="0" dirty="0">
              <a:solidFill>
                <a:srgbClr val="000000"/>
              </a:solidFill>
              <a:latin typeface="Montserrat" pitchFamily="2" charset="77"/>
              <a:cs typeface="Arial"/>
            </a:endParaRPr>
          </a:p>
          <a:p>
            <a:pPr>
              <a:buClr>
                <a:srgbClr val="000000"/>
              </a:buClr>
              <a:buFont typeface="Arial"/>
              <a:buNone/>
              <a:defRPr/>
            </a:pPr>
            <a:endParaRPr lang="en-US" sz="1400" kern="0" baseline="-25000">
              <a:solidFill>
                <a:srgbClr val="000000"/>
              </a:solidFill>
              <a:latin typeface="Montserrat" pitchFamily="2" charset="77"/>
              <a:cs typeface="Arial"/>
              <a:sym typeface="Arial"/>
            </a:endParaRP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AB52C733-13E5-E5CE-D73A-A9E13E510AF9}"/>
              </a:ext>
            </a:extLst>
          </p:cNvPr>
          <p:cNvCxnSpPr>
            <a:cxnSpLocks/>
          </p:cNvCxnSpPr>
          <p:nvPr/>
        </p:nvCxnSpPr>
        <p:spPr>
          <a:xfrm>
            <a:off x="9963757" y="3897020"/>
            <a:ext cx="1809376" cy="0"/>
          </a:xfrm>
          <a:prstGeom prst="straightConnector1">
            <a:avLst/>
          </a:prstGeom>
          <a:noFill/>
          <a:ln w="25400" cap="flat" cmpd="sng" algn="ctr">
            <a:solidFill>
              <a:srgbClr val="305359"/>
            </a:solidFill>
            <a:prstDash val="solid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0FC7B15-CF8E-46A1-362D-F5998903C8C9}"/>
              </a:ext>
            </a:extLst>
          </p:cNvPr>
          <p:cNvSpPr txBox="1"/>
          <p:nvPr/>
        </p:nvSpPr>
        <p:spPr>
          <a:xfrm>
            <a:off x="10385880" y="3563259"/>
            <a:ext cx="1831546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Clr>
                <a:srgbClr val="000000"/>
              </a:buClr>
              <a:defRPr/>
            </a:pPr>
            <a:r>
              <a:rPr lang="en-US" sz="1600" kern="0" dirty="0">
                <a:solidFill>
                  <a:srgbClr val="000000"/>
                </a:solidFill>
                <a:latin typeface="Montserrat"/>
                <a:cs typeface="Arial"/>
                <a:sym typeface="Arial"/>
              </a:rPr>
              <a:t>H</a:t>
            </a:r>
            <a:r>
              <a:rPr lang="en-US" sz="1600" kern="0" baseline="-25000" dirty="0">
                <a:solidFill>
                  <a:srgbClr val="000000"/>
                </a:solidFill>
                <a:latin typeface="Montserrat"/>
                <a:cs typeface="Arial"/>
                <a:sym typeface="Arial"/>
              </a:rPr>
              <a:t>2  </a:t>
            </a:r>
            <a:r>
              <a:rPr lang="en-US" sz="1600" kern="0" dirty="0">
                <a:solidFill>
                  <a:srgbClr val="000000"/>
                </a:solidFill>
                <a:latin typeface="Montserrat"/>
                <a:cs typeface="Arial"/>
                <a:sym typeface="Arial"/>
              </a:rPr>
              <a:t>Offtake</a:t>
            </a:r>
            <a:endParaRPr lang="en-US" sz="1600" kern="0" dirty="0">
              <a:solidFill>
                <a:srgbClr val="000000"/>
              </a:solidFill>
              <a:latin typeface="Montserrat"/>
              <a:cs typeface="Arial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5CD9F16-CB59-19C7-87BC-72C1C2D46E3B}"/>
              </a:ext>
            </a:extLst>
          </p:cNvPr>
          <p:cNvSpPr txBox="1"/>
          <p:nvPr/>
        </p:nvSpPr>
        <p:spPr>
          <a:xfrm>
            <a:off x="154748" y="6304868"/>
            <a:ext cx="5020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  <a:defRPr/>
            </a:pPr>
            <a:r>
              <a:rPr lang="en-US" sz="1600" kern="0" dirty="0">
                <a:solidFill>
                  <a:srgbClr val="000000"/>
                </a:solidFill>
                <a:latin typeface="Montserrat" pitchFamily="2" charset="77"/>
                <a:cs typeface="Arial"/>
                <a:sym typeface="Arial"/>
              </a:rPr>
              <a:t>*Currently evaluating methods to keep CO</a:t>
            </a:r>
            <a:r>
              <a:rPr lang="en-US" sz="1600" kern="0" baseline="-25000" dirty="0">
                <a:solidFill>
                  <a:srgbClr val="000000"/>
                </a:solidFill>
                <a:latin typeface="Montserrat" pitchFamily="2" charset="77"/>
                <a:cs typeface="Arial"/>
                <a:sym typeface="Arial"/>
              </a:rPr>
              <a:t>2</a:t>
            </a:r>
            <a:r>
              <a:rPr lang="en-US" sz="1600" kern="0" dirty="0">
                <a:solidFill>
                  <a:srgbClr val="000000"/>
                </a:solidFill>
                <a:latin typeface="Montserrat" pitchFamily="2" charset="77"/>
                <a:cs typeface="Arial"/>
                <a:sym typeface="Arial"/>
              </a:rPr>
              <a:t> in the ground while allowing H</a:t>
            </a:r>
            <a:r>
              <a:rPr lang="en-US" sz="1600" kern="0" baseline="-25000" dirty="0">
                <a:solidFill>
                  <a:srgbClr val="000000"/>
                </a:solidFill>
                <a:latin typeface="Montserrat" pitchFamily="2" charset="77"/>
                <a:cs typeface="Arial"/>
                <a:sym typeface="Arial"/>
              </a:rPr>
              <a:t>2</a:t>
            </a:r>
            <a:r>
              <a:rPr lang="en-US" sz="1600" kern="0" dirty="0">
                <a:solidFill>
                  <a:srgbClr val="000000"/>
                </a:solidFill>
                <a:latin typeface="Montserrat" pitchFamily="2" charset="77"/>
                <a:cs typeface="Arial"/>
                <a:sym typeface="Arial"/>
              </a:rPr>
              <a:t> to be produced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CE8A940-0ECC-4F7A-6453-45017B396C4F}"/>
              </a:ext>
            </a:extLst>
          </p:cNvPr>
          <p:cNvSpPr txBox="1"/>
          <p:nvPr/>
        </p:nvSpPr>
        <p:spPr>
          <a:xfrm>
            <a:off x="304800" y="551126"/>
            <a:ext cx="1158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  <a:defRPr/>
            </a:pPr>
            <a:r>
              <a:rPr lang="en-US" sz="4000" b="1" kern="0" dirty="0">
                <a:solidFill>
                  <a:srgbClr val="000000"/>
                </a:solidFill>
                <a:latin typeface="Montserrat" pitchFamily="2" charset="77"/>
                <a:cs typeface="Arial"/>
                <a:sym typeface="Arial"/>
              </a:rPr>
              <a:t>Subsurface Production of Clean Hydrogen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9BC1310-FB6E-CAFC-E4E3-6DEC6CFCDC73}"/>
              </a:ext>
            </a:extLst>
          </p:cNvPr>
          <p:cNvSpPr txBox="1"/>
          <p:nvPr/>
        </p:nvSpPr>
        <p:spPr>
          <a:xfrm>
            <a:off x="3441150" y="1466480"/>
            <a:ext cx="2551176" cy="707886"/>
          </a:xfrm>
          <a:prstGeom prst="rect">
            <a:avLst/>
          </a:prstGeom>
          <a:solidFill>
            <a:srgbClr val="C33B13">
              <a:lumMod val="75000"/>
            </a:srgbClr>
          </a:solidFill>
          <a:ln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E350">
                    <a:lumMod val="75000"/>
                  </a:srgbClr>
                </a:solidFill>
                <a:effectLst/>
                <a:uLnTx/>
                <a:uFillTx/>
                <a:latin typeface="Montserrat Medium"/>
                <a:cs typeface="Arial"/>
                <a:sym typeface="Arial"/>
              </a:rPr>
              <a:t>Gold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E350">
                    <a:lumMod val="75000"/>
                  </a:srgbClr>
                </a:solidFill>
                <a:effectLst/>
                <a:uLnTx/>
                <a:uFillTx/>
                <a:latin typeface="Montserrat Medium"/>
                <a:cs typeface="Arial"/>
                <a:sym typeface="Arial"/>
              </a:rPr>
              <a:t>Hydrogen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A1E3D69-999F-CFC7-FC7A-0F6530A99419}"/>
              </a:ext>
            </a:extLst>
          </p:cNvPr>
          <p:cNvSpPr txBox="1"/>
          <p:nvPr/>
        </p:nvSpPr>
        <p:spPr>
          <a:xfrm>
            <a:off x="5969914" y="1461215"/>
            <a:ext cx="2554852" cy="713232"/>
          </a:xfrm>
          <a:prstGeom prst="rect">
            <a:avLst/>
          </a:prstGeom>
          <a:solidFill>
            <a:srgbClr val="FFB20F"/>
          </a:solidFill>
        </p:spPr>
        <p:txBody>
          <a:bodyPr wrap="square" rtlCol="0" anchor="ctr">
            <a:spAutoFit/>
          </a:bodyPr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cs typeface="Arial"/>
                <a:sym typeface="Arial"/>
              </a:rPr>
              <a:t>Produced biologically</a:t>
            </a:r>
          </a:p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itchFamily="2" charset="77"/>
                <a:cs typeface="Arial"/>
                <a:sym typeface="Arial"/>
              </a:rPr>
              <a:t>In the subsurface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3FC49A4D-35D6-EF94-A8C8-6C5EBC3AFB61}"/>
              </a:ext>
            </a:extLst>
          </p:cNvPr>
          <p:cNvSpPr/>
          <p:nvPr/>
        </p:nvSpPr>
        <p:spPr>
          <a:xfrm>
            <a:off x="3425446" y="5160510"/>
            <a:ext cx="5334000" cy="1079500"/>
          </a:xfrm>
          <a:prstGeom prst="roundRect">
            <a:avLst/>
          </a:prstGeom>
          <a:solidFill>
            <a:srgbClr val="305359"/>
          </a:solidFill>
          <a:ln w="25400" cap="flat" cmpd="sng" algn="ctr">
            <a:solidFill>
              <a:srgbClr val="305359">
                <a:shade val="50000"/>
              </a:srgbClr>
            </a:solidFill>
            <a:prstDash val="solid"/>
          </a:ln>
          <a:effectLst/>
        </p:spPr>
        <p:txBody>
          <a:bodyPr lIns="91440" tIns="45720" rIns="91440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Hydrocarbon Fermentation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5D51361-4020-458E-567C-763AE9171B65}"/>
              </a:ext>
            </a:extLst>
          </p:cNvPr>
          <p:cNvGrpSpPr/>
          <p:nvPr/>
        </p:nvGrpSpPr>
        <p:grpSpPr>
          <a:xfrm>
            <a:off x="3508304" y="5204039"/>
            <a:ext cx="5095530" cy="997385"/>
            <a:chOff x="3508304" y="5038939"/>
            <a:chExt cx="5095530" cy="997385"/>
          </a:xfrm>
        </p:grpSpPr>
        <p:pic>
          <p:nvPicPr>
            <p:cNvPr id="52" name="Picture 51" descr="A picture containing box&#10;&#10;Description automatically generated">
              <a:extLst>
                <a:ext uri="{FF2B5EF4-FFF2-40B4-BE49-F238E27FC236}">
                  <a16:creationId xmlns:a16="http://schemas.microsoft.com/office/drawing/2014/main" id="{245A7D32-1D7C-49BE-D7D7-8EB4B5D1F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775161" y="5038939"/>
              <a:ext cx="628556" cy="459276"/>
            </a:xfrm>
            <a:prstGeom prst="rect">
              <a:avLst/>
            </a:prstGeom>
          </p:spPr>
        </p:pic>
        <p:pic>
          <p:nvPicPr>
            <p:cNvPr id="53" name="Picture 52" descr="A picture containing box&#10;&#10;Description automatically generated">
              <a:extLst>
                <a:ext uri="{FF2B5EF4-FFF2-40B4-BE49-F238E27FC236}">
                  <a16:creationId xmlns:a16="http://schemas.microsoft.com/office/drawing/2014/main" id="{9FC36D74-BC58-7687-DFC6-A4CDD05686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508304" y="5577048"/>
              <a:ext cx="628556" cy="459276"/>
            </a:xfrm>
            <a:prstGeom prst="rect">
              <a:avLst/>
            </a:prstGeom>
          </p:spPr>
        </p:pic>
        <p:pic>
          <p:nvPicPr>
            <p:cNvPr id="54" name="Picture 53" descr="A picture containing box&#10;&#10;Description automatically generated">
              <a:extLst>
                <a:ext uri="{FF2B5EF4-FFF2-40B4-BE49-F238E27FC236}">
                  <a16:creationId xmlns:a16="http://schemas.microsoft.com/office/drawing/2014/main" id="{874DF825-C840-1CD8-0A35-3A189C59E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752013" y="5046319"/>
              <a:ext cx="628556" cy="459276"/>
            </a:xfrm>
            <a:prstGeom prst="rect">
              <a:avLst/>
            </a:prstGeom>
          </p:spPr>
        </p:pic>
        <p:pic>
          <p:nvPicPr>
            <p:cNvPr id="55" name="Picture 54" descr="A picture containing box&#10;&#10;Description automatically generated">
              <a:extLst>
                <a:ext uri="{FF2B5EF4-FFF2-40B4-BE49-F238E27FC236}">
                  <a16:creationId xmlns:a16="http://schemas.microsoft.com/office/drawing/2014/main" id="{E9B95E9C-BC72-54E0-DE43-9A4EC1002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975278" y="5504236"/>
              <a:ext cx="628556" cy="459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5819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</vt:lpstr>
      <vt:lpstr>Montserrat Medium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Alicia Dinges</dc:creator>
  <cp:lastModifiedBy>Alicia Dinges</cp:lastModifiedBy>
  <cp:revision>1</cp:revision>
  <dcterms:created xsi:type="dcterms:W3CDTF">2022-08-17T16:40:39Z</dcterms:created>
  <dcterms:modified xsi:type="dcterms:W3CDTF">2022-08-17T16:41:24Z</dcterms:modified>
</cp:coreProperties>
</file>