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2296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226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8334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436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427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451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827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04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166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183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200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18A07B1-2991-42B8-A00C-51639F5CD8DF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26D68F3-5930-4A84-846A-8C63D1CA39F6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2981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28532" y="121383"/>
            <a:ext cx="7798831" cy="492189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br>
              <a:rPr lang="en-US" sz="4000" dirty="0"/>
            </a:br>
            <a:r>
              <a:rPr lang="en-US" sz="2800" b="1" dirty="0">
                <a:latin typeface="Adobe Garamond Pro Bold" panose="02020702060506020403" pitchFamily="18" charset="0"/>
              </a:rPr>
              <a:t>Efficient Thermo-Catalytic Production of Green H</a:t>
            </a:r>
            <a:r>
              <a:rPr lang="en-US" sz="2800" b="1" baseline="-25000" dirty="0">
                <a:latin typeface="Adobe Garamond Pro Bold" panose="02020702060506020403" pitchFamily="18" charset="0"/>
              </a:rPr>
              <a:t>2</a:t>
            </a:r>
            <a:r>
              <a:rPr lang="en-US" sz="2800" b="1" dirty="0">
                <a:latin typeface="Adobe Garamond Pro Bold" panose="02020702060506020403" pitchFamily="18" charset="0"/>
              </a:rPr>
              <a:t> </a:t>
            </a:r>
            <a:endParaRPr lang="en-US" sz="4000" b="1" dirty="0">
              <a:latin typeface="Adobe Garamond Pro Bold" panose="02020702060506020403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804" y="3846986"/>
            <a:ext cx="2791231" cy="2379411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14035" y="663834"/>
            <a:ext cx="562239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dobe Garamond Pro Bold" panose="02020702060506020403" pitchFamily="18" charset="0"/>
              </a:rPr>
              <a:t>Team Members: Dr. David Ryan, and Dr. Elizabeth Farrell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8520" y="1003027"/>
            <a:ext cx="11673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In a novel discovery by our team, nanostructured nickel catalysts have been found to produce H</a:t>
            </a:r>
            <a:r>
              <a:rPr lang="en-US" sz="1600" baseline="-25000" dirty="0"/>
              <a:t>2</a:t>
            </a:r>
            <a:r>
              <a:rPr lang="en-US" sz="1600" dirty="0"/>
              <a:t> from water in a low-temperature thermo-catalytic reaction by the conversion of CO</a:t>
            </a:r>
            <a:r>
              <a:rPr lang="en-US" sz="1600" baseline="-25000" dirty="0"/>
              <a:t>2</a:t>
            </a:r>
            <a:r>
              <a:rPr lang="en-US" sz="1600" dirty="0"/>
              <a:t> with H</a:t>
            </a:r>
            <a:r>
              <a:rPr lang="en-US" sz="1600" baseline="-25000" dirty="0"/>
              <a:t>2</a:t>
            </a:r>
            <a:r>
              <a:rPr lang="en-US" sz="1600" dirty="0"/>
              <a:t>O to formic acid, and the subsequent degradation of formic acid to H</a:t>
            </a:r>
            <a:r>
              <a:rPr lang="en-US" sz="1600" baseline="-25000" dirty="0"/>
              <a:t>2</a:t>
            </a:r>
            <a:r>
              <a:rPr lang="en-US" sz="1600" dirty="0"/>
              <a:t> &amp; CO</a:t>
            </a:r>
            <a:r>
              <a:rPr lang="en-US" sz="1600" baseline="-25000" dirty="0"/>
              <a:t>2</a:t>
            </a:r>
            <a:r>
              <a:rPr lang="en-US" sz="1600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8235597" y="2481766"/>
                <a:ext cx="2394437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𝐻𝐶𝑂𝑂𝐻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𝐶𝑂</m:t>
                      </m:r>
                      <m:r>
                        <a:rPr lang="en-US" b="0" i="1" baseline="-2500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b="0" i="1" baseline="-25000" smtClean="0"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5597" y="2481766"/>
                <a:ext cx="2394437" cy="276999"/>
              </a:xfrm>
              <a:prstGeom prst="rect">
                <a:avLst/>
              </a:prstGeom>
              <a:blipFill>
                <a:blip r:embed="rId3"/>
                <a:stretch>
                  <a:fillRect b="-13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226678" y="2491213"/>
                <a:ext cx="3334118" cy="2706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𝐶𝑂</m:t>
                      </m:r>
                      <m:r>
                        <a:rPr lang="en-US" b="0" i="1" baseline="-2500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b="0" i="1" baseline="-25000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𝐻𝐶𝑂𝑂𝐻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𝑂𝐻</m:t>
                      </m:r>
                      <m:r>
                        <a:rPr lang="en-US" b="0" i="1" baseline="30000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US" baseline="300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678" y="2491213"/>
                <a:ext cx="3334118" cy="270652"/>
              </a:xfrm>
              <a:prstGeom prst="rect">
                <a:avLst/>
              </a:prstGeom>
              <a:blipFill>
                <a:blip r:embed="rId4"/>
                <a:stretch>
                  <a:fillRect b="-204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790857" y="2897293"/>
            <a:ext cx="10985505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163901" y="2892879"/>
            <a:ext cx="3552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Catalytic Redox Reaction producing a variety of valuable by-products such as perchlorate from chloride, formic acid from glucose, and nitrate from nitrogen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7895" y="3982790"/>
            <a:ext cx="2881834" cy="2108008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983136" y="2797783"/>
            <a:ext cx="344686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Carbon-neutral reaction, but results indicate degradation is producing HCO</a:t>
            </a:r>
            <a:r>
              <a:rPr lang="en-US" sz="1400" baseline="-25000" dirty="0"/>
              <a:t>3</a:t>
            </a:r>
            <a:r>
              <a:rPr lang="en-US" sz="1400" baseline="30000" dirty="0"/>
              <a:t>-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/>
              <a:t>Less CO</a:t>
            </a:r>
            <a:r>
              <a:rPr lang="en-US" sz="1400" baseline="-25000" dirty="0"/>
              <a:t>2</a:t>
            </a:r>
            <a:r>
              <a:rPr lang="en-US" sz="1400" dirty="0"/>
              <a:t> is being produced than consumed, leading to a net negative CO</a:t>
            </a:r>
            <a:r>
              <a:rPr lang="en-US" sz="1400" baseline="-25000" dirty="0"/>
              <a:t>2</a:t>
            </a:r>
            <a:r>
              <a:rPr lang="en-US" sz="1400" dirty="0"/>
              <a:t> reaction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768398" y="1699008"/>
            <a:ext cx="4041117" cy="429595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876707" y="1773076"/>
            <a:ext cx="384048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Dual-Reactor System for H</a:t>
            </a:r>
            <a:r>
              <a:rPr lang="en-US" b="1" baseline="-25000" dirty="0"/>
              <a:t>2</a:t>
            </a:r>
            <a:r>
              <a:rPr lang="en-US" b="1" dirty="0"/>
              <a:t> Production </a:t>
            </a:r>
          </a:p>
        </p:txBody>
      </p:sp>
      <p:pic>
        <p:nvPicPr>
          <p:cNvPr id="25" name="Picture 24" descr="C:\Users\Elizabeth_Farrell\Downloads\PXL_20220815_224026007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79"/>
          <a:stretch/>
        </p:blipFill>
        <p:spPr bwMode="auto">
          <a:xfrm>
            <a:off x="4501498" y="2343238"/>
            <a:ext cx="2461510" cy="24099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7" name="Straight Arrow Connector 26"/>
          <p:cNvCxnSpPr>
            <a:stCxn id="12" idx="3"/>
          </p:cNvCxnSpPr>
          <p:nvPr/>
        </p:nvCxnSpPr>
        <p:spPr>
          <a:xfrm>
            <a:off x="3290233" y="2206186"/>
            <a:ext cx="1678582" cy="117637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6414264" y="2343238"/>
            <a:ext cx="1769132" cy="124535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017763" y="2021587"/>
            <a:ext cx="2794959" cy="3693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Degradation of Formic Acid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6765" y="2021520"/>
            <a:ext cx="285346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/>
              <a:t>Production of Formic Acid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4209691" y="4934309"/>
            <a:ext cx="30891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Separation of the two reactions allows storage of formic acid, rather than hydrogen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17220" y="115330"/>
            <a:ext cx="1991003" cy="82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4830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648C94ABB83E6438CC7F1E195A8579C" ma:contentTypeVersion="14" ma:contentTypeDescription="Create a new document." ma:contentTypeScope="" ma:versionID="9136e272fd402aab46482a3cca3d9916">
  <xsd:schema xmlns:xsd="http://www.w3.org/2001/XMLSchema" xmlns:xs="http://www.w3.org/2001/XMLSchema" xmlns:p="http://schemas.microsoft.com/office/2006/metadata/properties" xmlns:ns3="41070df8-debc-4b27-b12e-d4d3041de667" xmlns:ns4="af70bfbb-7766-4457-a260-2714807f1b5e" targetNamespace="http://schemas.microsoft.com/office/2006/metadata/properties" ma:root="true" ma:fieldsID="9825073d50a988a3d186e2704493477c" ns3:_="" ns4:_="">
    <xsd:import namespace="41070df8-debc-4b27-b12e-d4d3041de667"/>
    <xsd:import namespace="af70bfbb-7766-4457-a260-2714807f1b5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ingHintHash" minOccurs="0"/>
                <xsd:element ref="ns3:SharedWithDetails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LengthInSecond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070df8-debc-4b27-b12e-d4d3041de66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70bfbb-7766-4457-a260-2714807f1b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A8D5E14-3D2C-4723-95FF-843275B33FE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C481507-8203-4790-9715-638D27F4A1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070df8-debc-4b27-b12e-d4d3041de667"/>
    <ds:schemaRef ds:uri="af70bfbb-7766-4457-a260-2714807f1b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AE77AA1-5954-4C0E-B7B5-7BCFF1C6A426}">
  <ds:schemaRefs>
    <ds:schemaRef ds:uri="http://purl.org/dc/dcmitype/"/>
    <ds:schemaRef ds:uri="http://schemas.microsoft.com/office/infopath/2007/PartnerControls"/>
    <ds:schemaRef ds:uri="af70bfbb-7766-4457-a260-2714807f1b5e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41070df8-debc-4b27-b12e-d4d3041de667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201</TotalTime>
  <Words>160</Words>
  <Application>Microsoft Office PowerPoint</Application>
  <PresentationFormat>Widescreen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Adobe Garamond Pro Bold</vt:lpstr>
      <vt:lpstr>Arial</vt:lpstr>
      <vt:lpstr>Calibri</vt:lpstr>
      <vt:lpstr>Calibri Light</vt:lpstr>
      <vt:lpstr>Cambria Math</vt:lpstr>
      <vt:lpstr>Retrospect</vt:lpstr>
      <vt:lpstr> Efficient Thermo-Catalytic Production of Green H2 </vt:lpstr>
    </vt:vector>
  </TitlesOfParts>
  <Company>University of Massachusetts Lowell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Efficient Thermo-Catalytic Production of Green Hydrogen</dc:title>
  <dc:creator>Farrell, Elizabeth</dc:creator>
  <cp:lastModifiedBy>Ryan, David</cp:lastModifiedBy>
  <cp:revision>14</cp:revision>
  <dcterms:created xsi:type="dcterms:W3CDTF">2022-08-16T20:06:11Z</dcterms:created>
  <dcterms:modified xsi:type="dcterms:W3CDTF">2022-08-17T15:54:35Z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0x0101009648C94ABB83E6438CC7F1E195A8579C</vt:lpwstr>
  </property>
</Properties>
</file>