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6327"/>
  </p:normalViewPr>
  <p:slideViewPr>
    <p:cSldViewPr snapToGrid="0">
      <p:cViewPr>
        <p:scale>
          <a:sx n="96" d="100"/>
          <a:sy n="96" d="100"/>
        </p:scale>
        <p:origin x="496" y="8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8/17/22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8/17/22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8/17/22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8/17/22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8/17/22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8/17/22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8/17/22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8/17/22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8/17/22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8/17/22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8/17/22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8/17/22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8/17/22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8/17/22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8/17/22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8/17/22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8/17/22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8/17/22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device&#10;&#10;Description automatically generated">
            <a:extLst>
              <a:ext uri="{FF2B5EF4-FFF2-40B4-BE49-F238E27FC236}">
                <a16:creationId xmlns:a16="http://schemas.microsoft.com/office/drawing/2014/main" id="{6270EDCF-D471-5C2D-0711-FEE1B8F42A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563" y="1382363"/>
            <a:ext cx="5156836" cy="2633706"/>
          </a:xfrm>
          <a:prstGeom prst="rect">
            <a:avLst/>
          </a:prstGeom>
        </p:spPr>
      </p:pic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id="{6CA54618-4B94-D80B-3E07-6563D7C3F7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8715" y="2096730"/>
            <a:ext cx="1884635" cy="1573062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C680E843-9FDF-E279-F88E-C02BDA54DA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5608" y="2096730"/>
            <a:ext cx="2436703" cy="1573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2FD1222-F3EA-52F2-5A59-BC18D83B0DE2}"/>
              </a:ext>
            </a:extLst>
          </p:cNvPr>
          <p:cNvSpPr txBox="1"/>
          <p:nvPr/>
        </p:nvSpPr>
        <p:spPr>
          <a:xfrm>
            <a:off x="345988" y="4222734"/>
            <a:ext cx="376881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5 Micron spheres of </a:t>
            </a:r>
            <a:r>
              <a:rPr lang="en-US" dirty="0" err="1"/>
              <a:t>Nafion</a:t>
            </a:r>
            <a:r>
              <a:rPr lang="en-US" dirty="0"/>
              <a:t> in water produce a 64,000-fold increase in surface area photon induced electrical charge compared to a flat panel per unit area of exposed sunlight. 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1EE3443-F27B-3783-0EEF-66B1AAB9A37E}"/>
              </a:ext>
            </a:extLst>
          </p:cNvPr>
          <p:cNvSpPr/>
          <p:nvPr/>
        </p:nvSpPr>
        <p:spPr>
          <a:xfrm>
            <a:off x="8773009" y="2689817"/>
            <a:ext cx="460744" cy="592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792C74C-6D70-3CAF-2DAC-0666449CC8AF}"/>
              </a:ext>
            </a:extLst>
          </p:cNvPr>
          <p:cNvSpPr/>
          <p:nvPr/>
        </p:nvSpPr>
        <p:spPr>
          <a:xfrm>
            <a:off x="8773009" y="2893838"/>
            <a:ext cx="460744" cy="592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345FD8C-8934-1CCB-D0E3-78C970C8E907}"/>
              </a:ext>
            </a:extLst>
          </p:cNvPr>
          <p:cNvSpPr txBox="1"/>
          <p:nvPr/>
        </p:nvSpPr>
        <p:spPr>
          <a:xfrm>
            <a:off x="2578418" y="1635065"/>
            <a:ext cx="2578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0.4 volts from </a:t>
            </a:r>
            <a:r>
              <a:rPr lang="en-US" sz="1400" dirty="0" err="1"/>
              <a:t>Nafion</a:t>
            </a:r>
            <a:r>
              <a:rPr lang="en-US" sz="1400" dirty="0"/>
              <a:t> photon charged boundary layer. </a:t>
            </a:r>
          </a:p>
        </p:txBody>
      </p:sp>
      <p:sp>
        <p:nvSpPr>
          <p:cNvPr id="14" name="Cross 13">
            <a:extLst>
              <a:ext uri="{FF2B5EF4-FFF2-40B4-BE49-F238E27FC236}">
                <a16:creationId xmlns:a16="http://schemas.microsoft.com/office/drawing/2014/main" id="{62E01896-6B6E-AC16-04A5-F3B3EADB9B7C}"/>
              </a:ext>
            </a:extLst>
          </p:cNvPr>
          <p:cNvSpPr/>
          <p:nvPr/>
        </p:nvSpPr>
        <p:spPr>
          <a:xfrm>
            <a:off x="5460274" y="2625802"/>
            <a:ext cx="474921" cy="489098"/>
          </a:xfrm>
          <a:prstGeom prst="plus">
            <a:avLst>
              <a:gd name="adj" fmla="val 414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02F632A-C70B-3E46-50F5-EBD641BFA055}"/>
              </a:ext>
            </a:extLst>
          </p:cNvPr>
          <p:cNvSpPr txBox="1"/>
          <p:nvPr/>
        </p:nvSpPr>
        <p:spPr>
          <a:xfrm>
            <a:off x="6096000" y="1635065"/>
            <a:ext cx="21209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0.83 volts solar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D7CF575-AF42-EDAE-5A75-A7A0C7AF0F41}"/>
              </a:ext>
            </a:extLst>
          </p:cNvPr>
          <p:cNvSpPr txBox="1"/>
          <p:nvPr/>
        </p:nvSpPr>
        <p:spPr>
          <a:xfrm>
            <a:off x="9528715" y="1573510"/>
            <a:ext cx="1978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32% lower electrolysis power cost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A836BE4-6005-9889-C5E1-EEE73866316B}"/>
              </a:ext>
            </a:extLst>
          </p:cNvPr>
          <p:cNvSpPr txBox="1"/>
          <p:nvPr/>
        </p:nvSpPr>
        <p:spPr>
          <a:xfrm>
            <a:off x="7863155" y="190598"/>
            <a:ext cx="23492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100% Carbon free clean Hydrogen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3E067B4-3109-9377-DD53-F69440335DCE}"/>
              </a:ext>
            </a:extLst>
          </p:cNvPr>
          <p:cNvSpPr txBox="1"/>
          <p:nvPr/>
        </p:nvSpPr>
        <p:spPr>
          <a:xfrm>
            <a:off x="5460274" y="4361214"/>
            <a:ext cx="5671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Lower Capex = faster amortization = quickest path to sub $1 per kg Hydrogen </a:t>
            </a:r>
          </a:p>
        </p:txBody>
      </p:sp>
    </p:spTree>
    <p:extLst>
      <p:ext uri="{BB962C8B-B14F-4D97-AF65-F5344CB8AC3E}">
        <p14:creationId xmlns:p14="http://schemas.microsoft.com/office/powerpoint/2010/main" val="88282042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43</TotalTime>
  <Words>69</Words>
  <Application>Microsoft Macintosh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Tw Cen MT</vt:lpstr>
      <vt:lpstr>Droplet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Peter Murdoch</dc:creator>
  <cp:lastModifiedBy>Peter Murdoch</cp:lastModifiedBy>
  <cp:revision>2</cp:revision>
  <dcterms:created xsi:type="dcterms:W3CDTF">2022-08-17T10:49:31Z</dcterms:created>
  <dcterms:modified xsi:type="dcterms:W3CDTF">2022-08-17T11:32:35Z</dcterms:modified>
</cp:coreProperties>
</file>