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82" r:id="rId2"/>
  </p:sldIdLst>
  <p:sldSz cx="18288000" cy="10296525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C5542A-B91F-CAE7-C5DF-08EDB7E38CA5}" name="Karen Baert" initials="KB" userId="S::kbaert@stanford.edu::402635e9-9220-4607-ab1f-cde48c153141" providerId="AD"/>
  <p188:author id="{F10EF571-19BE-E64A-4B5D-7D4D0BEA14F2}" name="Thilo Braun" initials="TB" userId="S::tmbraun@stanford.edu::e82aeb8a-2170-4fd1-8470-e3b29aece3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7272"/>
    <a:srgbClr val="CDCDCD"/>
    <a:srgbClr val="404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5"/>
    <p:restoredTop sz="94650"/>
  </p:normalViewPr>
  <p:slideViewPr>
    <p:cSldViewPr snapToGrid="0">
      <p:cViewPr varScale="1">
        <p:scale>
          <a:sx n="80" d="100"/>
          <a:sy n="80" d="100"/>
        </p:scale>
        <p:origin x="4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5603F-B233-0B48-8FA9-5284B08338E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99574-031E-9040-BEA8-84BCF5A88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1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99574-031E-9040-BEA8-84BCF5A880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43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5103"/>
            <a:ext cx="13716000" cy="3584716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8060"/>
            <a:ext cx="13716000" cy="24859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39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76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6982"/>
            <a:ext cx="15773400" cy="4283068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90570"/>
            <a:ext cx="15773400" cy="225236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20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40973"/>
            <a:ext cx="7772400" cy="65330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40973"/>
            <a:ext cx="7772400" cy="65330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8195"/>
            <a:ext cx="15773400" cy="19901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4080"/>
            <a:ext cx="7736681" cy="123701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61092"/>
            <a:ext cx="7736681" cy="553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4080"/>
            <a:ext cx="7774782" cy="123701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61092"/>
            <a:ext cx="7774782" cy="553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16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0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8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6435"/>
            <a:ext cx="5898356" cy="240252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2510"/>
            <a:ext cx="9258300" cy="7317206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8957"/>
            <a:ext cx="5898356" cy="57226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5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6435"/>
            <a:ext cx="5898356" cy="240252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2510"/>
            <a:ext cx="9258300" cy="7317206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8957"/>
            <a:ext cx="5898356" cy="57226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11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76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8195"/>
            <a:ext cx="3943350" cy="87258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8195"/>
            <a:ext cx="11601450" cy="87258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63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8195"/>
            <a:ext cx="15773400" cy="1990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40973"/>
            <a:ext cx="15773400" cy="6533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43354"/>
            <a:ext cx="41148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25CD5-030E-AE49-98D5-7EF699A3BC15}" type="datetimeFigureOut">
              <a:rPr lang="en-US" smtClean="0"/>
              <a:t>8/17/22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43354"/>
            <a:ext cx="61722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43354"/>
            <a:ext cx="41148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84BB3-EA97-1047-9D71-1227EFDF7C9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E250361C-B369-0076-E924-96B77A12152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30312440"/>
              </p:ext>
            </p:extLst>
          </p:nvPr>
        </p:nvGraphicFramePr>
        <p:xfrm>
          <a:off x="2383" y="2385"/>
          <a:ext cx="1840" cy="2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7772400" imgH="10058400" progId="TCLayout.ActiveDocument.1">
                  <p:embed/>
                </p:oleObj>
              </mc:Choice>
              <mc:Fallback>
                <p:oleObj name="think-cell Slide" r:id="rId14" imgW="7772400" imgH="10058400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E250361C-B369-0076-E924-96B77A1215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383" y="2385"/>
                        <a:ext cx="1840" cy="2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92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7C4E1B2-2422-CF88-ABB3-EBC132FB0A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404396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7C4E1B2-2422-CF88-ABB3-EBC132FB0A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" name="Picture 46" descr="A picture containing shape&#10;&#10;Description automatically generated">
            <a:extLst>
              <a:ext uri="{FF2B5EF4-FFF2-40B4-BE49-F238E27FC236}">
                <a16:creationId xmlns:a16="http://schemas.microsoft.com/office/drawing/2014/main" id="{E0CEFECF-BC79-D3D8-B6FC-E745C97BBC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2893"/>
          <a:stretch/>
        </p:blipFill>
        <p:spPr>
          <a:xfrm>
            <a:off x="9855850" y="1299261"/>
            <a:ext cx="2995602" cy="1558447"/>
          </a:xfrm>
          <a:prstGeom prst="rect">
            <a:avLst/>
          </a:prstGeom>
        </p:spPr>
      </p:pic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66348C2D-FDE7-5373-6894-3F92102D0B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801" r="-1"/>
          <a:stretch/>
        </p:blipFill>
        <p:spPr>
          <a:xfrm>
            <a:off x="13951618" y="1298887"/>
            <a:ext cx="3184218" cy="1554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CED530-D7A9-7291-0C77-14878C3FE8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407" b="6188"/>
          <a:stretch/>
        </p:blipFill>
        <p:spPr>
          <a:xfrm>
            <a:off x="609600" y="4657641"/>
            <a:ext cx="8135874" cy="2547535"/>
          </a:xfrm>
          <a:prstGeom prst="rect">
            <a:avLst/>
          </a:prstGeom>
        </p:spPr>
      </p:pic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A4605B36-0F6C-D0E0-8B3C-AAD77BAB6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554905" y="145460"/>
            <a:ext cx="8075746" cy="2983949"/>
          </a:xfr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D265747-F0F3-161B-685E-377ADAC48D26}"/>
              </a:ext>
            </a:extLst>
          </p:cNvPr>
          <p:cNvCxnSpPr>
            <a:cxnSpLocks/>
          </p:cNvCxnSpPr>
          <p:nvPr/>
        </p:nvCxnSpPr>
        <p:spPr>
          <a:xfrm>
            <a:off x="9144000" y="1137735"/>
            <a:ext cx="0" cy="778042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9BF1108-53ED-2F8F-B754-F68DEB67E19C}"/>
              </a:ext>
            </a:extLst>
          </p:cNvPr>
          <p:cNvSpPr txBox="1"/>
          <p:nvPr/>
        </p:nvSpPr>
        <p:spPr>
          <a:xfrm>
            <a:off x="536245" y="3192363"/>
            <a:ext cx="82296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spc="1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H3</a:t>
            </a:r>
            <a:r>
              <a:rPr lang="en-US" sz="1600" b="0" i="1" u="none" strike="noStrike" dirty="0">
                <a:solidFill>
                  <a:srgbClr val="000000"/>
                </a:solidFill>
                <a:effectLst/>
                <a:latin typeface="Montserrat" pitchFamily="2" charset="77"/>
              </a:rPr>
              <a:t> </a:t>
            </a:r>
            <a:r>
              <a:rPr lang="en-US" sz="1700" b="0" u="none" strike="noStrike" dirty="0">
                <a:solidFill>
                  <a:srgbClr val="000000"/>
                </a:solidFill>
                <a:effectLst/>
                <a:latin typeface="Montserrat" pitchFamily="2" charset="77"/>
              </a:rPr>
              <a:t>accelerates the decarbonization of heavy industry through green hydrogen. By decoupling hydrogen production from electricity input, </a:t>
            </a:r>
            <a:r>
              <a:rPr lang="en-US" sz="1700" dirty="0">
                <a:solidFill>
                  <a:srgbClr val="000000"/>
                </a:solidFill>
                <a:latin typeface="Montserrat" pitchFamily="2" charset="77"/>
              </a:rPr>
              <a:t>the system</a:t>
            </a:r>
            <a:r>
              <a:rPr lang="en-US" sz="1700" b="0" u="none" strike="noStrike" dirty="0">
                <a:solidFill>
                  <a:srgbClr val="000000"/>
                </a:solidFill>
                <a:effectLst/>
                <a:latin typeface="Montserrat" pitchFamily="2" charset="77"/>
              </a:rPr>
              <a:t> enables </a:t>
            </a:r>
            <a:r>
              <a:rPr lang="en-US" sz="1700" b="1" u="none" strike="noStrike" spc="100" dirty="0">
                <a:solidFill>
                  <a:schemeClr val="accent6">
                    <a:lumMod val="50000"/>
                  </a:schemeClr>
                </a:solidFill>
                <a:effectLst/>
                <a:latin typeface="Montserrat" pitchFamily="2" charset="77"/>
              </a:rPr>
              <a:t>continuous hydrogen production from an intermittent energy source</a:t>
            </a:r>
            <a:r>
              <a:rPr lang="en-US" sz="1700" b="0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Montserrat" pitchFamily="2" charset="77"/>
              </a:rPr>
              <a:t>. </a:t>
            </a:r>
            <a:r>
              <a:rPr lang="en-US" sz="1700" b="0" u="none" strike="noStrike" dirty="0">
                <a:solidFill>
                  <a:srgbClr val="000000"/>
                </a:solidFill>
                <a:effectLst/>
                <a:latin typeface="Montserrat" pitchFamily="2" charset="77"/>
              </a:rPr>
              <a:t>This significantly reduces the production cost of green hydrogen at scale. </a:t>
            </a:r>
            <a:endParaRPr lang="en-US" sz="1700" dirty="0">
              <a:latin typeface="Montserrat" pitchFamily="2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A01CE8-3222-883B-E622-8C643126BA52}"/>
              </a:ext>
            </a:extLst>
          </p:cNvPr>
          <p:cNvSpPr txBox="1"/>
          <p:nvPr/>
        </p:nvSpPr>
        <p:spPr>
          <a:xfrm>
            <a:off x="536245" y="7331402"/>
            <a:ext cx="822960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The</a:t>
            </a:r>
            <a:r>
              <a:rPr lang="en-US" sz="1700" b="1" dirty="0">
                <a:latin typeface="Montserrat" pitchFamily="2" charset="77"/>
                <a:cs typeface="Arial" panose="020B0604020202020204" pitchFamily="34" charset="0"/>
              </a:rPr>
              <a:t> </a:t>
            </a:r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H3</a:t>
            </a:r>
            <a:r>
              <a:rPr lang="en-US" sz="1700" b="1" dirty="0">
                <a:latin typeface="Montserrat" pitchFamily="2" charset="77"/>
                <a:cs typeface="Arial" panose="020B0604020202020204" pitchFamily="34" charset="0"/>
              </a:rPr>
              <a:t> </a:t>
            </a:r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system consists of three primary components</a:t>
            </a:r>
            <a:endParaRPr lang="en-US" sz="1700" b="1" dirty="0">
              <a:latin typeface="Montserrat" pitchFamily="2" charset="77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700" b="1" spc="100" dirty="0">
                <a:latin typeface="Montserrat" pitchFamily="2" charset="77"/>
                <a:cs typeface="Arial" panose="020B0604020202020204" pitchFamily="34" charset="0"/>
              </a:rPr>
              <a:t>High-Temperature Thermal Energy Storage (TES): </a:t>
            </a:r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Sensible heat is stored at ~850°C in rock-like thermal mass. Lowest cost energy storage solution ($5-20/kWh) with significant synergies in process integration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700" b="1" spc="100" dirty="0">
                <a:latin typeface="Montserrat" pitchFamily="2" charset="77"/>
                <a:cs typeface="Arial" panose="020B0604020202020204" pitchFamily="34" charset="0"/>
              </a:rPr>
              <a:t>Power Block: </a:t>
            </a:r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Thermal to electrical energy conversion using a supercritical CO</a:t>
            </a:r>
            <a:r>
              <a:rPr lang="en-US" sz="1700" baseline="-25000" dirty="0">
                <a:latin typeface="Montserrat" pitchFamily="2" charset="77"/>
                <a:cs typeface="Arial" panose="020B0604020202020204" pitchFamily="34" charset="0"/>
              </a:rPr>
              <a:t>2</a:t>
            </a:r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 closed Brayton cycle with ~60% conversion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spc="100" dirty="0">
                <a:latin typeface="Montserrat" pitchFamily="2" charset="77"/>
                <a:cs typeface="Arial" panose="020B0604020202020204" pitchFamily="34" charset="0"/>
              </a:rPr>
              <a:t>Solid Oxide Electrolyzer (SOEC): </a:t>
            </a:r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High-temperature electrolyzer (operating at ~820°C) with electrical efficiency up to ~100-115% H2 HHV dependent on mode of operation (vs ~80% for PEM)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EC6DBB-62FB-E720-C0AA-6E8D140FC5D1}"/>
              </a:ext>
            </a:extLst>
          </p:cNvPr>
          <p:cNvSpPr txBox="1"/>
          <p:nvPr/>
        </p:nvSpPr>
        <p:spPr>
          <a:xfrm>
            <a:off x="9333889" y="4135975"/>
            <a:ext cx="822960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In a direct comparison with alternative electrolytic pathways to produce green hydrogen for continuous off-takers (&gt;90% of the hydrogen market today) </a:t>
            </a:r>
            <a:r>
              <a:rPr lang="en-US" sz="1700" b="1" dirty="0">
                <a:latin typeface="Montserrat" pitchFamily="2" charset="77"/>
                <a:cs typeface="Arial" panose="020B0604020202020204" pitchFamily="34" charset="0"/>
              </a:rPr>
              <a:t>H3’s system is the lowest cost pathway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1263E3-B9AB-F4E2-3133-4F69260A1795}"/>
              </a:ext>
            </a:extLst>
          </p:cNvPr>
          <p:cNvSpPr txBox="1"/>
          <p:nvPr/>
        </p:nvSpPr>
        <p:spPr>
          <a:xfrm>
            <a:off x="9333889" y="725035"/>
            <a:ext cx="822960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H3’s projected cost of hydrogen production </a:t>
            </a:r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is $2.50-2.80/kg in 2026 and </a:t>
            </a:r>
            <a:r>
              <a:rPr lang="en-US" sz="1700" b="1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$0.95-1.10/kg </a:t>
            </a:r>
            <a:r>
              <a:rPr lang="en-US" sz="1700" b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in 2031</a:t>
            </a:r>
            <a:r>
              <a:rPr lang="en-US" b="1"/>
              <a:t>²</a:t>
            </a:r>
            <a:r>
              <a:rPr lang="en-US" sz="1700" b="1">
                <a:solidFill>
                  <a:schemeClr val="accent6">
                    <a:lumMod val="50000"/>
                  </a:schemeClr>
                </a:solidFill>
                <a:latin typeface="Montserrat" pitchFamily="2" charset="77"/>
                <a:cs typeface="Arial" panose="020B0604020202020204" pitchFamily="34" charset="0"/>
              </a:rPr>
              <a:t>, </a:t>
            </a:r>
            <a:r>
              <a:rPr lang="en-US" sz="1700" dirty="0">
                <a:latin typeface="Montserrat" pitchFamily="2" charset="77"/>
                <a:cs typeface="Arial" panose="020B0604020202020204" pitchFamily="34" charset="0"/>
              </a:rPr>
              <a:t>achieving the DoE’s Hydrogen Shot through: </a:t>
            </a:r>
          </a:p>
          <a:p>
            <a:endParaRPr lang="en-US" sz="1700" dirty="0">
              <a:latin typeface="Montserrat" pitchFamily="2" charset="77"/>
              <a:cs typeface="Arial" panose="020B0604020202020204" pitchFamily="34" charset="0"/>
            </a:endParaRPr>
          </a:p>
          <a:p>
            <a:endParaRPr lang="en-US" sz="1700" dirty="0"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BE8791-A116-D5AA-5E22-B0E7468D6808}"/>
              </a:ext>
            </a:extLst>
          </p:cNvPr>
          <p:cNvSpPr txBox="1"/>
          <p:nvPr/>
        </p:nvSpPr>
        <p:spPr>
          <a:xfrm>
            <a:off x="9333889" y="2821655"/>
            <a:ext cx="40395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727272"/>
                </a:solidFill>
                <a:latin typeface="Montserrat" pitchFamily="2" charset="77"/>
                <a:cs typeface="Arial" panose="020B0604020202020204" pitchFamily="34" charset="0"/>
              </a:rPr>
              <a:t>LOW ELECTRICITY COST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47A6ACD-A9AF-8489-47CA-CFBCBE1B4C4B}"/>
              </a:ext>
            </a:extLst>
          </p:cNvPr>
          <p:cNvSpPr txBox="1"/>
          <p:nvPr/>
        </p:nvSpPr>
        <p:spPr>
          <a:xfrm>
            <a:off x="13523965" y="2825452"/>
            <a:ext cx="40395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727272"/>
                </a:solidFill>
                <a:latin typeface="Montserrat" pitchFamily="2" charset="77"/>
                <a:cs typeface="Arial" panose="020B0604020202020204" pitchFamily="34" charset="0"/>
              </a:rPr>
              <a:t>HIGH UTILIZATION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76B741-4301-885F-26BB-DDF5487FB82B}"/>
              </a:ext>
            </a:extLst>
          </p:cNvPr>
          <p:cNvSpPr txBox="1"/>
          <p:nvPr/>
        </p:nvSpPr>
        <p:spPr>
          <a:xfrm>
            <a:off x="9258615" y="3288928"/>
            <a:ext cx="41900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727272"/>
                </a:solidFill>
                <a:latin typeface="Montserrat" pitchFamily="2" charset="77"/>
                <a:cs typeface="Arial" panose="020B0604020202020204" pitchFamily="34" charset="0"/>
              </a:rPr>
              <a:t>Using intermittent renewable electricity at low cost or when otherwise curtailed, to minimize cost</a:t>
            </a:r>
            <a:br>
              <a:rPr lang="en-US" sz="1600" dirty="0">
                <a:solidFill>
                  <a:srgbClr val="727272"/>
                </a:solidFill>
                <a:latin typeface="Montserrat" pitchFamily="2" charset="77"/>
                <a:cs typeface="Arial" panose="020B0604020202020204" pitchFamily="34" charset="0"/>
              </a:rPr>
            </a:br>
            <a:endParaRPr lang="en-US" sz="1600" dirty="0">
              <a:solidFill>
                <a:srgbClr val="727272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A30442-9A07-9E32-C16C-362CB3D9A235}"/>
              </a:ext>
            </a:extLst>
          </p:cNvPr>
          <p:cNvSpPr txBox="1"/>
          <p:nvPr/>
        </p:nvSpPr>
        <p:spPr>
          <a:xfrm>
            <a:off x="13523965" y="3273329"/>
            <a:ext cx="40395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727272"/>
                </a:solidFill>
                <a:latin typeface="Montserrat" pitchFamily="2" charset="77"/>
                <a:cs typeface="Arial" panose="020B0604020202020204" pitchFamily="34" charset="0"/>
              </a:rPr>
              <a:t>Integrated storage enables H2 production around the clock (~100% capacity factor)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673442-124D-3231-9D79-9B4FD33F54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0713" y="5202698"/>
            <a:ext cx="8712200" cy="508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C4C56F-11DA-9760-6DA0-A7A35BAF8355}"/>
              </a:ext>
            </a:extLst>
          </p:cNvPr>
          <p:cNvCxnSpPr>
            <a:cxnSpLocks/>
          </p:cNvCxnSpPr>
          <p:nvPr/>
        </p:nvCxnSpPr>
        <p:spPr>
          <a:xfrm>
            <a:off x="13448687" y="1627772"/>
            <a:ext cx="0" cy="2318643"/>
          </a:xfrm>
          <a:prstGeom prst="line">
            <a:avLst/>
          </a:prstGeom>
          <a:ln>
            <a:solidFill>
              <a:srgbClr val="7272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2231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1070</TotalTime>
  <Words>243</Words>
  <Application>Microsoft Macintosh PowerPoint</Application>
  <PresentationFormat>Custom</PresentationFormat>
  <Paragraphs>12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Office Theme</vt:lpstr>
      <vt:lpstr>think-cell Slide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Thilo Braun</dc:creator>
  <cp:lastModifiedBy>Karen Baert</cp:lastModifiedBy>
  <cp:revision>7</cp:revision>
  <dcterms:created xsi:type="dcterms:W3CDTF">2022-07-15T17:09:23Z</dcterms:created>
  <dcterms:modified xsi:type="dcterms:W3CDTF">2022-08-17T10:47:04Z</dcterms:modified>
</cp:coreProperties>
</file>