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41F94-DBDE-4680-0754-BDC6CF23A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F8F44B-1BA4-735B-33C8-A0361BD47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FC9A1-2CA4-93EC-F0A3-16B49059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4B0BA-7FF2-4C4B-3FA3-65A9E84DF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F7480-6084-94AC-8A3F-583A06085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8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DDA6C-4259-A12A-7E11-81AA9E66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D8A9F-C910-8CC2-F788-21EF0BFA2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3184C-73EE-ADCE-0E6C-6BF4BC741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9B210-B506-4F57-8CAF-2268404BF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91F64-EDC9-5572-2C15-A9288FF62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670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02DB-391F-0B0C-A151-DCDAFE04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BF0A5-8446-0054-9E37-3A6E15359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D6AFF-BD9F-BA73-BECF-57F90C68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FCD40-1E73-D065-ABBC-BB8DCD1D8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BE8BC-301A-5146-CCBA-900445A05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110E1-5B38-30FE-2342-CA3C2DE4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221E4-B823-EBA5-FC05-C980AFEB2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A8A09-FAED-DB11-715B-7F8BAB838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A28386-8C75-DCCC-2873-DB8DEAAE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4B42B-4AF3-D9B6-B7BE-1D6C87596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31109-8B55-66F1-5385-6B1DC3B36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87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9499E-3064-5D84-5DB3-BE3FD648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D9055-CAD0-26F7-0C53-7E43C8BC0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CB9D9C-ADC7-3C5E-C004-DDBF23A60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EFF0EF-36D0-FB1C-BB7B-A0062558F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D5C4CA-D7DD-3D04-4FAB-23A093BAE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62405-1627-0620-4776-719AA7416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1FA70C-79A2-25D2-6C57-E4EDA140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4F2C2-F3E9-CE8C-5377-8A485581F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70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3BF1F-1B83-4BD4-7791-D947DF1D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E0E69-AA32-738C-5E7A-DA3989031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EB1A8-B39F-53C2-7E33-B94D58BCF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0FC07B-09CF-B154-E054-F89F256A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8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3C7882-0595-0A90-7B84-389816E3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875D48-63AB-E330-96C2-45924334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DA754-DB33-1E00-C897-AC84C044F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5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1C87C-FB2B-2AD5-8906-EF4F176F7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7C6B1-BA52-EACA-9589-0DBCA8AE0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2B6DF-D9F7-7651-1D94-F6A66F5A7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62BB-9FBA-076A-EBBB-ECEFEC2F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2147E-9104-3494-A1CC-E47438E3C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0F39B-8D01-6CA7-B819-77E8741C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29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2EAAC-5A8E-7307-0059-E526D3C5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F8A28-0444-A100-6AEB-E35C765313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69654-0C9B-2385-BDFB-618CF2377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FE1549-973B-9733-1D58-35D33146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4A552-5632-B401-6F7D-63192AC6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A815E-7217-6871-A200-AEB04D03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7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14DA-1672-D064-B3A6-16B6FC8BD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13A5A-8F85-1219-2A85-5AA2EC952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636E8-3092-9282-696F-005EBAA4C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CF8B-6E94-A13A-4A4D-0A3CDEEB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EDE1E-8405-7645-3627-96D8873D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15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A4DB13-6325-7AE7-D4D9-FB6506678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58184-9738-B9F0-54A3-2C3123C86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A3FF7-2C3E-E57C-6708-4DCA06229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07F2A-6108-CB25-607A-048CF397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D4438-A5C5-B8AF-692F-3E49EE54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3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475EB5-6E34-89BD-F390-3587C711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7B0E5-167C-0205-DAF6-A423D9A7E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EDA5B-AF45-EE6F-1759-0816D7731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79533-CAE3-DF49-9B45-E92800658BC5}" type="datetimeFigureOut">
              <a:rPr lang="en-US" smtClean="0"/>
              <a:t>8/16/22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E16D6-C193-0687-E96D-136CDB41BA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8190B-6689-2204-3213-A4763726FE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CD9EC-F4F9-F045-9EF6-98DEA8A53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2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F130C4-CB05-AC73-7B59-A0A471028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45" y="302186"/>
            <a:ext cx="1973206" cy="259516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256AD0E-7D58-823B-BF98-28125E371134}"/>
              </a:ext>
            </a:extLst>
          </p:cNvPr>
          <p:cNvGrpSpPr/>
          <p:nvPr/>
        </p:nvGrpSpPr>
        <p:grpSpPr>
          <a:xfrm>
            <a:off x="2622201" y="489462"/>
            <a:ext cx="6256585" cy="3582437"/>
            <a:chOff x="5173687" y="1956144"/>
            <a:chExt cx="7523669" cy="41920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1CE84AD-553B-161C-E74A-7B0E38BD6CC0}"/>
                </a:ext>
              </a:extLst>
            </p:cNvPr>
            <p:cNvGrpSpPr/>
            <p:nvPr/>
          </p:nvGrpSpPr>
          <p:grpSpPr>
            <a:xfrm>
              <a:off x="7343961" y="1967289"/>
              <a:ext cx="4617525" cy="4180905"/>
              <a:chOff x="7572560" y="336947"/>
              <a:chExt cx="4617525" cy="4180905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CBBCFAE-2469-F3C3-0E4E-FC2B63CB33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2560" y="336947"/>
                <a:ext cx="3179150" cy="16158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F2ADAADC-4A99-F71B-E435-B07896085D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33" t="3364" r="936" b="5618"/>
              <a:stretch/>
            </p:blipFill>
            <p:spPr>
              <a:xfrm>
                <a:off x="7588118" y="1813597"/>
                <a:ext cx="2809379" cy="150553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878D6FED-B11B-986A-1B86-6C345B5432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62135" y="3186250"/>
                <a:ext cx="2540878" cy="1331602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C1F47C0F-35D7-2ACA-F003-12B2BD6AE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58546" y="1526169"/>
                <a:ext cx="2631539" cy="1147697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BD424B-8D11-35C8-473B-A6731AEF9467}"/>
                </a:ext>
              </a:extLst>
            </p:cNvPr>
            <p:cNvSpPr txBox="1"/>
            <p:nvPr/>
          </p:nvSpPr>
          <p:spPr>
            <a:xfrm>
              <a:off x="5173687" y="1956144"/>
              <a:ext cx="20020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10 MW ITM PEM </a:t>
              </a:r>
              <a:r>
                <a:rPr lang="en-US" sz="1200" i="1" dirty="0" err="1">
                  <a:solidFill>
                    <a:schemeClr val="bg2">
                      <a:lumMod val="75000"/>
                    </a:schemeClr>
                  </a:solidFill>
                </a:rPr>
                <a:t>Electrolyzer</a:t>
              </a: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 REFYNE Project at Shell’s Rhineland Refinery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816BA3B-65F6-7C20-9B59-0E2CB34D66AA}"/>
                </a:ext>
              </a:extLst>
            </p:cNvPr>
            <p:cNvSpPr txBox="1"/>
            <p:nvPr/>
          </p:nvSpPr>
          <p:spPr>
            <a:xfrm>
              <a:off x="10533388" y="2413849"/>
              <a:ext cx="2163968" cy="756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5 MW  Plug PEM </a:t>
              </a:r>
              <a:r>
                <a:rPr lang="en-US" sz="1200" i="1" dirty="0" err="1">
                  <a:solidFill>
                    <a:schemeClr val="bg2">
                      <a:lumMod val="75000"/>
                    </a:schemeClr>
                  </a:solidFill>
                </a:rPr>
                <a:t>Electrolyzer</a:t>
              </a: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 Green Hydrogen Plant, Georgia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8DB788-89F2-F547-7734-FA52807CD6A4}"/>
                </a:ext>
              </a:extLst>
            </p:cNvPr>
            <p:cNvSpPr txBox="1"/>
            <p:nvPr/>
          </p:nvSpPr>
          <p:spPr>
            <a:xfrm>
              <a:off x="5285375" y="3889628"/>
              <a:ext cx="20020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720 kW Sunfire SOEC at Salzgitter Steel Production Facility in Germany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50D2EB-4BC9-4FB8-6D1F-A67B687D3B0F}"/>
                </a:ext>
              </a:extLst>
            </p:cNvPr>
            <p:cNvSpPr txBox="1"/>
            <p:nvPr/>
          </p:nvSpPr>
          <p:spPr>
            <a:xfrm>
              <a:off x="6585993" y="5001280"/>
              <a:ext cx="2347544" cy="756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150 MW Ningxia </a:t>
              </a:r>
              <a:r>
                <a:rPr lang="en-US" sz="1200" i="1" dirty="0" err="1">
                  <a:solidFill>
                    <a:schemeClr val="bg2">
                      <a:lumMod val="75000"/>
                    </a:schemeClr>
                  </a:solidFill>
                </a:rPr>
                <a:t>Baofeng</a:t>
              </a: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 Energy Alkaline </a:t>
              </a:r>
              <a:r>
                <a:rPr lang="en-US" sz="1200" i="1" dirty="0" err="1">
                  <a:solidFill>
                    <a:schemeClr val="bg2">
                      <a:lumMod val="75000"/>
                    </a:schemeClr>
                  </a:solidFill>
                </a:rPr>
                <a:t>Electrolyzer</a:t>
              </a: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 Project in Ningxia, China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CF801BC-EE61-7388-BC76-2000EA8D0DBA}"/>
              </a:ext>
            </a:extLst>
          </p:cNvPr>
          <p:cNvSpPr txBox="1"/>
          <p:nvPr/>
        </p:nvSpPr>
        <p:spPr>
          <a:xfrm>
            <a:off x="5636280" y="4134020"/>
            <a:ext cx="65995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Solution:</a:t>
            </a:r>
          </a:p>
          <a:p>
            <a:r>
              <a:rPr lang="en-US" sz="1400" dirty="0">
                <a:latin typeface="Helvetica" pitchFamily="2" charset="0"/>
              </a:rPr>
              <a:t>The H</a:t>
            </a:r>
            <a:r>
              <a:rPr lang="en-US" sz="1400" baseline="-25000" dirty="0">
                <a:latin typeface="Helvetica" pitchFamily="2" charset="0"/>
              </a:rPr>
              <a:t>2 </a:t>
            </a:r>
            <a:r>
              <a:rPr lang="en-US" sz="1400" dirty="0">
                <a:latin typeface="Helvetica" pitchFamily="2" charset="0"/>
              </a:rPr>
              <a:t>Architect Project will develop a MBSE framework and tool tailored for </a:t>
            </a:r>
            <a:r>
              <a:rPr lang="en-US" sz="1400" dirty="0" err="1">
                <a:latin typeface="Helvetica" pitchFamily="2" charset="0"/>
              </a:rPr>
              <a:t>electrolyzer</a:t>
            </a:r>
            <a:r>
              <a:rPr lang="en-US" sz="1400" dirty="0">
                <a:latin typeface="Helvetica" pitchFamily="2" charset="0"/>
              </a:rPr>
              <a:t> project development and asset management; this will: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Maximize learnings from project to project through the digital twin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Manage risk and complexity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Minimize cost over entire asset lifecycle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Improve overall project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Accelerate deployment of </a:t>
            </a:r>
            <a:r>
              <a:rPr lang="en-US" sz="1400" dirty="0" err="1">
                <a:latin typeface="Helvetica" pitchFamily="2" charset="0"/>
              </a:rPr>
              <a:t>electrolyzer</a:t>
            </a:r>
            <a:r>
              <a:rPr lang="en-US" sz="1400" dirty="0">
                <a:latin typeface="Helvetica" pitchFamily="2" charset="0"/>
              </a:rPr>
              <a:t>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Increase the likelihood of overall success</a:t>
            </a: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b="1" i="1" dirty="0">
                <a:latin typeface="Helvetica" pitchFamily="2" charset="0"/>
              </a:rPr>
              <a:t>Implementation of tailored MBSE solutions can result in ROIs of 40 – 144%!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Helvetica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FF8EBD-B91C-A9F3-B695-59AE2E9C30A9}"/>
              </a:ext>
            </a:extLst>
          </p:cNvPr>
          <p:cNvSpPr txBox="1"/>
          <p:nvPr/>
        </p:nvSpPr>
        <p:spPr>
          <a:xfrm>
            <a:off x="7902586" y="3253866"/>
            <a:ext cx="4333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00B050"/>
                </a:solidFill>
                <a:latin typeface="Helvetica" pitchFamily="2" charset="0"/>
              </a:rPr>
              <a:t>Use Moonshot techniques to achieve </a:t>
            </a:r>
            <a:r>
              <a:rPr lang="en-US" sz="2400" b="1" i="1" dirty="0" err="1">
                <a:solidFill>
                  <a:srgbClr val="00B050"/>
                </a:solidFill>
                <a:latin typeface="Helvetica" pitchFamily="2" charset="0"/>
              </a:rPr>
              <a:t>Earthshot</a:t>
            </a:r>
            <a:r>
              <a:rPr lang="en-US" sz="2400" b="1" i="1" dirty="0">
                <a:solidFill>
                  <a:srgbClr val="00B050"/>
                </a:solidFill>
                <a:latin typeface="Helvetica" pitchFamily="2" charset="0"/>
              </a:rPr>
              <a:t> goals!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1780C1B-D5ED-3767-4958-9033A882E545}"/>
              </a:ext>
            </a:extLst>
          </p:cNvPr>
          <p:cNvGrpSpPr/>
          <p:nvPr/>
        </p:nvGrpSpPr>
        <p:grpSpPr>
          <a:xfrm>
            <a:off x="9448800" y="459234"/>
            <a:ext cx="2743200" cy="2508423"/>
            <a:chOff x="4226011" y="3509962"/>
            <a:chExt cx="3966519" cy="349631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8F79F6E-2447-12BE-1058-F278EDD0745F}"/>
                </a:ext>
              </a:extLst>
            </p:cNvPr>
            <p:cNvGrpSpPr/>
            <p:nvPr/>
          </p:nvGrpSpPr>
          <p:grpSpPr>
            <a:xfrm>
              <a:off x="4226011" y="3509962"/>
              <a:ext cx="3966519" cy="3496319"/>
              <a:chOff x="5379307" y="4009766"/>
              <a:chExt cx="1664043" cy="1664043"/>
            </a:xfrm>
          </p:grpSpPr>
          <p:pic>
            <p:nvPicPr>
              <p:cNvPr id="25" name="Graphic 24" descr="Architecture with solid fill">
                <a:extLst>
                  <a:ext uri="{FF2B5EF4-FFF2-40B4-BE49-F238E27FC236}">
                    <a16:creationId xmlns:a16="http://schemas.microsoft.com/office/drawing/2014/main" id="{D204433A-5682-8596-948E-D46EA6EF8A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379307" y="4009766"/>
                <a:ext cx="1664043" cy="1664043"/>
              </a:xfrm>
              <a:prstGeom prst="rect">
                <a:avLst/>
              </a:prstGeom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D9FC5F2-0763-6E7D-E975-9EFBC2F4FCED}"/>
                  </a:ext>
                </a:extLst>
              </p:cNvPr>
              <p:cNvSpPr/>
              <p:nvPr/>
            </p:nvSpPr>
            <p:spPr>
              <a:xfrm>
                <a:off x="5844746" y="4559643"/>
                <a:ext cx="531341" cy="6981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A5C844E-C46D-DDC9-B81D-8CCA34246F82}"/>
                  </a:ext>
                </a:extLst>
              </p:cNvPr>
              <p:cNvSpPr/>
              <p:nvPr/>
            </p:nvSpPr>
            <p:spPr>
              <a:xfrm>
                <a:off x="6096000" y="4905632"/>
                <a:ext cx="378941" cy="3521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E2C0A8D-4CB9-3E85-688C-00C95CCE5D4A}"/>
                </a:ext>
              </a:extLst>
            </p:cNvPr>
            <p:cNvSpPr txBox="1"/>
            <p:nvPr/>
          </p:nvSpPr>
          <p:spPr>
            <a:xfrm>
              <a:off x="5635684" y="4828221"/>
              <a:ext cx="736373" cy="900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77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6CCE7F-71C4-FC2B-8854-A10EC462536A}"/>
                </a:ext>
              </a:extLst>
            </p:cNvPr>
            <p:cNvSpPr txBox="1"/>
            <p:nvPr/>
          </p:nvSpPr>
          <p:spPr>
            <a:xfrm>
              <a:off x="5323104" y="4665308"/>
              <a:ext cx="274506" cy="38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Rounded MT Bold" panose="020F0704030504030204" pitchFamily="34" charset="77"/>
                </a:rPr>
                <a:t>1</a:t>
              </a:r>
              <a:endParaRPr lang="en-US" dirty="0">
                <a:latin typeface="Arial Rounded MT Bold" panose="020F0704030504030204" pitchFamily="34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7957B64-4F0B-F4F4-E33B-AF8CCE947943}"/>
                </a:ext>
              </a:extLst>
            </p:cNvPr>
            <p:cNvSpPr txBox="1"/>
            <p:nvPr/>
          </p:nvSpPr>
          <p:spPr>
            <a:xfrm>
              <a:off x="5441427" y="5583246"/>
              <a:ext cx="1324349" cy="38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 Rounded MT Bold" panose="020F0704030504030204" pitchFamily="34" charset="77"/>
                </a:rPr>
                <a:t>Hydrogen</a:t>
              </a:r>
              <a:endParaRPr lang="en-US" dirty="0">
                <a:latin typeface="Arial Rounded MT Bold" panose="020F0704030504030204" pitchFamily="34" charset="7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9A18CC1-6224-488A-C005-45AD2059950D}"/>
                </a:ext>
              </a:extLst>
            </p:cNvPr>
            <p:cNvSpPr txBox="1"/>
            <p:nvPr/>
          </p:nvSpPr>
          <p:spPr>
            <a:xfrm>
              <a:off x="5459828" y="5838858"/>
              <a:ext cx="1137514" cy="38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 Rounded MT Bold" panose="020F0704030504030204" pitchFamily="34" charset="77"/>
                </a:rPr>
                <a:t>1.008</a:t>
              </a:r>
              <a:endParaRPr lang="en-US" dirty="0">
                <a:latin typeface="Arial Rounded MT Bold" panose="020F0704030504030204" pitchFamily="34" charset="77"/>
              </a:endParaRPr>
            </a:p>
          </p:txBody>
        </p:sp>
      </p:grpSp>
      <p:sp>
        <p:nvSpPr>
          <p:cNvPr id="34" name="Plus 33">
            <a:extLst>
              <a:ext uri="{FF2B5EF4-FFF2-40B4-BE49-F238E27FC236}">
                <a16:creationId xmlns:a16="http://schemas.microsoft.com/office/drawing/2014/main" id="{A040A87D-B7B8-C821-2B54-5E87DA157963}"/>
              </a:ext>
            </a:extLst>
          </p:cNvPr>
          <p:cNvSpPr/>
          <p:nvPr/>
        </p:nvSpPr>
        <p:spPr>
          <a:xfrm>
            <a:off x="2994324" y="1414882"/>
            <a:ext cx="960876" cy="755526"/>
          </a:xfrm>
          <a:prstGeom prst="mathPl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qual 34">
            <a:extLst>
              <a:ext uri="{FF2B5EF4-FFF2-40B4-BE49-F238E27FC236}">
                <a16:creationId xmlns:a16="http://schemas.microsoft.com/office/drawing/2014/main" id="{1075A9A8-D04A-5E9F-BA5A-6F94F25CBA82}"/>
              </a:ext>
            </a:extLst>
          </p:cNvPr>
          <p:cNvSpPr/>
          <p:nvPr/>
        </p:nvSpPr>
        <p:spPr>
          <a:xfrm>
            <a:off x="8494586" y="1427231"/>
            <a:ext cx="868379" cy="735954"/>
          </a:xfrm>
          <a:prstGeom prst="mathEqual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913741-3056-7DC0-8736-B35BD3DC766E}"/>
              </a:ext>
            </a:extLst>
          </p:cNvPr>
          <p:cNvSpPr txBox="1"/>
          <p:nvPr/>
        </p:nvSpPr>
        <p:spPr>
          <a:xfrm>
            <a:off x="9740683" y="2568883"/>
            <a:ext cx="1831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Helvetica" pitchFamily="2" charset="0"/>
              </a:rPr>
              <a:t>H</a:t>
            </a:r>
            <a:r>
              <a:rPr lang="en-US" sz="1400" b="1" baseline="-25000" dirty="0">
                <a:latin typeface="Helvetica" pitchFamily="2" charset="0"/>
              </a:rPr>
              <a:t>2</a:t>
            </a:r>
            <a:r>
              <a:rPr lang="en-US" sz="1400" b="1" dirty="0">
                <a:latin typeface="Helvetica" pitchFamily="2" charset="0"/>
              </a:rPr>
              <a:t> Architect Framework &amp; Tool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0989459-C735-AC3F-8F49-2CC95AD177B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269" b="86250" l="9942" r="93614">
                        <a14:foregroundMark x1="71190" y1="31058" x2="71698" y2="46827"/>
                        <a14:foregroundMark x1="93614" y1="72115" x2="93614" y2="72115"/>
                        <a14:backgroundMark x1="31858" y1="65192" x2="31858" y2="65192"/>
                      </a14:backgroundRemoval>
                    </a14:imgEffect>
                  </a14:imgLayer>
                </a14:imgProps>
              </a:ext>
            </a:extLst>
          </a:blip>
          <a:srcRect t="4195" r="1" b="4631"/>
          <a:stretch/>
        </p:blipFill>
        <p:spPr>
          <a:xfrm>
            <a:off x="9693063" y="5097997"/>
            <a:ext cx="2583007" cy="177806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3FCDFB6-609A-9C5F-3434-9F07C7360FC3}"/>
              </a:ext>
            </a:extLst>
          </p:cNvPr>
          <p:cNvSpPr txBox="1"/>
          <p:nvPr/>
        </p:nvSpPr>
        <p:spPr>
          <a:xfrm>
            <a:off x="3454642" y="169934"/>
            <a:ext cx="509409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latin typeface="Helvetica" pitchFamily="2" charset="0"/>
              </a:rPr>
              <a:t>Electrolyzer</a:t>
            </a:r>
            <a:r>
              <a:rPr lang="en-US" sz="1400" b="1" dirty="0">
                <a:latin typeface="Helvetica" pitchFamily="2" charset="0"/>
              </a:rPr>
              <a:t> Project Development and Asset Management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41FD94-7B10-4DD2-4492-AD6FFEDFB8C4}"/>
              </a:ext>
            </a:extLst>
          </p:cNvPr>
          <p:cNvSpPr txBox="1"/>
          <p:nvPr/>
        </p:nvSpPr>
        <p:spPr>
          <a:xfrm>
            <a:off x="371531" y="2973543"/>
            <a:ext cx="246983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Helvetica" pitchFamily="2" charset="0"/>
              </a:rPr>
              <a:t>Model-Based Systems Engineering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181484-F487-C171-2812-2DF305B9962E}"/>
              </a:ext>
            </a:extLst>
          </p:cNvPr>
          <p:cNvSpPr txBox="1"/>
          <p:nvPr/>
        </p:nvSpPr>
        <p:spPr>
          <a:xfrm>
            <a:off x="235424" y="3485374"/>
            <a:ext cx="55177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Problem:</a:t>
            </a:r>
          </a:p>
          <a:p>
            <a:r>
              <a:rPr lang="en-US" sz="1400" dirty="0" err="1">
                <a:latin typeface="Helvetica" pitchFamily="2" charset="0"/>
              </a:rPr>
              <a:t>Electrolyzer</a:t>
            </a:r>
            <a:r>
              <a:rPr lang="en-US" sz="1400" dirty="0">
                <a:latin typeface="Helvetica" pitchFamily="2" charset="0"/>
              </a:rPr>
              <a:t> project developers and asset managers are utilizing suboptimal, legacy oil and gas, project development and asset management methodologies. These techniques result in less </a:t>
            </a:r>
            <a:r>
              <a:rPr lang="en-US" sz="1400">
                <a:latin typeface="Helvetica" pitchFamily="2" charset="0"/>
              </a:rPr>
              <a:t>than 22% </a:t>
            </a:r>
            <a:r>
              <a:rPr lang="en-US" sz="1400" dirty="0">
                <a:latin typeface="Helvetica" pitchFamily="2" charset="0"/>
              </a:rPr>
              <a:t>of projects being on time, on budget, and within stakeholder’s specifications.</a:t>
            </a:r>
            <a:r>
              <a:rPr lang="en-US" sz="1400" baseline="30000" dirty="0">
                <a:latin typeface="Helvetica" pitchFamily="2" charset="0"/>
              </a:rPr>
              <a:t>[1]</a:t>
            </a:r>
            <a:r>
              <a:rPr lang="en-US" sz="1400" dirty="0">
                <a:latin typeface="Helvetica" pitchFamily="2" charset="0"/>
              </a:rPr>
              <a:t> This translates to direct increases of the LCOH due to rework late in the project’s design lifecycle. </a:t>
            </a: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b="1" i="1" dirty="0">
                <a:latin typeface="Helvetica" pitchFamily="2" charset="0"/>
              </a:rPr>
              <a:t>Note:</a:t>
            </a:r>
          </a:p>
          <a:p>
            <a:r>
              <a:rPr lang="en-US" sz="1400" i="1" dirty="0">
                <a:latin typeface="Helvetica" pitchFamily="2" charset="0"/>
              </a:rPr>
              <a:t>This is not an issue for organizations in the aerospace and defense industry that utilize a model-based systems engineering (MBSE) approach for project and product development. </a:t>
            </a:r>
            <a:r>
              <a:rPr lang="en-US" sz="1400" i="1" u="sng" dirty="0">
                <a:latin typeface="Helvetica" pitchFamily="2" charset="0"/>
              </a:rPr>
              <a:t>Organizations/ projects that utilize MBSE, are 93% likely to be successful </a:t>
            </a:r>
            <a:r>
              <a:rPr lang="en-US" sz="1400" i="1" dirty="0">
                <a:latin typeface="Helvetica" pitchFamily="2" charset="0"/>
              </a:rPr>
              <a:t>at meeting time, budget, and performance requirements.</a:t>
            </a:r>
            <a:r>
              <a:rPr lang="en-US" sz="1400" baseline="30000" dirty="0">
                <a:latin typeface="Helvetica" pitchFamily="2" charset="0"/>
              </a:rPr>
              <a:t>[2]</a:t>
            </a:r>
            <a:endParaRPr lang="en-US" sz="1400" i="1" dirty="0">
              <a:latin typeface="Helvetica" pitchFamily="2" charset="0"/>
            </a:endParaRPr>
          </a:p>
          <a:p>
            <a:endParaRPr lang="en-US" sz="1400" dirty="0">
              <a:latin typeface="Helvetica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BD50A4-5AC2-7150-C49C-2570EDB6A6CC}"/>
              </a:ext>
            </a:extLst>
          </p:cNvPr>
          <p:cNvSpPr txBox="1"/>
          <p:nvPr/>
        </p:nvSpPr>
        <p:spPr>
          <a:xfrm>
            <a:off x="249354" y="6530441"/>
            <a:ext cx="4839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[1] </a:t>
            </a:r>
            <a:r>
              <a:rPr lang="en-US" sz="800" i="1" dirty="0">
                <a:solidFill>
                  <a:schemeClr val="bg2">
                    <a:lumMod val="75000"/>
                  </a:schemeClr>
                </a:solidFill>
              </a:rPr>
              <a:t>Application of MBSE to Oil and Gas Project/ Product Management Cycle – A model-based development approach for engineering management and design. </a:t>
            </a:r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(2020). </a:t>
            </a:r>
            <a:r>
              <a:rPr lang="en-US" sz="800" dirty="0" err="1">
                <a:solidFill>
                  <a:schemeClr val="bg2">
                    <a:lumMod val="75000"/>
                  </a:schemeClr>
                </a:solidFill>
              </a:rPr>
              <a:t>Adeoti</a:t>
            </a:r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 Asa, F. Massachusetts Institute of Technology.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B2321E-7DBB-BD63-7EF2-E87D832037FA}"/>
              </a:ext>
            </a:extLst>
          </p:cNvPr>
          <p:cNvSpPr txBox="1"/>
          <p:nvPr/>
        </p:nvSpPr>
        <p:spPr>
          <a:xfrm>
            <a:off x="5656500" y="6529385"/>
            <a:ext cx="3392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[2] </a:t>
            </a:r>
            <a:r>
              <a:rPr lang="en-US" sz="800" i="1" dirty="0">
                <a:solidFill>
                  <a:schemeClr val="bg2">
                    <a:lumMod val="75000"/>
                  </a:schemeClr>
                </a:solidFill>
              </a:rPr>
              <a:t>Systematic Literature Review: How is Model-Based Systems Engineering Justified?. </a:t>
            </a:r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(2016). Carrol, E and </a:t>
            </a:r>
            <a:r>
              <a:rPr lang="en-US" sz="800" dirty="0" err="1">
                <a:solidFill>
                  <a:schemeClr val="bg2">
                    <a:lumMod val="75000"/>
                  </a:schemeClr>
                </a:solidFill>
              </a:rPr>
              <a:t>Malins</a:t>
            </a:r>
            <a:r>
              <a:rPr lang="en-US" sz="800" dirty="0">
                <a:solidFill>
                  <a:schemeClr val="bg2">
                    <a:lumMod val="75000"/>
                  </a:schemeClr>
                </a:solidFill>
              </a:rPr>
              <a:t>, R. Sandia National Laboratory. </a:t>
            </a:r>
          </a:p>
        </p:txBody>
      </p:sp>
    </p:spTree>
    <p:extLst>
      <p:ext uri="{BB962C8B-B14F-4D97-AF65-F5344CB8AC3E}">
        <p14:creationId xmlns:p14="http://schemas.microsoft.com/office/powerpoint/2010/main" val="353470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3438</TotalTime>
  <Words>336</Words>
  <Application>Microsoft Macintosh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Zach Batts</dc:creator>
  <cp:lastModifiedBy>Zach Batts</cp:lastModifiedBy>
  <cp:revision>13</cp:revision>
  <dcterms:created xsi:type="dcterms:W3CDTF">2022-08-13T17:52:43Z</dcterms:created>
  <dcterms:modified xsi:type="dcterms:W3CDTF">2022-08-16T21:52:56Z</dcterms:modified>
</cp:coreProperties>
</file>