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1" r:id="rId1"/>
  </p:sldMasterIdLst>
  <p:notesMasterIdLst>
    <p:notesMasterId r:id="rId3"/>
  </p:notesMasterIdLst>
  <p:sldIdLst>
    <p:sldId id="514" r:id="rId2"/>
  </p:sldIdLst>
  <p:sldSz cx="9144000" cy="5143500" type="screen16x9"/>
  <p:notesSz cx="6858000" cy="9144000"/>
  <p:embeddedFontLst>
    <p:embeddedFont>
      <p:font typeface="Lora" pitchFamily="2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871F45C-0FFC-0BF7-AE53-258D43F04136}" name="Britt Boughey" initials="BB" userId="Britt Boughey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3B57"/>
    <a:srgbClr val="FEFEFE"/>
    <a:srgbClr val="389955"/>
    <a:srgbClr val="23631F"/>
    <a:srgbClr val="232322"/>
    <a:srgbClr val="CFE2BC"/>
    <a:srgbClr val="BFDB8D"/>
    <a:srgbClr val="8AB63A"/>
    <a:srgbClr val="2B853A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4046009-B794-4669-8805-D6C26ABD024A}">
  <a:tblStyle styleId="{74046009-B794-4669-8805-D6C26ABD024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43" d="100"/>
          <a:sy n="143" d="100"/>
        </p:scale>
        <p:origin x="642" y="108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 sz="800">
                <a:solidFill>
                  <a:srgbClr val="989DB4"/>
                </a:solidFill>
              </a:defRPr>
            </a:lvl1pPr>
            <a:lvl2pPr lvl="1">
              <a:buNone/>
              <a:defRPr sz="800">
                <a:solidFill>
                  <a:srgbClr val="989DB4"/>
                </a:solidFill>
              </a:defRPr>
            </a:lvl2pPr>
            <a:lvl3pPr lvl="2">
              <a:buNone/>
              <a:defRPr sz="800">
                <a:solidFill>
                  <a:srgbClr val="989DB4"/>
                </a:solidFill>
              </a:defRPr>
            </a:lvl3pPr>
            <a:lvl4pPr lvl="3">
              <a:buNone/>
              <a:defRPr sz="800">
                <a:solidFill>
                  <a:srgbClr val="989DB4"/>
                </a:solidFill>
              </a:defRPr>
            </a:lvl4pPr>
            <a:lvl5pPr lvl="4">
              <a:buNone/>
              <a:defRPr sz="800">
                <a:solidFill>
                  <a:srgbClr val="989DB4"/>
                </a:solidFill>
              </a:defRPr>
            </a:lvl5pPr>
            <a:lvl6pPr lvl="5">
              <a:buNone/>
              <a:defRPr sz="800">
                <a:solidFill>
                  <a:srgbClr val="989DB4"/>
                </a:solidFill>
              </a:defRPr>
            </a:lvl6pPr>
            <a:lvl7pPr lvl="6">
              <a:buNone/>
              <a:defRPr sz="800">
                <a:solidFill>
                  <a:srgbClr val="989DB4"/>
                </a:solidFill>
              </a:defRPr>
            </a:lvl7pPr>
            <a:lvl8pPr lvl="7">
              <a:buNone/>
              <a:defRPr sz="800">
                <a:solidFill>
                  <a:srgbClr val="989DB4"/>
                </a:solidFill>
              </a:defRPr>
            </a:lvl8pPr>
            <a:lvl9pPr lvl="8">
              <a:buNone/>
              <a:defRPr sz="800">
                <a:solidFill>
                  <a:srgbClr val="989DB4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3C034E-EF74-2FAE-E413-614D369D8B7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</a:t>
            </a:fld>
            <a:endParaRPr lang="en"/>
          </a:p>
        </p:txBody>
      </p:sp>
      <p:sp>
        <p:nvSpPr>
          <p:cNvPr id="5" name="Google Shape;185;p21">
            <a:extLst>
              <a:ext uri="{FF2B5EF4-FFF2-40B4-BE49-F238E27FC236}">
                <a16:creationId xmlns:a16="http://schemas.microsoft.com/office/drawing/2014/main" id="{E7EE7863-C0EA-CDB6-063A-34A75E5292A6}"/>
              </a:ext>
            </a:extLst>
          </p:cNvPr>
          <p:cNvSpPr txBox="1"/>
          <p:nvPr/>
        </p:nvSpPr>
        <p:spPr>
          <a:xfrm>
            <a:off x="343150" y="207433"/>
            <a:ext cx="8499900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" sz="1800" b="1" dirty="0">
                <a:solidFill>
                  <a:srgbClr val="213B57"/>
                </a:solidFill>
                <a:latin typeface="Lora"/>
                <a:ea typeface="Lora"/>
                <a:cs typeface="Lora"/>
                <a:sym typeface="Lora"/>
              </a:rPr>
              <a:t>Project Proteus</a:t>
            </a:r>
            <a:r>
              <a:rPr kumimoji="0" lang="en" sz="1800" b="1" i="0" u="none" strike="noStrike" kern="0" cap="none" spc="0" normalizeH="0" baseline="0" noProof="0" dirty="0">
                <a:ln>
                  <a:noFill/>
                </a:ln>
                <a:solidFill>
                  <a:srgbClr val="213B57"/>
                </a:solidFill>
                <a:effectLst/>
                <a:uLnTx/>
                <a:uFillTx/>
                <a:latin typeface="Lora"/>
                <a:ea typeface="Lora"/>
                <a:cs typeface="Lora"/>
                <a:sym typeface="Lora"/>
              </a:rPr>
              <a:t>: </a:t>
            </a:r>
            <a:r>
              <a:rPr lang="en" sz="1800" b="1" dirty="0">
                <a:solidFill>
                  <a:srgbClr val="213B57"/>
                </a:solidFill>
                <a:latin typeface="Lora"/>
                <a:ea typeface="Lora"/>
                <a:cs typeface="Lora"/>
                <a:sym typeface="Lora"/>
              </a:rPr>
              <a:t>Hybrid</a:t>
            </a:r>
            <a:r>
              <a:rPr kumimoji="0" lang="en" sz="1800" b="1" i="0" u="none" strike="noStrike" kern="0" cap="none" spc="0" normalizeH="0" baseline="0" noProof="0" dirty="0">
                <a:ln>
                  <a:noFill/>
                </a:ln>
                <a:solidFill>
                  <a:srgbClr val="213B57"/>
                </a:solidFill>
                <a:effectLst/>
                <a:uLnTx/>
                <a:uFillTx/>
                <a:latin typeface="Lora"/>
                <a:ea typeface="Lora"/>
                <a:cs typeface="Lora"/>
                <a:sym typeface="Lora"/>
              </a:rPr>
              <a:t> heated isothermal process using common materials for the low-cost production of green hydrogen</a:t>
            </a:r>
            <a:endParaRPr kumimoji="0" sz="1800" b="1" i="0" u="none" strike="noStrike" kern="0" cap="none" spc="0" normalizeH="0" baseline="0" noProof="0" dirty="0">
              <a:ln>
                <a:noFill/>
              </a:ln>
              <a:solidFill>
                <a:srgbClr val="213B57"/>
              </a:solidFill>
              <a:effectLst/>
              <a:uLnTx/>
              <a:uFillTx/>
              <a:latin typeface="Lora"/>
              <a:ea typeface="Lora"/>
              <a:cs typeface="Lora"/>
              <a:sym typeface="Lora"/>
            </a:endParaRPr>
          </a:p>
        </p:txBody>
      </p:sp>
      <p:pic>
        <p:nvPicPr>
          <p:cNvPr id="16" name="Picture 15" descr="Diagram&#10;&#10;Description automatically generated">
            <a:extLst>
              <a:ext uri="{FF2B5EF4-FFF2-40B4-BE49-F238E27FC236}">
                <a16:creationId xmlns:a16="http://schemas.microsoft.com/office/drawing/2014/main" id="{ED06FCBD-DA16-DD5A-7AA7-9949C49EDC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975" y="1160284"/>
            <a:ext cx="4995342" cy="3657600"/>
          </a:xfrm>
          <a:prstGeom prst="rect">
            <a:avLst/>
          </a:prstGeom>
        </p:spPr>
      </p:pic>
      <p:sp>
        <p:nvSpPr>
          <p:cNvPr id="14" name="Google Shape;152;p20">
            <a:extLst>
              <a:ext uri="{FF2B5EF4-FFF2-40B4-BE49-F238E27FC236}">
                <a16:creationId xmlns:a16="http://schemas.microsoft.com/office/drawing/2014/main" id="{5337C4BC-EEB4-A412-E76D-20C5CC23EE36}"/>
              </a:ext>
            </a:extLst>
          </p:cNvPr>
          <p:cNvSpPr txBox="1"/>
          <p:nvPr/>
        </p:nvSpPr>
        <p:spPr>
          <a:xfrm>
            <a:off x="4469648" y="1116029"/>
            <a:ext cx="4389120" cy="39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" sz="1200" b="1" dirty="0">
                <a:solidFill>
                  <a:schemeClr val="tx1"/>
                </a:solidFill>
                <a:latin typeface="Lora"/>
                <a:ea typeface="Lora"/>
                <a:cs typeface="Lora"/>
                <a:sym typeface="Lora"/>
              </a:rPr>
              <a:t>CU Boulder-developed active material exhibits high-yields under isothermal conditions, eliminating massive thermal losses associated with other thermochemical water-splitting approaches 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" sz="12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ora"/>
              <a:ea typeface="Lora"/>
              <a:cs typeface="Lora"/>
              <a:sym typeface="Lora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" sz="1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ora"/>
                <a:ea typeface="Lora"/>
                <a:cs typeface="Lora"/>
                <a:sym typeface="Lora"/>
              </a:rPr>
              <a:t>No noble metals, rare earths, cobalt, or foreign manufacturing required – keeps material costs low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en" sz="1200" b="1" dirty="0">
              <a:solidFill>
                <a:schemeClr val="tx1"/>
              </a:solidFill>
              <a:latin typeface="Lora"/>
              <a:ea typeface="Lora"/>
              <a:cs typeface="Lora"/>
              <a:sym typeface="Lora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" sz="1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ora"/>
                <a:ea typeface="Lora"/>
                <a:cs typeface="Lora"/>
                <a:sym typeface="Lora"/>
              </a:rPr>
              <a:t>Rather than solely rely on heliostats, our technology is compatible with heat derived from renewable electricity, which signficantly reduces CAPEX while simultaneously increasing process efficiency (no reradiation losses)</a:t>
            </a:r>
            <a:endParaRPr lang="en" sz="1200" b="1" dirty="0">
              <a:solidFill>
                <a:schemeClr val="tx1"/>
              </a:solidFill>
              <a:latin typeface="Lora"/>
              <a:ea typeface="Lora"/>
              <a:cs typeface="Lora"/>
              <a:sym typeface="Lor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kumimoji="0" lang="en" sz="12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ora"/>
              <a:ea typeface="Lora"/>
              <a:cs typeface="Lora"/>
              <a:sym typeface="Lor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kumimoji="0" lang="en" sz="1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ora"/>
                <a:ea typeface="Lora"/>
                <a:cs typeface="Lora"/>
                <a:sym typeface="Lora"/>
              </a:rPr>
              <a:t>Putting all of the above together results in a low-cost system that can be sited anywhere with electricity and water, including existing industrial facilities (e.g., refineries, chemical plants, steel mills, etc.) where sources of </a:t>
            </a:r>
            <a:r>
              <a:rPr kumimoji="0" lang="en" sz="1200" b="1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ora"/>
                <a:ea typeface="Lora"/>
                <a:cs typeface="Lora"/>
                <a:sym typeface="Lora"/>
              </a:rPr>
              <a:t>waste heat can be leveraged to further reduce process energy requirements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1" i="0" u="none" strike="noStrike" kern="0" cap="none" spc="0" normalizeH="0" baseline="0" noProof="0" dirty="0">
              <a:ln>
                <a:noFill/>
              </a:ln>
              <a:solidFill>
                <a:srgbClr val="213B57"/>
              </a:solidFill>
              <a:effectLst/>
              <a:uLnTx/>
              <a:uFillTx/>
              <a:latin typeface="Lora"/>
              <a:ea typeface="Lora"/>
              <a:cs typeface="Lora"/>
              <a:sym typeface="Lora"/>
            </a:endParaRPr>
          </a:p>
        </p:txBody>
      </p:sp>
      <p:sp>
        <p:nvSpPr>
          <p:cNvPr id="15" name="Google Shape;152;p20">
            <a:extLst>
              <a:ext uri="{FF2B5EF4-FFF2-40B4-BE49-F238E27FC236}">
                <a16:creationId xmlns:a16="http://schemas.microsoft.com/office/drawing/2014/main" id="{8222CD6C-1B54-07C9-CFB0-AA866A2DDEF6}"/>
              </a:ext>
            </a:extLst>
          </p:cNvPr>
          <p:cNvSpPr txBox="1"/>
          <p:nvPr/>
        </p:nvSpPr>
        <p:spPr>
          <a:xfrm>
            <a:off x="2711002" y="2293718"/>
            <a:ext cx="1249252" cy="1231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" sz="1000" b="1" i="0" u="none" strike="noStrike" kern="0" cap="none" spc="0" normalizeH="0" baseline="0" noProof="0" dirty="0">
              <a:ln>
                <a:noFill/>
              </a:ln>
              <a:solidFill>
                <a:srgbClr val="213B57"/>
              </a:solidFill>
              <a:effectLst/>
              <a:uLnTx/>
              <a:uFillTx/>
              <a:latin typeface="Lora"/>
              <a:ea typeface="Lora"/>
              <a:cs typeface="Lora"/>
              <a:sym typeface="Lor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213B57"/>
                </a:solidFill>
                <a:effectLst/>
                <a:uLnTx/>
                <a:uFillTx/>
                <a:latin typeface="Lora"/>
                <a:ea typeface="Lora"/>
                <a:cs typeface="Lora"/>
                <a:sym typeface="Lora"/>
              </a:rPr>
              <a:t>OMC Hydrogen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1000" b="1" dirty="0">
              <a:solidFill>
                <a:srgbClr val="213B57"/>
              </a:solidFill>
              <a:latin typeface="Lora"/>
              <a:ea typeface="Lora"/>
              <a:cs typeface="Lora"/>
              <a:sym typeface="Lor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213B57"/>
                </a:solidFill>
                <a:effectLst/>
                <a:uLnTx/>
                <a:uFillTx/>
                <a:latin typeface="Lora"/>
                <a:ea typeface="Lora"/>
                <a:cs typeface="Lora"/>
                <a:sym typeface="Lora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1000" b="1" dirty="0">
              <a:solidFill>
                <a:srgbClr val="213B57"/>
              </a:solidFill>
              <a:latin typeface="Lora"/>
              <a:ea typeface="Lora"/>
              <a:cs typeface="Lora"/>
              <a:sym typeface="Lor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1000" b="1" i="0" u="none" strike="noStrike" kern="0" cap="none" spc="0" normalizeH="0" baseline="0" noProof="0" dirty="0">
              <a:ln>
                <a:noFill/>
              </a:ln>
              <a:solidFill>
                <a:srgbClr val="213B57"/>
              </a:solidFill>
              <a:effectLst/>
              <a:uLnTx/>
              <a:uFillTx/>
              <a:latin typeface="Lora"/>
              <a:ea typeface="Lora"/>
              <a:cs typeface="Lora"/>
              <a:sym typeface="Lor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1000" b="1" dirty="0">
              <a:solidFill>
                <a:srgbClr val="213B57"/>
              </a:solidFill>
              <a:latin typeface="Lora"/>
              <a:ea typeface="Lora"/>
              <a:cs typeface="Lora"/>
              <a:sym typeface="Lor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213B57"/>
                </a:solidFill>
                <a:effectLst/>
                <a:uLnTx/>
                <a:uFillTx/>
                <a:latin typeface="Lora"/>
                <a:ea typeface="Lora"/>
                <a:cs typeface="Lora"/>
                <a:sym typeface="Lora"/>
              </a:rPr>
              <a:t>Isothermal redox</a:t>
            </a:r>
            <a:endParaRPr kumimoji="0" sz="1000" b="1" i="0" u="none" strike="noStrike" kern="0" cap="none" spc="0" normalizeH="0" baseline="0" noProof="0" dirty="0">
              <a:ln>
                <a:noFill/>
              </a:ln>
              <a:solidFill>
                <a:srgbClr val="213B57"/>
              </a:solidFill>
              <a:effectLst/>
              <a:uLnTx/>
              <a:uFillTx/>
              <a:latin typeface="Lora"/>
              <a:ea typeface="Lora"/>
              <a:cs typeface="Lora"/>
              <a:sym typeface="Lora"/>
            </a:endParaRPr>
          </a:p>
        </p:txBody>
      </p:sp>
    </p:spTree>
    <p:extLst>
      <p:ext uri="{BB962C8B-B14F-4D97-AF65-F5344CB8AC3E}">
        <p14:creationId xmlns:p14="http://schemas.microsoft.com/office/powerpoint/2010/main" val="1007372230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140299</TotalTime>
  <Words>147</Words>
  <Application>Microsoft Office PowerPoint</Application>
  <PresentationFormat>On-screen Show (16:9)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Lora</vt:lpstr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Britt Boughey</dc:creator>
  <cp:lastModifiedBy>Britt Boughey</cp:lastModifiedBy>
  <cp:revision>166</cp:revision>
  <dcterms:modified xsi:type="dcterms:W3CDTF">2022-08-17T01:16:04Z</dcterms:modified>
</cp:coreProperties>
</file>