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18288000" cy="10287000"/>
  <p:notesSz cx="6858000" cy="9144000"/>
  <p:embeddedFontLst>
    <p:embeddedFont>
      <p:font typeface="Calibri" panose="020F0502020204030204" pitchFamily="34" charset="0"/>
      <p:regular r:id="rId4"/>
      <p:bold r:id="rId5"/>
      <p:italic r:id="rId6"/>
      <p:boldItalic r:id="rId7"/>
    </p:embeddedFont>
    <p:embeddedFont>
      <p:font typeface="Open Sans ExtraBold" panose="020F0502020204030204" pitchFamily="34" charset="0"/>
      <p:bold r:id="rId8"/>
      <p:italic r:id="rId9"/>
      <p:boldItalic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 roundtripDataSignature="AMtx7miRm+8dbKrSuD75xX50V8Eq4a19I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5"/>
  </p:normalViewPr>
  <p:slideViewPr>
    <p:cSldViewPr snapToGrid="0">
      <p:cViewPr varScale="1">
        <p:scale>
          <a:sx n="71" d="100"/>
          <a:sy n="71" d="100"/>
        </p:scale>
        <p:origin x="760"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font" Target="fonts/font4.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3.fntdata"/><Relationship Id="rId5" Type="http://schemas.openxmlformats.org/officeDocument/2006/relationships/font" Target="fonts/font2.fntdata"/><Relationship Id="rId15" Type="http://schemas.openxmlformats.org/officeDocument/2006/relationships/presProps" Target="presProps.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86" name="Google Shape;86;p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sz="1200" b="0" i="0" u="none" strike="noStrike" cap="none">
              <a:solidFill>
                <a:schemeClr val="dk1"/>
              </a:solidFill>
              <a:latin typeface="Calibri"/>
              <a:ea typeface="Calibri"/>
              <a:cs typeface="Calibri"/>
              <a:sym typeface="Calibri"/>
            </a:endParaRPr>
          </a:p>
        </p:txBody>
      </p:sp>
      <p:sp>
        <p:nvSpPr>
          <p:cNvPr id="87" name="Google Shape;87;p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Submission Summary Slide (a PowerPoint slide will be made public) Make your own public-facing, one-slide summary that contains technically specific details but can be understood by most people. There is no template, so feel free to present the information as you see fit. Please make any text readable in a standard printout and conference room projection.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our innovation utilizes green hydrogen, no carbon dioxide</a:t>
            </a:r>
            <a:endParaRPr/>
          </a:p>
        </p:txBody>
      </p:sp>
      <p:sp>
        <p:nvSpPr>
          <p:cNvPr id="89" name="Google Shape;89;p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90" name="Google Shape;90;p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1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2"/>
          <p:cNvSpPr>
            <a:spLocks noGrp="1"/>
          </p:cNvSpPr>
          <p:nvPr>
            <p:ph type="pic" idx="2"/>
          </p:nvPr>
        </p:nvSpPr>
        <p:spPr>
          <a:xfrm>
            <a:off x="1792288" y="612775"/>
            <a:ext cx="5486400" cy="4114800"/>
          </a:xfrm>
          <a:prstGeom prst="rect">
            <a:avLst/>
          </a:prstGeom>
          <a:noFill/>
          <a:ln>
            <a:noFill/>
          </a:ln>
        </p:spPr>
      </p:sp>
      <p:sp>
        <p:nvSpPr>
          <p:cNvPr id="68" name="Google Shape;68;p1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AF53"/>
        </a:solidFill>
        <a:effectLst/>
      </p:bgPr>
    </p:bg>
    <p:spTree>
      <p:nvGrpSpPr>
        <p:cNvPr id="1" name="Shape 91"/>
        <p:cNvGrpSpPr/>
        <p:nvPr/>
      </p:nvGrpSpPr>
      <p:grpSpPr>
        <a:xfrm>
          <a:off x="0" y="0"/>
          <a:ext cx="0" cy="0"/>
          <a:chOff x="0" y="0"/>
          <a:chExt cx="0" cy="0"/>
        </a:xfrm>
      </p:grpSpPr>
      <p:pic>
        <p:nvPicPr>
          <p:cNvPr id="92" name="Google Shape;92;p1"/>
          <p:cNvPicPr preferRelativeResize="0"/>
          <p:nvPr/>
        </p:nvPicPr>
        <p:blipFill rotWithShape="1">
          <a:blip r:embed="rId3">
            <a:alphaModFix/>
          </a:blip>
          <a:srcRect/>
          <a:stretch/>
        </p:blipFill>
        <p:spPr>
          <a:xfrm>
            <a:off x="11708327" y="0"/>
            <a:ext cx="3727361" cy="3145348"/>
          </a:xfrm>
          <a:prstGeom prst="rect">
            <a:avLst/>
          </a:prstGeom>
          <a:noFill/>
          <a:ln>
            <a:noFill/>
          </a:ln>
        </p:spPr>
      </p:pic>
      <p:pic>
        <p:nvPicPr>
          <p:cNvPr id="93" name="Google Shape;93;p1"/>
          <p:cNvPicPr preferRelativeResize="0"/>
          <p:nvPr/>
        </p:nvPicPr>
        <p:blipFill rotWithShape="1">
          <a:blip r:embed="rId4">
            <a:alphaModFix/>
          </a:blip>
          <a:srcRect/>
          <a:stretch/>
        </p:blipFill>
        <p:spPr>
          <a:xfrm>
            <a:off x="11038449" y="8512077"/>
            <a:ext cx="1500477" cy="1551250"/>
          </a:xfrm>
          <a:prstGeom prst="rect">
            <a:avLst/>
          </a:prstGeom>
          <a:noFill/>
          <a:ln>
            <a:noFill/>
          </a:ln>
        </p:spPr>
      </p:pic>
      <p:pic>
        <p:nvPicPr>
          <p:cNvPr id="94" name="Google Shape;94;p1"/>
          <p:cNvPicPr preferRelativeResize="0"/>
          <p:nvPr/>
        </p:nvPicPr>
        <p:blipFill rotWithShape="1">
          <a:blip r:embed="rId5">
            <a:alphaModFix/>
          </a:blip>
          <a:srcRect/>
          <a:stretch/>
        </p:blipFill>
        <p:spPr>
          <a:xfrm>
            <a:off x="13005897" y="8578200"/>
            <a:ext cx="2748052" cy="1419000"/>
          </a:xfrm>
          <a:prstGeom prst="rect">
            <a:avLst/>
          </a:prstGeom>
          <a:noFill/>
          <a:ln>
            <a:noFill/>
          </a:ln>
        </p:spPr>
      </p:pic>
      <p:grpSp>
        <p:nvGrpSpPr>
          <p:cNvPr id="95" name="Google Shape;95;p1"/>
          <p:cNvGrpSpPr/>
          <p:nvPr/>
        </p:nvGrpSpPr>
        <p:grpSpPr>
          <a:xfrm>
            <a:off x="-62939" y="-117788"/>
            <a:ext cx="8939958" cy="10404788"/>
            <a:chOff x="0" y="-19050"/>
            <a:chExt cx="2354557" cy="2740356"/>
          </a:xfrm>
        </p:grpSpPr>
        <p:sp>
          <p:nvSpPr>
            <p:cNvPr id="96" name="Google Shape;96;p1"/>
            <p:cNvSpPr/>
            <p:nvPr/>
          </p:nvSpPr>
          <p:spPr>
            <a:xfrm>
              <a:off x="0" y="0"/>
              <a:ext cx="2354557" cy="2721306"/>
            </a:xfrm>
            <a:custGeom>
              <a:avLst/>
              <a:gdLst/>
              <a:ahLst/>
              <a:cxnLst/>
              <a:rect l="l" t="t" r="r" b="b"/>
              <a:pathLst>
                <a:path w="2354557" h="2721306" extrusionOk="0">
                  <a:moveTo>
                    <a:pt x="0" y="0"/>
                  </a:moveTo>
                  <a:lnTo>
                    <a:pt x="2354557" y="0"/>
                  </a:lnTo>
                  <a:lnTo>
                    <a:pt x="2354557" y="2721306"/>
                  </a:lnTo>
                  <a:lnTo>
                    <a:pt x="0" y="2721306"/>
                  </a:lnTo>
                  <a:close/>
                </a:path>
              </a:pathLst>
            </a:custGeom>
            <a:solidFill>
              <a:srgbClr val="FCFDFD"/>
            </a:solidFill>
            <a:ln>
              <a:noFill/>
            </a:ln>
          </p:spPr>
        </p:sp>
        <p:sp>
          <p:nvSpPr>
            <p:cNvPr id="97" name="Google Shape;97;p1"/>
            <p:cNvSpPr txBox="1"/>
            <p:nvPr/>
          </p:nvSpPr>
          <p:spPr>
            <a:xfrm>
              <a:off x="0" y="-19050"/>
              <a:ext cx="812800" cy="831850"/>
            </a:xfrm>
            <a:prstGeom prst="rect">
              <a:avLst/>
            </a:prstGeom>
            <a:noFill/>
            <a:ln>
              <a:noFill/>
            </a:ln>
          </p:spPr>
          <p:txBody>
            <a:bodyPr spcFirstLastPara="1" wrap="square" lIns="50800" tIns="50800" rIns="50800" bIns="50800" anchor="ctr" anchorCtr="0">
              <a:noAutofit/>
            </a:bodyPr>
            <a:lstStyle/>
            <a:p>
              <a:pPr marL="0" marR="0" lvl="0" indent="0" algn="ctr" rtl="0">
                <a:lnSpc>
                  <a:spcPct val="119388"/>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pic>
        <p:nvPicPr>
          <p:cNvPr id="98" name="Google Shape;98;p1"/>
          <p:cNvPicPr preferRelativeResize="0"/>
          <p:nvPr/>
        </p:nvPicPr>
        <p:blipFill rotWithShape="1">
          <a:blip r:embed="rId6">
            <a:alphaModFix/>
          </a:blip>
          <a:srcRect/>
          <a:stretch/>
        </p:blipFill>
        <p:spPr>
          <a:xfrm>
            <a:off x="1817160" y="6142873"/>
            <a:ext cx="748027" cy="666424"/>
          </a:xfrm>
          <a:prstGeom prst="rect">
            <a:avLst/>
          </a:prstGeom>
          <a:noFill/>
          <a:ln>
            <a:noFill/>
          </a:ln>
        </p:spPr>
      </p:pic>
      <p:pic>
        <p:nvPicPr>
          <p:cNvPr id="99" name="Google Shape;99;p1"/>
          <p:cNvPicPr preferRelativeResize="0"/>
          <p:nvPr/>
        </p:nvPicPr>
        <p:blipFill rotWithShape="1">
          <a:blip r:embed="rId7">
            <a:alphaModFix/>
          </a:blip>
          <a:srcRect/>
          <a:stretch/>
        </p:blipFill>
        <p:spPr>
          <a:xfrm>
            <a:off x="1743835" y="4964056"/>
            <a:ext cx="894651" cy="778707"/>
          </a:xfrm>
          <a:prstGeom prst="rect">
            <a:avLst/>
          </a:prstGeom>
          <a:noFill/>
          <a:ln>
            <a:noFill/>
          </a:ln>
        </p:spPr>
      </p:pic>
      <p:sp>
        <p:nvSpPr>
          <p:cNvPr id="100" name="Google Shape;100;p1"/>
          <p:cNvSpPr txBox="1"/>
          <p:nvPr/>
        </p:nvSpPr>
        <p:spPr>
          <a:xfrm>
            <a:off x="9034193" y="4665688"/>
            <a:ext cx="643800" cy="635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130" b="1" i="0" u="none" strike="noStrike" cap="none">
                <a:solidFill>
                  <a:srgbClr val="FCFDFD"/>
                </a:solidFill>
                <a:latin typeface="Calibri"/>
                <a:ea typeface="Calibri"/>
                <a:cs typeface="Calibri"/>
                <a:sym typeface="Calibri"/>
              </a:rPr>
              <a:t>1</a:t>
            </a:r>
            <a:endParaRPr b="1">
              <a:latin typeface="Calibri"/>
              <a:ea typeface="Calibri"/>
              <a:cs typeface="Calibri"/>
              <a:sym typeface="Calibri"/>
            </a:endParaRPr>
          </a:p>
        </p:txBody>
      </p:sp>
      <p:sp>
        <p:nvSpPr>
          <p:cNvPr id="101" name="Google Shape;101;p1"/>
          <p:cNvSpPr txBox="1"/>
          <p:nvPr/>
        </p:nvSpPr>
        <p:spPr>
          <a:xfrm>
            <a:off x="10089058" y="3145340"/>
            <a:ext cx="7374600" cy="1108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000" b="0" i="0" u="none" strike="noStrike" cap="none">
                <a:solidFill>
                  <a:srgbClr val="FCFDFD"/>
                </a:solidFill>
                <a:latin typeface="Open Sans ExtraBold"/>
                <a:ea typeface="Open Sans ExtraBold"/>
                <a:cs typeface="Open Sans ExtraBold"/>
                <a:sym typeface="Open Sans ExtraBold"/>
              </a:rPr>
              <a:t>3 Strategies for Hydrogen Infrastructure</a:t>
            </a:r>
            <a:endParaRPr sz="1200"/>
          </a:p>
        </p:txBody>
      </p:sp>
      <p:sp>
        <p:nvSpPr>
          <p:cNvPr id="102" name="Google Shape;102;p1"/>
          <p:cNvSpPr txBox="1"/>
          <p:nvPr/>
        </p:nvSpPr>
        <p:spPr>
          <a:xfrm>
            <a:off x="9835100" y="4375138"/>
            <a:ext cx="7628400" cy="1419000"/>
          </a:xfrm>
          <a:prstGeom prst="rect">
            <a:avLst/>
          </a:prstGeom>
          <a:noFill/>
          <a:ln>
            <a:noFill/>
          </a:ln>
        </p:spPr>
        <p:txBody>
          <a:bodyPr spcFirstLastPara="1" wrap="square" lIns="0" tIns="0" rIns="0" bIns="0" anchor="t" anchorCtr="0">
            <a:spAutoFit/>
          </a:bodyPr>
          <a:lstStyle/>
          <a:p>
            <a:pPr marL="0" marR="0" lvl="0" indent="0" algn="l" rtl="0">
              <a:lnSpc>
                <a:spcPct val="135048"/>
              </a:lnSpc>
              <a:spcBef>
                <a:spcPts val="0"/>
              </a:spcBef>
              <a:spcAft>
                <a:spcPts val="0"/>
              </a:spcAft>
              <a:buNone/>
            </a:pPr>
            <a:r>
              <a:rPr lang="en-US" sz="2491" i="0" u="none" strike="noStrike" cap="none">
                <a:solidFill>
                  <a:srgbClr val="FCFDFD"/>
                </a:solidFill>
                <a:latin typeface="Calibri"/>
                <a:ea typeface="Calibri"/>
                <a:cs typeface="Calibri"/>
                <a:sym typeface="Calibri"/>
              </a:rPr>
              <a:t>Hydrogen generated off-site and liquified by large producers. Then supplied by tankers to the airport, storing the trucks at airport.</a:t>
            </a:r>
            <a:endParaRPr sz="1500">
              <a:latin typeface="Calibri"/>
              <a:ea typeface="Calibri"/>
              <a:cs typeface="Calibri"/>
              <a:sym typeface="Calibri"/>
            </a:endParaRPr>
          </a:p>
        </p:txBody>
      </p:sp>
      <p:sp>
        <p:nvSpPr>
          <p:cNvPr id="103" name="Google Shape;103;p1"/>
          <p:cNvSpPr txBox="1"/>
          <p:nvPr/>
        </p:nvSpPr>
        <p:spPr>
          <a:xfrm>
            <a:off x="9034193" y="6129386"/>
            <a:ext cx="643800" cy="635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130" b="1" i="0" u="none" strike="noStrike" cap="none">
                <a:solidFill>
                  <a:srgbClr val="FCFDFD"/>
                </a:solidFill>
                <a:latin typeface="Calibri"/>
                <a:ea typeface="Calibri"/>
                <a:cs typeface="Calibri"/>
                <a:sym typeface="Calibri"/>
              </a:rPr>
              <a:t>2</a:t>
            </a:r>
            <a:endParaRPr b="1">
              <a:latin typeface="Calibri"/>
              <a:ea typeface="Calibri"/>
              <a:cs typeface="Calibri"/>
              <a:sym typeface="Calibri"/>
            </a:endParaRPr>
          </a:p>
        </p:txBody>
      </p:sp>
      <p:sp>
        <p:nvSpPr>
          <p:cNvPr id="104" name="Google Shape;104;p1"/>
          <p:cNvSpPr txBox="1"/>
          <p:nvPr/>
        </p:nvSpPr>
        <p:spPr>
          <a:xfrm>
            <a:off x="9835124" y="6015325"/>
            <a:ext cx="7628375" cy="1490023"/>
          </a:xfrm>
          <a:prstGeom prst="rect">
            <a:avLst/>
          </a:prstGeom>
          <a:noFill/>
          <a:ln>
            <a:noFill/>
          </a:ln>
        </p:spPr>
        <p:txBody>
          <a:bodyPr spcFirstLastPara="1" wrap="square" lIns="0" tIns="0" rIns="0" bIns="0" anchor="t" anchorCtr="0">
            <a:spAutoFit/>
          </a:bodyPr>
          <a:lstStyle/>
          <a:p>
            <a:pPr marL="0" marR="0" lvl="0" indent="0" algn="l" rtl="0">
              <a:lnSpc>
                <a:spcPct val="135048"/>
              </a:lnSpc>
              <a:spcBef>
                <a:spcPts val="0"/>
              </a:spcBef>
              <a:spcAft>
                <a:spcPts val="0"/>
              </a:spcAft>
              <a:buNone/>
            </a:pPr>
            <a:r>
              <a:rPr lang="en-US" sz="2391" b="0" i="0" u="none" strike="noStrike" cap="none" dirty="0">
                <a:solidFill>
                  <a:srgbClr val="FCFDFD"/>
                </a:solidFill>
                <a:latin typeface="Arial"/>
                <a:ea typeface="Arial"/>
                <a:cs typeface="Arial"/>
                <a:sym typeface="Arial"/>
              </a:rPr>
              <a:t>Hydrogen generated off-site, supplied to the airport through a system of pipelines, and then liquified at airport.</a:t>
            </a:r>
            <a:endParaRPr dirty="0"/>
          </a:p>
        </p:txBody>
      </p:sp>
      <p:sp>
        <p:nvSpPr>
          <p:cNvPr id="105" name="Google Shape;105;p1"/>
          <p:cNvSpPr txBox="1"/>
          <p:nvPr/>
        </p:nvSpPr>
        <p:spPr>
          <a:xfrm>
            <a:off x="9034206" y="7520990"/>
            <a:ext cx="643800" cy="635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130" b="1" i="0" u="none" strike="noStrike" cap="none">
                <a:solidFill>
                  <a:srgbClr val="FCFDFD"/>
                </a:solidFill>
                <a:latin typeface="Calibri"/>
                <a:ea typeface="Calibri"/>
                <a:cs typeface="Calibri"/>
                <a:sym typeface="Calibri"/>
              </a:rPr>
              <a:t>3</a:t>
            </a:r>
            <a:endParaRPr b="1">
              <a:latin typeface="Calibri"/>
              <a:ea typeface="Calibri"/>
              <a:cs typeface="Calibri"/>
              <a:sym typeface="Calibri"/>
            </a:endParaRPr>
          </a:p>
        </p:txBody>
      </p:sp>
      <p:sp>
        <p:nvSpPr>
          <p:cNvPr id="106" name="Google Shape;106;p1"/>
          <p:cNvSpPr txBox="1"/>
          <p:nvPr/>
        </p:nvSpPr>
        <p:spPr>
          <a:xfrm>
            <a:off x="9835099" y="7512095"/>
            <a:ext cx="6054000" cy="865200"/>
          </a:xfrm>
          <a:prstGeom prst="rect">
            <a:avLst/>
          </a:prstGeom>
          <a:noFill/>
          <a:ln>
            <a:noFill/>
          </a:ln>
        </p:spPr>
        <p:txBody>
          <a:bodyPr spcFirstLastPara="1" wrap="square" lIns="0" tIns="0" rIns="0" bIns="0" anchor="t" anchorCtr="0">
            <a:spAutoFit/>
          </a:bodyPr>
          <a:lstStyle/>
          <a:p>
            <a:pPr marL="0" marR="0" lvl="0" indent="0" algn="l" rtl="0">
              <a:lnSpc>
                <a:spcPct val="135048"/>
              </a:lnSpc>
              <a:spcBef>
                <a:spcPts val="0"/>
              </a:spcBef>
              <a:spcAft>
                <a:spcPts val="0"/>
              </a:spcAft>
              <a:buNone/>
            </a:pPr>
            <a:r>
              <a:rPr lang="en-US" sz="2391" b="0" i="0" u="none" strike="noStrike" cap="none">
                <a:solidFill>
                  <a:srgbClr val="FCFDFD"/>
                </a:solidFill>
                <a:latin typeface="Arial"/>
                <a:ea typeface="Arial"/>
                <a:cs typeface="Arial"/>
                <a:sym typeface="Arial"/>
              </a:rPr>
              <a:t>Hydrogen produced and liquified locally at airport.</a:t>
            </a:r>
            <a:endParaRPr/>
          </a:p>
        </p:txBody>
      </p:sp>
      <p:sp>
        <p:nvSpPr>
          <p:cNvPr id="107" name="Google Shape;107;p1"/>
          <p:cNvSpPr txBox="1"/>
          <p:nvPr/>
        </p:nvSpPr>
        <p:spPr>
          <a:xfrm>
            <a:off x="635618" y="440690"/>
            <a:ext cx="7374600" cy="4926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200" b="1" i="0" u="none" strike="noStrike" cap="none">
                <a:solidFill>
                  <a:srgbClr val="000000"/>
                </a:solidFill>
                <a:latin typeface="Calibri"/>
                <a:ea typeface="Calibri"/>
                <a:cs typeface="Calibri"/>
                <a:sym typeface="Calibri"/>
              </a:rPr>
              <a:t>Forever Flight Worldwide </a:t>
            </a:r>
            <a:endParaRPr b="1">
              <a:latin typeface="Calibri"/>
              <a:ea typeface="Calibri"/>
              <a:cs typeface="Calibri"/>
              <a:sym typeface="Calibri"/>
            </a:endParaRPr>
          </a:p>
        </p:txBody>
      </p:sp>
      <p:sp>
        <p:nvSpPr>
          <p:cNvPr id="108" name="Google Shape;108;p1"/>
          <p:cNvSpPr txBox="1"/>
          <p:nvPr/>
        </p:nvSpPr>
        <p:spPr>
          <a:xfrm>
            <a:off x="863603" y="1405034"/>
            <a:ext cx="6918600" cy="1936800"/>
          </a:xfrm>
          <a:prstGeom prst="rect">
            <a:avLst/>
          </a:prstGeom>
          <a:noFill/>
          <a:ln>
            <a:noFill/>
          </a:ln>
        </p:spPr>
        <p:txBody>
          <a:bodyPr spcFirstLastPara="1" wrap="square" lIns="0" tIns="0" rIns="0" bIns="0" anchor="t" anchorCtr="0">
            <a:spAutoFit/>
          </a:bodyPr>
          <a:lstStyle/>
          <a:p>
            <a:pPr marL="0" marR="0" lvl="0" indent="0" algn="ctr" rtl="0">
              <a:lnSpc>
                <a:spcPct val="135046"/>
              </a:lnSpc>
              <a:spcBef>
                <a:spcPts val="0"/>
              </a:spcBef>
              <a:spcAft>
                <a:spcPts val="0"/>
              </a:spcAft>
              <a:buNone/>
            </a:pPr>
            <a:r>
              <a:rPr lang="en-US" sz="2491" i="0" u="none" strike="noStrike" cap="none">
                <a:solidFill>
                  <a:srgbClr val="000000"/>
                </a:solidFill>
                <a:latin typeface="Calibri"/>
                <a:ea typeface="Calibri"/>
                <a:cs typeface="Calibri"/>
                <a:sym typeface="Calibri"/>
              </a:rPr>
              <a:t>We seek to build hydrogen support technology at every small and midsized airport that will see hydrogen flight as soon as next year.</a:t>
            </a:r>
            <a:endParaRPr>
              <a:latin typeface="Calibri"/>
              <a:ea typeface="Calibri"/>
              <a:cs typeface="Calibri"/>
              <a:sym typeface="Calibri"/>
            </a:endParaRPr>
          </a:p>
          <a:p>
            <a:pPr marL="0" marR="0" lvl="0" indent="0" algn="ctr" rtl="0">
              <a:lnSpc>
                <a:spcPct val="135046"/>
              </a:lnSpc>
              <a:spcBef>
                <a:spcPts val="0"/>
              </a:spcBef>
              <a:spcAft>
                <a:spcPts val="0"/>
              </a:spcAft>
              <a:buNone/>
            </a:pPr>
            <a:endParaRPr sz="2491" i="0" u="none" strike="noStrike" cap="none">
              <a:solidFill>
                <a:srgbClr val="000000"/>
              </a:solidFill>
              <a:latin typeface="Calibri"/>
              <a:ea typeface="Calibri"/>
              <a:cs typeface="Calibri"/>
              <a:sym typeface="Calibri"/>
            </a:endParaRPr>
          </a:p>
        </p:txBody>
      </p:sp>
      <p:sp>
        <p:nvSpPr>
          <p:cNvPr id="109" name="Google Shape;109;p1"/>
          <p:cNvSpPr txBox="1"/>
          <p:nvPr/>
        </p:nvSpPr>
        <p:spPr>
          <a:xfrm>
            <a:off x="1817161" y="3763788"/>
            <a:ext cx="5011500" cy="2990400"/>
          </a:xfrm>
          <a:prstGeom prst="rect">
            <a:avLst/>
          </a:prstGeom>
          <a:noFill/>
          <a:ln>
            <a:noFill/>
          </a:ln>
        </p:spPr>
        <p:txBody>
          <a:bodyPr spcFirstLastPara="1" wrap="square" lIns="0" tIns="0" rIns="0" bIns="0" anchor="t" anchorCtr="0">
            <a:spAutoFit/>
          </a:bodyPr>
          <a:lstStyle/>
          <a:p>
            <a:pPr marL="0" marR="0" lvl="0" indent="0" algn="ctr" rtl="0">
              <a:lnSpc>
                <a:spcPct val="135000"/>
              </a:lnSpc>
              <a:spcBef>
                <a:spcPts val="0"/>
              </a:spcBef>
              <a:spcAft>
                <a:spcPts val="0"/>
              </a:spcAft>
              <a:buNone/>
            </a:pPr>
            <a:r>
              <a:rPr lang="en-US" sz="3200" b="1" i="0" u="none" strike="noStrike" cap="none">
                <a:solidFill>
                  <a:srgbClr val="000000"/>
                </a:solidFill>
                <a:latin typeface="Calibri"/>
                <a:ea typeface="Calibri"/>
                <a:cs typeface="Calibri"/>
                <a:sym typeface="Calibri"/>
              </a:rPr>
              <a:t>Our Innovation Utilizes </a:t>
            </a:r>
            <a:endParaRPr b="1">
              <a:latin typeface="Calibri"/>
              <a:ea typeface="Calibri"/>
              <a:cs typeface="Calibri"/>
              <a:sym typeface="Calibri"/>
            </a:endParaRPr>
          </a:p>
          <a:p>
            <a:pPr marL="0" marR="0" lvl="0" indent="0" algn="ctr" rtl="0">
              <a:lnSpc>
                <a:spcPct val="126218"/>
              </a:lnSpc>
              <a:spcBef>
                <a:spcPts val="0"/>
              </a:spcBef>
              <a:spcAft>
                <a:spcPts val="0"/>
              </a:spcAft>
              <a:buNone/>
            </a:pPr>
            <a:endParaRPr sz="3200" b="0" i="0" u="none" strike="noStrike" cap="none">
              <a:solidFill>
                <a:srgbClr val="000000"/>
              </a:solidFill>
              <a:latin typeface="Arial"/>
              <a:ea typeface="Arial"/>
              <a:cs typeface="Arial"/>
              <a:sym typeface="Arial"/>
            </a:endParaRPr>
          </a:p>
          <a:p>
            <a:pPr marL="0" marR="0" lvl="0" indent="0" algn="ctr" rtl="0">
              <a:lnSpc>
                <a:spcPct val="135038"/>
              </a:lnSpc>
              <a:spcBef>
                <a:spcPts val="0"/>
              </a:spcBef>
              <a:spcAft>
                <a:spcPts val="0"/>
              </a:spcAft>
              <a:buNone/>
            </a:pPr>
            <a:r>
              <a:rPr lang="en-US" sz="2991" b="0" i="0" u="none" strike="noStrike" cap="none">
                <a:solidFill>
                  <a:srgbClr val="000000"/>
                </a:solidFill>
                <a:latin typeface="Arial"/>
                <a:ea typeface="Arial"/>
                <a:cs typeface="Arial"/>
                <a:sym typeface="Arial"/>
              </a:rPr>
              <a:t>    </a:t>
            </a:r>
            <a:r>
              <a:rPr lang="en-US" sz="2991" i="0" u="none" strike="noStrike" cap="none">
                <a:solidFill>
                  <a:srgbClr val="000000"/>
                </a:solidFill>
                <a:latin typeface="Calibri"/>
                <a:ea typeface="Calibri"/>
                <a:cs typeface="Calibri"/>
                <a:sym typeface="Calibri"/>
              </a:rPr>
              <a:t>Green Hydrogen</a:t>
            </a:r>
            <a:endParaRPr>
              <a:latin typeface="Calibri"/>
              <a:ea typeface="Calibri"/>
              <a:cs typeface="Calibri"/>
              <a:sym typeface="Calibri"/>
            </a:endParaRPr>
          </a:p>
          <a:p>
            <a:pPr marL="0" marR="0" lvl="0" indent="0" algn="ctr" rtl="0">
              <a:lnSpc>
                <a:spcPct val="135038"/>
              </a:lnSpc>
              <a:spcBef>
                <a:spcPts val="0"/>
              </a:spcBef>
              <a:spcAft>
                <a:spcPts val="0"/>
              </a:spcAft>
              <a:buNone/>
            </a:pPr>
            <a:endParaRPr sz="2991" b="0" i="0" u="none" strike="noStrike" cap="none">
              <a:solidFill>
                <a:srgbClr val="000000"/>
              </a:solidFill>
              <a:latin typeface="Arial"/>
              <a:ea typeface="Arial"/>
              <a:cs typeface="Arial"/>
              <a:sym typeface="Arial"/>
            </a:endParaRPr>
          </a:p>
          <a:p>
            <a:pPr marL="0" marR="0" lvl="0" indent="0" algn="ctr" rtl="0">
              <a:lnSpc>
                <a:spcPct val="135038"/>
              </a:lnSpc>
              <a:spcBef>
                <a:spcPts val="0"/>
              </a:spcBef>
              <a:spcAft>
                <a:spcPts val="0"/>
              </a:spcAft>
              <a:buNone/>
            </a:pPr>
            <a:r>
              <a:rPr lang="en-US" sz="2991" b="0" i="0" u="none" strike="noStrike" cap="none">
                <a:solidFill>
                  <a:srgbClr val="000000"/>
                </a:solidFill>
                <a:latin typeface="Arial"/>
                <a:ea typeface="Arial"/>
                <a:cs typeface="Arial"/>
                <a:sym typeface="Arial"/>
              </a:rPr>
              <a:t>    </a:t>
            </a:r>
            <a:r>
              <a:rPr lang="en-US" sz="2991" b="1" i="0" u="none" strike="noStrike" cap="none">
                <a:solidFill>
                  <a:srgbClr val="000000"/>
                </a:solidFill>
                <a:latin typeface="Calibri"/>
                <a:ea typeface="Calibri"/>
                <a:cs typeface="Calibri"/>
                <a:sym typeface="Calibri"/>
              </a:rPr>
              <a:t>NO Carbon Dioxide</a:t>
            </a:r>
            <a:endParaRPr b="1">
              <a:latin typeface="Calibri"/>
              <a:ea typeface="Calibri"/>
              <a:cs typeface="Calibri"/>
              <a:sym typeface="Calibri"/>
            </a:endParaRPr>
          </a:p>
        </p:txBody>
      </p:sp>
      <p:sp>
        <p:nvSpPr>
          <p:cNvPr id="110" name="Google Shape;110;p1"/>
          <p:cNvSpPr txBox="1"/>
          <p:nvPr/>
        </p:nvSpPr>
        <p:spPr>
          <a:xfrm>
            <a:off x="431751" y="7512095"/>
            <a:ext cx="7950600" cy="1417800"/>
          </a:xfrm>
          <a:prstGeom prst="rect">
            <a:avLst/>
          </a:prstGeom>
          <a:noFill/>
          <a:ln>
            <a:noFill/>
          </a:ln>
        </p:spPr>
        <p:txBody>
          <a:bodyPr spcFirstLastPara="1" wrap="square" lIns="0" tIns="0" rIns="0" bIns="0" anchor="t" anchorCtr="0">
            <a:spAutoFit/>
          </a:bodyPr>
          <a:lstStyle/>
          <a:p>
            <a:pPr marL="0" marR="0" lvl="0" indent="0" algn="ctr" rtl="0">
              <a:lnSpc>
                <a:spcPct val="134979"/>
              </a:lnSpc>
              <a:spcBef>
                <a:spcPts val="0"/>
              </a:spcBef>
              <a:spcAft>
                <a:spcPts val="0"/>
              </a:spcAft>
              <a:buNone/>
            </a:pPr>
            <a:r>
              <a:rPr lang="en-US" sz="2490" i="1" u="none" strike="noStrike" cap="none">
                <a:solidFill>
                  <a:srgbClr val="000000"/>
                </a:solidFill>
                <a:latin typeface="Calibri"/>
                <a:ea typeface="Calibri"/>
                <a:cs typeface="Calibri"/>
                <a:sym typeface="Calibri"/>
              </a:rPr>
              <a:t>For this project, we will safely plan and engineer airport specific solutions to accelerate the transition to commercial hydrogen flight.</a:t>
            </a:r>
            <a:endParaRPr i="1">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192</Words>
  <Application>Microsoft Macintosh PowerPoint</Application>
  <PresentationFormat>Custom</PresentationFormat>
  <Paragraphs>21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Open Sans ExtraBold</vt:lpstr>
      <vt:lpstr>Arial</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Nevil Ede</cp:lastModifiedBy>
  <cp:revision>2</cp:revision>
  <dcterms:created xsi:type="dcterms:W3CDTF">2006-08-16T00:00:00Z</dcterms:created>
  <dcterms:modified xsi:type="dcterms:W3CDTF">2022-08-15T20:34:40Z</dcterms:modified>
</cp:coreProperties>
</file>