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
  </p:notesMasterIdLst>
  <p:sldIdLst>
    <p:sldId id="282"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80" autoAdjust="0"/>
    <p:restoredTop sz="94660"/>
  </p:normalViewPr>
  <p:slideViewPr>
    <p:cSldViewPr snapToGrid="0">
      <p:cViewPr varScale="1">
        <p:scale>
          <a:sx n="120" d="100"/>
          <a:sy n="120" d="100"/>
        </p:scale>
        <p:origin x="120" y="19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82095EE-D053-461A-9AB1-E2FE54B61C5D}" type="datetimeFigureOut">
              <a:rPr lang="en-US" smtClean="0"/>
              <a:t>2/25/2022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CBBC146-8A6C-4B63-9007-EFD36A312A84}" type="slidenum">
              <a:rPr lang="en-US" smtClean="0"/>
              <a:t>‹#›</a:t>
            </a:fld>
            <a:endParaRPr lang="en-US"/>
          </a:p>
        </p:txBody>
      </p:sp>
    </p:spTree>
    <p:extLst>
      <p:ext uri="{BB962C8B-B14F-4D97-AF65-F5344CB8AC3E}">
        <p14:creationId xmlns:p14="http://schemas.microsoft.com/office/powerpoint/2010/main" val="185667626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Thank you for your consideration of Power to the People PDX for the Department of Energy Inclusive Energy Innovation Prize. To learn more about AAAH and our programs, please visit www.aaah.org. </a:t>
            </a:r>
          </a:p>
          <a:p>
            <a:endParaRPr lang="en-US" dirty="0"/>
          </a:p>
          <a:p>
            <a:r>
              <a:rPr lang="en-US" dirty="0"/>
              <a:t>AAAH is a HUD-approved housing counseling agency and equal opportunity housing provider. We aim to support underserved homeowners achieve economic and environmental stability as they obtain, maintain, retain, and sustain their homes for their families and future generations. </a:t>
            </a:r>
          </a:p>
          <a:p>
            <a:endParaRPr lang="en-US" dirty="0"/>
          </a:p>
        </p:txBody>
      </p:sp>
      <p:sp>
        <p:nvSpPr>
          <p:cNvPr id="4" name="Slide Number Placeholder 3"/>
          <p:cNvSpPr>
            <a:spLocks noGrp="1"/>
          </p:cNvSpPr>
          <p:nvPr>
            <p:ph type="sldNum" sz="quarter" idx="5"/>
          </p:nvPr>
        </p:nvSpPr>
        <p:spPr/>
        <p:txBody>
          <a:bodyPr/>
          <a:lstStyle/>
          <a:p>
            <a:fld id="{C7980725-51A4-4A50-B684-9B3C6931DA44}" type="slidenum">
              <a:rPr lang="en-US" smtClean="0"/>
              <a:t>1</a:t>
            </a:fld>
            <a:endParaRPr lang="en-US"/>
          </a:p>
        </p:txBody>
      </p:sp>
    </p:spTree>
    <p:extLst>
      <p:ext uri="{BB962C8B-B14F-4D97-AF65-F5344CB8AC3E}">
        <p14:creationId xmlns:p14="http://schemas.microsoft.com/office/powerpoint/2010/main" val="388065203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FA2382-4B46-4C7B-8B79-FCE4DCCDEFB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341888A5-1A5A-4AD8-9A45-BD90B4D8D66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B62EA4BE-7FD1-4FC0-84FF-AA0E90FDC9BC}"/>
              </a:ext>
            </a:extLst>
          </p:cNvPr>
          <p:cNvSpPr>
            <a:spLocks noGrp="1"/>
          </p:cNvSpPr>
          <p:nvPr>
            <p:ph type="dt" sz="half" idx="10"/>
          </p:nvPr>
        </p:nvSpPr>
        <p:spPr/>
        <p:txBody>
          <a:bodyPr/>
          <a:lstStyle/>
          <a:p>
            <a:fld id="{B8E7C263-4521-464A-BF31-23995E413790}" type="datetimeFigureOut">
              <a:rPr lang="en-US" smtClean="0"/>
              <a:t>2/25/2022</a:t>
            </a:fld>
            <a:endParaRPr lang="en-US"/>
          </a:p>
        </p:txBody>
      </p:sp>
      <p:sp>
        <p:nvSpPr>
          <p:cNvPr id="5" name="Footer Placeholder 4">
            <a:extLst>
              <a:ext uri="{FF2B5EF4-FFF2-40B4-BE49-F238E27FC236}">
                <a16:creationId xmlns:a16="http://schemas.microsoft.com/office/drawing/2014/main" id="{B04D7D6C-152F-4D36-A8F8-F3A841AA6F0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C7A70B0-FB99-4C1A-A7A6-ED3A323848B7}"/>
              </a:ext>
            </a:extLst>
          </p:cNvPr>
          <p:cNvSpPr>
            <a:spLocks noGrp="1"/>
          </p:cNvSpPr>
          <p:nvPr>
            <p:ph type="sldNum" sz="quarter" idx="12"/>
          </p:nvPr>
        </p:nvSpPr>
        <p:spPr/>
        <p:txBody>
          <a:bodyPr/>
          <a:lstStyle/>
          <a:p>
            <a:fld id="{30855199-8CA1-4CEA-B408-3A8EFF890229}" type="slidenum">
              <a:rPr lang="en-US" smtClean="0"/>
              <a:t>‹#›</a:t>
            </a:fld>
            <a:endParaRPr lang="en-US"/>
          </a:p>
        </p:txBody>
      </p:sp>
    </p:spTree>
    <p:extLst>
      <p:ext uri="{BB962C8B-B14F-4D97-AF65-F5344CB8AC3E}">
        <p14:creationId xmlns:p14="http://schemas.microsoft.com/office/powerpoint/2010/main" val="22868338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0D8ADA-BEC0-4D62-A9DE-7FEF0BBF7AD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255D258-830F-456C-B1C8-ABDBAEFA0DA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5255DF1-4A19-4907-9B4A-4F5C442FEECC}"/>
              </a:ext>
            </a:extLst>
          </p:cNvPr>
          <p:cNvSpPr>
            <a:spLocks noGrp="1"/>
          </p:cNvSpPr>
          <p:nvPr>
            <p:ph type="dt" sz="half" idx="10"/>
          </p:nvPr>
        </p:nvSpPr>
        <p:spPr/>
        <p:txBody>
          <a:bodyPr/>
          <a:lstStyle/>
          <a:p>
            <a:fld id="{B8E7C263-4521-464A-BF31-23995E413790}" type="datetimeFigureOut">
              <a:rPr lang="en-US" smtClean="0"/>
              <a:t>2/25/2022</a:t>
            </a:fld>
            <a:endParaRPr lang="en-US"/>
          </a:p>
        </p:txBody>
      </p:sp>
      <p:sp>
        <p:nvSpPr>
          <p:cNvPr id="5" name="Footer Placeholder 4">
            <a:extLst>
              <a:ext uri="{FF2B5EF4-FFF2-40B4-BE49-F238E27FC236}">
                <a16:creationId xmlns:a16="http://schemas.microsoft.com/office/drawing/2014/main" id="{1D0E7ED5-D229-477A-8B6C-A764C3F028C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F2867B0-6551-48D7-930E-A7FCC880DD26}"/>
              </a:ext>
            </a:extLst>
          </p:cNvPr>
          <p:cNvSpPr>
            <a:spLocks noGrp="1"/>
          </p:cNvSpPr>
          <p:nvPr>
            <p:ph type="sldNum" sz="quarter" idx="12"/>
          </p:nvPr>
        </p:nvSpPr>
        <p:spPr/>
        <p:txBody>
          <a:bodyPr/>
          <a:lstStyle/>
          <a:p>
            <a:fld id="{30855199-8CA1-4CEA-B408-3A8EFF890229}" type="slidenum">
              <a:rPr lang="en-US" smtClean="0"/>
              <a:t>‹#›</a:t>
            </a:fld>
            <a:endParaRPr lang="en-US"/>
          </a:p>
        </p:txBody>
      </p:sp>
    </p:spTree>
    <p:extLst>
      <p:ext uri="{BB962C8B-B14F-4D97-AF65-F5344CB8AC3E}">
        <p14:creationId xmlns:p14="http://schemas.microsoft.com/office/powerpoint/2010/main" val="34500866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E6A6FB-3FCC-4F5E-8B51-1E83B73CF14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1D3171C7-ADE5-48EF-A8A3-12078E5428D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075ECB1-2F3B-457B-B6D4-02772947F996}"/>
              </a:ext>
            </a:extLst>
          </p:cNvPr>
          <p:cNvSpPr>
            <a:spLocks noGrp="1"/>
          </p:cNvSpPr>
          <p:nvPr>
            <p:ph type="dt" sz="half" idx="10"/>
          </p:nvPr>
        </p:nvSpPr>
        <p:spPr/>
        <p:txBody>
          <a:bodyPr/>
          <a:lstStyle/>
          <a:p>
            <a:fld id="{B8E7C263-4521-464A-BF31-23995E413790}" type="datetimeFigureOut">
              <a:rPr lang="en-US" smtClean="0"/>
              <a:t>2/25/2022</a:t>
            </a:fld>
            <a:endParaRPr lang="en-US"/>
          </a:p>
        </p:txBody>
      </p:sp>
      <p:sp>
        <p:nvSpPr>
          <p:cNvPr id="5" name="Footer Placeholder 4">
            <a:extLst>
              <a:ext uri="{FF2B5EF4-FFF2-40B4-BE49-F238E27FC236}">
                <a16:creationId xmlns:a16="http://schemas.microsoft.com/office/drawing/2014/main" id="{8C7D38A0-5BC8-4967-B021-EB02A32512D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C855425-F6CA-4035-A261-E4C7D56116B3}"/>
              </a:ext>
            </a:extLst>
          </p:cNvPr>
          <p:cNvSpPr>
            <a:spLocks noGrp="1"/>
          </p:cNvSpPr>
          <p:nvPr>
            <p:ph type="sldNum" sz="quarter" idx="12"/>
          </p:nvPr>
        </p:nvSpPr>
        <p:spPr/>
        <p:txBody>
          <a:bodyPr/>
          <a:lstStyle/>
          <a:p>
            <a:fld id="{30855199-8CA1-4CEA-B408-3A8EFF890229}" type="slidenum">
              <a:rPr lang="en-US" smtClean="0"/>
              <a:t>‹#›</a:t>
            </a:fld>
            <a:endParaRPr lang="en-US"/>
          </a:p>
        </p:txBody>
      </p:sp>
    </p:spTree>
    <p:extLst>
      <p:ext uri="{BB962C8B-B14F-4D97-AF65-F5344CB8AC3E}">
        <p14:creationId xmlns:p14="http://schemas.microsoft.com/office/powerpoint/2010/main" val="24496718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819542-4849-4B86-9D99-6A4A1FF85A6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126D8F2-0EB7-45FF-9A21-94FFC8D5F9F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824D74A4-3897-4514-BA0E-0AE9C213DBD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A22F2956-7DE3-492B-86AF-6F4FC896C719}"/>
              </a:ext>
            </a:extLst>
          </p:cNvPr>
          <p:cNvSpPr>
            <a:spLocks noGrp="1"/>
          </p:cNvSpPr>
          <p:nvPr>
            <p:ph type="dt" sz="half" idx="10"/>
          </p:nvPr>
        </p:nvSpPr>
        <p:spPr/>
        <p:txBody>
          <a:bodyPr/>
          <a:lstStyle/>
          <a:p>
            <a:fld id="{B8E7C263-4521-464A-BF31-23995E413790}" type="datetimeFigureOut">
              <a:rPr lang="en-US" smtClean="0"/>
              <a:t>2/25/2022</a:t>
            </a:fld>
            <a:endParaRPr lang="en-US"/>
          </a:p>
        </p:txBody>
      </p:sp>
      <p:sp>
        <p:nvSpPr>
          <p:cNvPr id="6" name="Footer Placeholder 5">
            <a:extLst>
              <a:ext uri="{FF2B5EF4-FFF2-40B4-BE49-F238E27FC236}">
                <a16:creationId xmlns:a16="http://schemas.microsoft.com/office/drawing/2014/main" id="{B2DE25D2-DACF-4755-96F3-B4054022131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C6A897D-5FF4-4242-B010-1439E071D806}"/>
              </a:ext>
            </a:extLst>
          </p:cNvPr>
          <p:cNvSpPr>
            <a:spLocks noGrp="1"/>
          </p:cNvSpPr>
          <p:nvPr>
            <p:ph type="sldNum" sz="quarter" idx="12"/>
          </p:nvPr>
        </p:nvSpPr>
        <p:spPr/>
        <p:txBody>
          <a:bodyPr/>
          <a:lstStyle/>
          <a:p>
            <a:fld id="{30855199-8CA1-4CEA-B408-3A8EFF890229}" type="slidenum">
              <a:rPr lang="en-US" smtClean="0"/>
              <a:t>‹#›</a:t>
            </a:fld>
            <a:endParaRPr lang="en-US"/>
          </a:p>
        </p:txBody>
      </p:sp>
    </p:spTree>
    <p:extLst>
      <p:ext uri="{BB962C8B-B14F-4D97-AF65-F5344CB8AC3E}">
        <p14:creationId xmlns:p14="http://schemas.microsoft.com/office/powerpoint/2010/main" val="13880159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0F1FBA-1E91-4803-95C7-209F2055C159}"/>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D2A9E0D2-38DC-4E3A-B4BF-EF1E171EE89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664C2C5-B60A-4BBC-B6B7-A4B6DA3C671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CBD331A0-08A9-4BE0-8694-EC1C8CE7F21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F154858-DFD4-4EEC-A2EB-25084F9168F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C9A76A17-1DC6-4D24-B35C-D1D75A4A5BCE}"/>
              </a:ext>
            </a:extLst>
          </p:cNvPr>
          <p:cNvSpPr>
            <a:spLocks noGrp="1"/>
          </p:cNvSpPr>
          <p:nvPr>
            <p:ph type="dt" sz="half" idx="10"/>
          </p:nvPr>
        </p:nvSpPr>
        <p:spPr/>
        <p:txBody>
          <a:bodyPr/>
          <a:lstStyle/>
          <a:p>
            <a:fld id="{B8E7C263-4521-464A-BF31-23995E413790}" type="datetimeFigureOut">
              <a:rPr lang="en-US" smtClean="0"/>
              <a:t>2/25/2022</a:t>
            </a:fld>
            <a:endParaRPr lang="en-US"/>
          </a:p>
        </p:txBody>
      </p:sp>
      <p:sp>
        <p:nvSpPr>
          <p:cNvPr id="8" name="Footer Placeholder 7">
            <a:extLst>
              <a:ext uri="{FF2B5EF4-FFF2-40B4-BE49-F238E27FC236}">
                <a16:creationId xmlns:a16="http://schemas.microsoft.com/office/drawing/2014/main" id="{12D10033-C6BE-4FA1-8910-8CE3327E4820}"/>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E1A163DF-197D-4807-AFAC-14A07122B75A}"/>
              </a:ext>
            </a:extLst>
          </p:cNvPr>
          <p:cNvSpPr>
            <a:spLocks noGrp="1"/>
          </p:cNvSpPr>
          <p:nvPr>
            <p:ph type="sldNum" sz="quarter" idx="12"/>
          </p:nvPr>
        </p:nvSpPr>
        <p:spPr/>
        <p:txBody>
          <a:bodyPr/>
          <a:lstStyle/>
          <a:p>
            <a:fld id="{30855199-8CA1-4CEA-B408-3A8EFF890229}" type="slidenum">
              <a:rPr lang="en-US" smtClean="0"/>
              <a:t>‹#›</a:t>
            </a:fld>
            <a:endParaRPr lang="en-US"/>
          </a:p>
        </p:txBody>
      </p:sp>
    </p:spTree>
    <p:extLst>
      <p:ext uri="{BB962C8B-B14F-4D97-AF65-F5344CB8AC3E}">
        <p14:creationId xmlns:p14="http://schemas.microsoft.com/office/powerpoint/2010/main" val="40104031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A3C757-047A-485E-BE67-0035D4631578}"/>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6DDEB393-07CE-4377-95D3-EE88E45CA128}"/>
              </a:ext>
            </a:extLst>
          </p:cNvPr>
          <p:cNvSpPr>
            <a:spLocks noGrp="1"/>
          </p:cNvSpPr>
          <p:nvPr>
            <p:ph type="dt" sz="half" idx="10"/>
          </p:nvPr>
        </p:nvSpPr>
        <p:spPr/>
        <p:txBody>
          <a:bodyPr/>
          <a:lstStyle/>
          <a:p>
            <a:fld id="{B8E7C263-4521-464A-BF31-23995E413790}" type="datetimeFigureOut">
              <a:rPr lang="en-US" smtClean="0"/>
              <a:t>2/25/2022</a:t>
            </a:fld>
            <a:endParaRPr lang="en-US"/>
          </a:p>
        </p:txBody>
      </p:sp>
      <p:sp>
        <p:nvSpPr>
          <p:cNvPr id="4" name="Footer Placeholder 3">
            <a:extLst>
              <a:ext uri="{FF2B5EF4-FFF2-40B4-BE49-F238E27FC236}">
                <a16:creationId xmlns:a16="http://schemas.microsoft.com/office/drawing/2014/main" id="{3DEA7677-ECE9-49BE-AAB2-E21F147DAE42}"/>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0D473BA1-8DDA-4E57-8EE5-DADF941AC999}"/>
              </a:ext>
            </a:extLst>
          </p:cNvPr>
          <p:cNvSpPr>
            <a:spLocks noGrp="1"/>
          </p:cNvSpPr>
          <p:nvPr>
            <p:ph type="sldNum" sz="quarter" idx="12"/>
          </p:nvPr>
        </p:nvSpPr>
        <p:spPr/>
        <p:txBody>
          <a:bodyPr/>
          <a:lstStyle/>
          <a:p>
            <a:fld id="{30855199-8CA1-4CEA-B408-3A8EFF890229}" type="slidenum">
              <a:rPr lang="en-US" smtClean="0"/>
              <a:t>‹#›</a:t>
            </a:fld>
            <a:endParaRPr lang="en-US"/>
          </a:p>
        </p:txBody>
      </p:sp>
    </p:spTree>
    <p:extLst>
      <p:ext uri="{BB962C8B-B14F-4D97-AF65-F5344CB8AC3E}">
        <p14:creationId xmlns:p14="http://schemas.microsoft.com/office/powerpoint/2010/main" val="25943817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EC34939-BB05-45CB-8E3E-CD52CD334CFC}"/>
              </a:ext>
            </a:extLst>
          </p:cNvPr>
          <p:cNvSpPr>
            <a:spLocks noGrp="1"/>
          </p:cNvSpPr>
          <p:nvPr>
            <p:ph type="dt" sz="half" idx="10"/>
          </p:nvPr>
        </p:nvSpPr>
        <p:spPr/>
        <p:txBody>
          <a:bodyPr/>
          <a:lstStyle/>
          <a:p>
            <a:fld id="{B8E7C263-4521-464A-BF31-23995E413790}" type="datetimeFigureOut">
              <a:rPr lang="en-US" smtClean="0"/>
              <a:t>2/25/2022</a:t>
            </a:fld>
            <a:endParaRPr lang="en-US"/>
          </a:p>
        </p:txBody>
      </p:sp>
      <p:sp>
        <p:nvSpPr>
          <p:cNvPr id="3" name="Footer Placeholder 2">
            <a:extLst>
              <a:ext uri="{FF2B5EF4-FFF2-40B4-BE49-F238E27FC236}">
                <a16:creationId xmlns:a16="http://schemas.microsoft.com/office/drawing/2014/main" id="{A8A5512F-700F-4A56-9E54-544EEEA24EFA}"/>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878E5BE3-9ECA-4E53-9419-FF1CBA0145BF}"/>
              </a:ext>
            </a:extLst>
          </p:cNvPr>
          <p:cNvSpPr>
            <a:spLocks noGrp="1"/>
          </p:cNvSpPr>
          <p:nvPr>
            <p:ph type="sldNum" sz="quarter" idx="12"/>
          </p:nvPr>
        </p:nvSpPr>
        <p:spPr/>
        <p:txBody>
          <a:bodyPr/>
          <a:lstStyle/>
          <a:p>
            <a:fld id="{30855199-8CA1-4CEA-B408-3A8EFF890229}" type="slidenum">
              <a:rPr lang="en-US" smtClean="0"/>
              <a:t>‹#›</a:t>
            </a:fld>
            <a:endParaRPr lang="en-US"/>
          </a:p>
        </p:txBody>
      </p:sp>
    </p:spTree>
    <p:extLst>
      <p:ext uri="{BB962C8B-B14F-4D97-AF65-F5344CB8AC3E}">
        <p14:creationId xmlns:p14="http://schemas.microsoft.com/office/powerpoint/2010/main" val="29482245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9A6707-8035-4C2C-BEEA-A9A39FE5027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5CB90B9F-22DC-409A-B4F6-278A612BB0A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9DEC51E-C2D9-4783-845D-58B2B96F355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43EB0D9-5FDE-40CE-8886-A7D80FE1185A}"/>
              </a:ext>
            </a:extLst>
          </p:cNvPr>
          <p:cNvSpPr>
            <a:spLocks noGrp="1"/>
          </p:cNvSpPr>
          <p:nvPr>
            <p:ph type="dt" sz="half" idx="10"/>
          </p:nvPr>
        </p:nvSpPr>
        <p:spPr/>
        <p:txBody>
          <a:bodyPr/>
          <a:lstStyle/>
          <a:p>
            <a:fld id="{B8E7C263-4521-464A-BF31-23995E413790}" type="datetimeFigureOut">
              <a:rPr lang="en-US" smtClean="0"/>
              <a:t>2/25/2022</a:t>
            </a:fld>
            <a:endParaRPr lang="en-US"/>
          </a:p>
        </p:txBody>
      </p:sp>
      <p:sp>
        <p:nvSpPr>
          <p:cNvPr id="6" name="Footer Placeholder 5">
            <a:extLst>
              <a:ext uri="{FF2B5EF4-FFF2-40B4-BE49-F238E27FC236}">
                <a16:creationId xmlns:a16="http://schemas.microsoft.com/office/drawing/2014/main" id="{45A291E0-7C94-4459-B072-6640ABFAD85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5ECB1E9-ABF0-443A-8CBB-C1BB7A1F4467}"/>
              </a:ext>
            </a:extLst>
          </p:cNvPr>
          <p:cNvSpPr>
            <a:spLocks noGrp="1"/>
          </p:cNvSpPr>
          <p:nvPr>
            <p:ph type="sldNum" sz="quarter" idx="12"/>
          </p:nvPr>
        </p:nvSpPr>
        <p:spPr/>
        <p:txBody>
          <a:bodyPr/>
          <a:lstStyle/>
          <a:p>
            <a:fld id="{30855199-8CA1-4CEA-B408-3A8EFF890229}" type="slidenum">
              <a:rPr lang="en-US" smtClean="0"/>
              <a:t>‹#›</a:t>
            </a:fld>
            <a:endParaRPr lang="en-US"/>
          </a:p>
        </p:txBody>
      </p:sp>
    </p:spTree>
    <p:extLst>
      <p:ext uri="{BB962C8B-B14F-4D97-AF65-F5344CB8AC3E}">
        <p14:creationId xmlns:p14="http://schemas.microsoft.com/office/powerpoint/2010/main" val="7337219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E787A8-6EEE-49C2-A94C-D6F9E089A01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88071AF2-DF3A-4CF2-B520-635CE78F259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CF1A1D08-7B5E-4173-AA4C-54616198331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FAFF3B2-1B19-4527-81EA-3B7D1D69512D}"/>
              </a:ext>
            </a:extLst>
          </p:cNvPr>
          <p:cNvSpPr>
            <a:spLocks noGrp="1"/>
          </p:cNvSpPr>
          <p:nvPr>
            <p:ph type="dt" sz="half" idx="10"/>
          </p:nvPr>
        </p:nvSpPr>
        <p:spPr/>
        <p:txBody>
          <a:bodyPr/>
          <a:lstStyle/>
          <a:p>
            <a:fld id="{B8E7C263-4521-464A-BF31-23995E413790}" type="datetimeFigureOut">
              <a:rPr lang="en-US" smtClean="0"/>
              <a:t>2/25/2022</a:t>
            </a:fld>
            <a:endParaRPr lang="en-US"/>
          </a:p>
        </p:txBody>
      </p:sp>
      <p:sp>
        <p:nvSpPr>
          <p:cNvPr id="6" name="Footer Placeholder 5">
            <a:extLst>
              <a:ext uri="{FF2B5EF4-FFF2-40B4-BE49-F238E27FC236}">
                <a16:creationId xmlns:a16="http://schemas.microsoft.com/office/drawing/2014/main" id="{4083A18D-229A-4F57-BAD0-DCCBA783D78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216849C-7FEA-4AF5-8D7F-2C1D6E945F2A}"/>
              </a:ext>
            </a:extLst>
          </p:cNvPr>
          <p:cNvSpPr>
            <a:spLocks noGrp="1"/>
          </p:cNvSpPr>
          <p:nvPr>
            <p:ph type="sldNum" sz="quarter" idx="12"/>
          </p:nvPr>
        </p:nvSpPr>
        <p:spPr/>
        <p:txBody>
          <a:bodyPr/>
          <a:lstStyle/>
          <a:p>
            <a:fld id="{30855199-8CA1-4CEA-B408-3A8EFF890229}" type="slidenum">
              <a:rPr lang="en-US" smtClean="0"/>
              <a:t>‹#›</a:t>
            </a:fld>
            <a:endParaRPr lang="en-US"/>
          </a:p>
        </p:txBody>
      </p:sp>
    </p:spTree>
    <p:extLst>
      <p:ext uri="{BB962C8B-B14F-4D97-AF65-F5344CB8AC3E}">
        <p14:creationId xmlns:p14="http://schemas.microsoft.com/office/powerpoint/2010/main" val="42361511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E19049-BF99-4B27-8794-213CA923606B}"/>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D724AAE3-58E9-4C0F-BBBA-41DFFA292975}"/>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6141FD1-A8ED-49E9-9F28-2F1CFFF66966}"/>
              </a:ext>
            </a:extLst>
          </p:cNvPr>
          <p:cNvSpPr>
            <a:spLocks noGrp="1"/>
          </p:cNvSpPr>
          <p:nvPr>
            <p:ph type="dt" sz="half" idx="10"/>
          </p:nvPr>
        </p:nvSpPr>
        <p:spPr/>
        <p:txBody>
          <a:bodyPr/>
          <a:lstStyle/>
          <a:p>
            <a:fld id="{B8E7C263-4521-464A-BF31-23995E413790}" type="datetimeFigureOut">
              <a:rPr lang="en-US" smtClean="0"/>
              <a:t>2/25/2022</a:t>
            </a:fld>
            <a:endParaRPr lang="en-US"/>
          </a:p>
        </p:txBody>
      </p:sp>
      <p:sp>
        <p:nvSpPr>
          <p:cNvPr id="5" name="Footer Placeholder 4">
            <a:extLst>
              <a:ext uri="{FF2B5EF4-FFF2-40B4-BE49-F238E27FC236}">
                <a16:creationId xmlns:a16="http://schemas.microsoft.com/office/drawing/2014/main" id="{D6A2156D-07AE-445A-B850-BD75C917F6E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C09498D-BCAC-4693-BA81-7C203A1F814C}"/>
              </a:ext>
            </a:extLst>
          </p:cNvPr>
          <p:cNvSpPr>
            <a:spLocks noGrp="1"/>
          </p:cNvSpPr>
          <p:nvPr>
            <p:ph type="sldNum" sz="quarter" idx="12"/>
          </p:nvPr>
        </p:nvSpPr>
        <p:spPr/>
        <p:txBody>
          <a:bodyPr/>
          <a:lstStyle/>
          <a:p>
            <a:fld id="{30855199-8CA1-4CEA-B408-3A8EFF890229}" type="slidenum">
              <a:rPr lang="en-US" smtClean="0"/>
              <a:t>‹#›</a:t>
            </a:fld>
            <a:endParaRPr lang="en-US"/>
          </a:p>
        </p:txBody>
      </p:sp>
    </p:spTree>
    <p:extLst>
      <p:ext uri="{BB962C8B-B14F-4D97-AF65-F5344CB8AC3E}">
        <p14:creationId xmlns:p14="http://schemas.microsoft.com/office/powerpoint/2010/main" val="12736636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42E4EBE-C93E-4CAF-BAFD-BAE10DDE4E20}"/>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48885723-7B6B-4B08-B480-3EC244C2ED8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2C13034-6245-40F0-A607-039D47341C88}"/>
              </a:ext>
            </a:extLst>
          </p:cNvPr>
          <p:cNvSpPr>
            <a:spLocks noGrp="1"/>
          </p:cNvSpPr>
          <p:nvPr>
            <p:ph type="dt" sz="half" idx="10"/>
          </p:nvPr>
        </p:nvSpPr>
        <p:spPr/>
        <p:txBody>
          <a:bodyPr/>
          <a:lstStyle/>
          <a:p>
            <a:fld id="{B8E7C263-4521-464A-BF31-23995E413790}" type="datetimeFigureOut">
              <a:rPr lang="en-US" smtClean="0"/>
              <a:t>2/25/2022</a:t>
            </a:fld>
            <a:endParaRPr lang="en-US"/>
          </a:p>
        </p:txBody>
      </p:sp>
      <p:sp>
        <p:nvSpPr>
          <p:cNvPr id="5" name="Footer Placeholder 4">
            <a:extLst>
              <a:ext uri="{FF2B5EF4-FFF2-40B4-BE49-F238E27FC236}">
                <a16:creationId xmlns:a16="http://schemas.microsoft.com/office/drawing/2014/main" id="{AABF2140-92FD-4BFA-B0E2-B336872C347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7A4BEBE-E0D9-42A1-AA47-6269A7AEEBCE}"/>
              </a:ext>
            </a:extLst>
          </p:cNvPr>
          <p:cNvSpPr>
            <a:spLocks noGrp="1"/>
          </p:cNvSpPr>
          <p:nvPr>
            <p:ph type="sldNum" sz="quarter" idx="12"/>
          </p:nvPr>
        </p:nvSpPr>
        <p:spPr/>
        <p:txBody>
          <a:bodyPr/>
          <a:lstStyle/>
          <a:p>
            <a:fld id="{30855199-8CA1-4CEA-B408-3A8EFF890229}" type="slidenum">
              <a:rPr lang="en-US" smtClean="0"/>
              <a:t>‹#›</a:t>
            </a:fld>
            <a:endParaRPr lang="en-US"/>
          </a:p>
        </p:txBody>
      </p:sp>
    </p:spTree>
    <p:extLst>
      <p:ext uri="{BB962C8B-B14F-4D97-AF65-F5344CB8AC3E}">
        <p14:creationId xmlns:p14="http://schemas.microsoft.com/office/powerpoint/2010/main" val="8387194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72B9605-589B-439E-9310-EE97FD519B6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6ABB2C9A-7442-4232-B6B0-5844846518B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71DE8EE-9330-47C7-8A66-90A80097F17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8E7C263-4521-464A-BF31-23995E413790}" type="datetimeFigureOut">
              <a:rPr lang="en-US" smtClean="0"/>
              <a:t>2/25/2022</a:t>
            </a:fld>
            <a:endParaRPr lang="en-US"/>
          </a:p>
        </p:txBody>
      </p:sp>
      <p:sp>
        <p:nvSpPr>
          <p:cNvPr id="5" name="Footer Placeholder 4">
            <a:extLst>
              <a:ext uri="{FF2B5EF4-FFF2-40B4-BE49-F238E27FC236}">
                <a16:creationId xmlns:a16="http://schemas.microsoft.com/office/drawing/2014/main" id="{7299C017-91B4-4A0B-95F1-2E8A0E5B358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4B883AC-DD7E-4AC4-8B86-264CBC733E0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0855199-8CA1-4CEA-B408-3A8EFF890229}" type="slidenum">
              <a:rPr lang="en-US" smtClean="0"/>
              <a:t>‹#›</a:t>
            </a:fld>
            <a:endParaRPr lang="en-US"/>
          </a:p>
        </p:txBody>
      </p:sp>
    </p:spTree>
    <p:extLst>
      <p:ext uri="{BB962C8B-B14F-4D97-AF65-F5344CB8AC3E}">
        <p14:creationId xmlns:p14="http://schemas.microsoft.com/office/powerpoint/2010/main" val="134850812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3.jpg"/><Relationship Id="rId4" Type="http://schemas.openxmlformats.org/officeDocument/2006/relationships/image" Target="../media/image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E6B8F2-AB0F-42EB-8FE3-F7BB7E94038F}"/>
              </a:ext>
            </a:extLst>
          </p:cNvPr>
          <p:cNvSpPr>
            <a:spLocks noGrp="1"/>
          </p:cNvSpPr>
          <p:nvPr>
            <p:ph type="title"/>
          </p:nvPr>
        </p:nvSpPr>
        <p:spPr>
          <a:xfrm>
            <a:off x="1640156" y="507218"/>
            <a:ext cx="9510687" cy="733839"/>
          </a:xfrm>
        </p:spPr>
        <p:txBody>
          <a:bodyPr/>
          <a:lstStyle/>
          <a:p>
            <a:r>
              <a:rPr lang="en-US" dirty="0"/>
              <a:t>Overview of Power to the People PDX™</a:t>
            </a:r>
          </a:p>
        </p:txBody>
      </p:sp>
      <p:sp>
        <p:nvSpPr>
          <p:cNvPr id="7" name="Rectangle: Rounded Corners 6">
            <a:extLst>
              <a:ext uri="{FF2B5EF4-FFF2-40B4-BE49-F238E27FC236}">
                <a16:creationId xmlns:a16="http://schemas.microsoft.com/office/drawing/2014/main" id="{8AC1B65C-D647-43D4-A7F8-F1772FF986E2}"/>
              </a:ext>
            </a:extLst>
          </p:cNvPr>
          <p:cNvSpPr/>
          <p:nvPr/>
        </p:nvSpPr>
        <p:spPr>
          <a:xfrm>
            <a:off x="393895" y="1690688"/>
            <a:ext cx="3629465" cy="4935195"/>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pPr algn="ctr"/>
            <a:endParaRPr lang="en-US"/>
          </a:p>
        </p:txBody>
      </p:sp>
      <p:sp>
        <p:nvSpPr>
          <p:cNvPr id="8" name="Rectangle: Rounded Corners 7">
            <a:extLst>
              <a:ext uri="{FF2B5EF4-FFF2-40B4-BE49-F238E27FC236}">
                <a16:creationId xmlns:a16="http://schemas.microsoft.com/office/drawing/2014/main" id="{8357A4E1-6433-42E4-B6EC-AB054EEBEE83}"/>
              </a:ext>
            </a:extLst>
          </p:cNvPr>
          <p:cNvSpPr/>
          <p:nvPr/>
        </p:nvSpPr>
        <p:spPr>
          <a:xfrm>
            <a:off x="4129453" y="2870982"/>
            <a:ext cx="3629465" cy="1772310"/>
          </a:xfrm>
          <a:prstGeom prst="round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US"/>
          </a:p>
        </p:txBody>
      </p:sp>
      <p:sp>
        <p:nvSpPr>
          <p:cNvPr id="10" name="Rectangle: Rounded Corners 9">
            <a:extLst>
              <a:ext uri="{FF2B5EF4-FFF2-40B4-BE49-F238E27FC236}">
                <a16:creationId xmlns:a16="http://schemas.microsoft.com/office/drawing/2014/main" id="{45E8BA4A-69A8-43AE-A698-8995AD15CAD8}"/>
              </a:ext>
            </a:extLst>
          </p:cNvPr>
          <p:cNvSpPr/>
          <p:nvPr/>
        </p:nvSpPr>
        <p:spPr>
          <a:xfrm>
            <a:off x="7830428" y="2870982"/>
            <a:ext cx="3629465" cy="1772310"/>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a:p>
        </p:txBody>
      </p:sp>
      <p:sp>
        <p:nvSpPr>
          <p:cNvPr id="12" name="Rectangle: Rounded Corners 11">
            <a:extLst>
              <a:ext uri="{FF2B5EF4-FFF2-40B4-BE49-F238E27FC236}">
                <a16:creationId xmlns:a16="http://schemas.microsoft.com/office/drawing/2014/main" id="{A4B5F731-FC72-4C38-9298-9EF2E467BF10}"/>
              </a:ext>
            </a:extLst>
          </p:cNvPr>
          <p:cNvSpPr/>
          <p:nvPr/>
        </p:nvSpPr>
        <p:spPr>
          <a:xfrm>
            <a:off x="4129453" y="1690688"/>
            <a:ext cx="7312562" cy="1085337"/>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a:p>
        </p:txBody>
      </p:sp>
      <p:sp>
        <p:nvSpPr>
          <p:cNvPr id="13" name="TextBox 12">
            <a:extLst>
              <a:ext uri="{FF2B5EF4-FFF2-40B4-BE49-F238E27FC236}">
                <a16:creationId xmlns:a16="http://schemas.microsoft.com/office/drawing/2014/main" id="{E3897D7B-47C5-4A20-8A7E-0506225112AC}"/>
              </a:ext>
            </a:extLst>
          </p:cNvPr>
          <p:cNvSpPr txBox="1"/>
          <p:nvPr/>
        </p:nvSpPr>
        <p:spPr>
          <a:xfrm>
            <a:off x="732107" y="1910196"/>
            <a:ext cx="2911425" cy="4770537"/>
          </a:xfrm>
          <a:prstGeom prst="rect">
            <a:avLst/>
          </a:prstGeom>
          <a:noFill/>
        </p:spPr>
        <p:txBody>
          <a:bodyPr wrap="square" rtlCol="0">
            <a:spAutoFit/>
          </a:bodyPr>
          <a:lstStyle/>
          <a:p>
            <a:pPr algn="ctr"/>
            <a:r>
              <a:rPr lang="en-US" sz="1600" b="1" dirty="0"/>
              <a:t>AFRICAN AMERICAN ALLIANCE FOR HOMEOWNERSHIP</a:t>
            </a:r>
          </a:p>
          <a:p>
            <a:endParaRPr lang="en-US" sz="1600" dirty="0"/>
          </a:p>
          <a:p>
            <a:pPr marL="285750" indent="-285750">
              <a:buFont typeface="Arial" panose="020B0604020202020204" pitchFamily="34" charset="0"/>
              <a:buChar char="•"/>
            </a:pPr>
            <a:r>
              <a:rPr lang="en-US" sz="1600" dirty="0"/>
              <a:t>Est. 1997</a:t>
            </a:r>
          </a:p>
          <a:p>
            <a:pPr marL="285750" indent="-285750">
              <a:buFont typeface="Arial" panose="020B0604020202020204" pitchFamily="34" charset="0"/>
              <a:buChar char="•"/>
            </a:pPr>
            <a:endParaRPr lang="en-US" sz="1600" dirty="0"/>
          </a:p>
          <a:p>
            <a:pPr marL="285750" indent="-285750">
              <a:buFont typeface="Arial" panose="020B0604020202020204" pitchFamily="34" charset="0"/>
              <a:buChar char="•"/>
            </a:pPr>
            <a:r>
              <a:rPr lang="en-US" sz="1600" dirty="0"/>
              <a:t>HUD-Approved Housing Counseling Agency</a:t>
            </a:r>
          </a:p>
          <a:p>
            <a:pPr marL="285750" indent="-285750">
              <a:buFont typeface="Arial" panose="020B0604020202020204" pitchFamily="34" charset="0"/>
              <a:buChar char="•"/>
            </a:pPr>
            <a:endParaRPr lang="en-US" sz="1600" dirty="0"/>
          </a:p>
          <a:p>
            <a:pPr marL="285750" indent="-285750">
              <a:buFont typeface="Arial" panose="020B0604020202020204" pitchFamily="34" charset="0"/>
              <a:buChar char="•"/>
            </a:pPr>
            <a:r>
              <a:rPr lang="en-US" sz="1600" dirty="0"/>
              <a:t>HUD-Certified Counselors for First-Time Homebuying and Foreclosure Prevention</a:t>
            </a:r>
          </a:p>
          <a:p>
            <a:pPr marL="285750" indent="-285750">
              <a:buFont typeface="Arial" panose="020B0604020202020204" pitchFamily="34" charset="0"/>
              <a:buChar char="•"/>
            </a:pPr>
            <a:endParaRPr lang="en-US" sz="1600" dirty="0"/>
          </a:p>
          <a:p>
            <a:pPr marL="285750" indent="-285750">
              <a:buFont typeface="Arial" panose="020B0604020202020204" pitchFamily="34" charset="0"/>
              <a:buChar char="•"/>
            </a:pPr>
            <a:r>
              <a:rPr lang="en-US" sz="1600" dirty="0"/>
              <a:t>Programs to </a:t>
            </a:r>
            <a:r>
              <a:rPr lang="en-US" sz="1600" i="1" dirty="0"/>
              <a:t>OBTAIN, MAINTAIN, RETAIN, &amp; SUSTAIN </a:t>
            </a:r>
            <a:r>
              <a:rPr lang="en-US" sz="1600" dirty="0"/>
              <a:t>housing for Portland’s underserved communities</a:t>
            </a:r>
          </a:p>
        </p:txBody>
      </p:sp>
      <p:sp>
        <p:nvSpPr>
          <p:cNvPr id="14" name="TextBox 13">
            <a:extLst>
              <a:ext uri="{FF2B5EF4-FFF2-40B4-BE49-F238E27FC236}">
                <a16:creationId xmlns:a16="http://schemas.microsoft.com/office/drawing/2014/main" id="{B8F8748A-BE71-48A1-B7D2-C650AFE20DF3}"/>
              </a:ext>
            </a:extLst>
          </p:cNvPr>
          <p:cNvSpPr txBox="1"/>
          <p:nvPr/>
        </p:nvSpPr>
        <p:spPr>
          <a:xfrm>
            <a:off x="4361572" y="1843307"/>
            <a:ext cx="6992228" cy="646331"/>
          </a:xfrm>
          <a:prstGeom prst="rect">
            <a:avLst/>
          </a:prstGeom>
          <a:noFill/>
        </p:spPr>
        <p:txBody>
          <a:bodyPr wrap="square" rtlCol="0">
            <a:spAutoFit/>
          </a:bodyPr>
          <a:lstStyle/>
          <a:p>
            <a:pPr algn="ctr"/>
            <a:r>
              <a:rPr lang="en-US" b="1" dirty="0"/>
              <a:t>MISSION: To increase economic stability through homeownership for African Americans and other underserved individuals</a:t>
            </a:r>
          </a:p>
        </p:txBody>
      </p:sp>
      <p:sp>
        <p:nvSpPr>
          <p:cNvPr id="15" name="TextBox 14">
            <a:extLst>
              <a:ext uri="{FF2B5EF4-FFF2-40B4-BE49-F238E27FC236}">
                <a16:creationId xmlns:a16="http://schemas.microsoft.com/office/drawing/2014/main" id="{4EA13233-A3BD-4E88-9EE7-C1580E2FE801}"/>
              </a:ext>
            </a:extLst>
          </p:cNvPr>
          <p:cNvSpPr txBox="1"/>
          <p:nvPr/>
        </p:nvSpPr>
        <p:spPr>
          <a:xfrm>
            <a:off x="4361572" y="3016251"/>
            <a:ext cx="3249050" cy="1569660"/>
          </a:xfrm>
          <a:prstGeom prst="rect">
            <a:avLst/>
          </a:prstGeom>
          <a:noFill/>
        </p:spPr>
        <p:txBody>
          <a:bodyPr wrap="square" rtlCol="0">
            <a:spAutoFit/>
          </a:bodyPr>
          <a:lstStyle/>
          <a:p>
            <a:r>
              <a:rPr lang="en-US" sz="1600" b="1" dirty="0"/>
              <a:t>POWER TO THE PEOPLE PDX™</a:t>
            </a:r>
          </a:p>
          <a:p>
            <a:pPr marL="285750" indent="-285750">
              <a:buFont typeface="Arial" panose="020B0604020202020204" pitchFamily="34" charset="0"/>
              <a:buChar char="•"/>
            </a:pPr>
            <a:r>
              <a:rPr lang="en-US" sz="1600" dirty="0"/>
              <a:t>Empower climate action to promote climate resilience</a:t>
            </a:r>
          </a:p>
          <a:p>
            <a:pPr marL="285750" indent="-285750">
              <a:buFont typeface="Arial" panose="020B0604020202020204" pitchFamily="34" charset="0"/>
              <a:buChar char="•"/>
            </a:pPr>
            <a:r>
              <a:rPr lang="en-US" sz="1600" dirty="0"/>
              <a:t>Enable clean energy home upgrades and improvements</a:t>
            </a:r>
          </a:p>
        </p:txBody>
      </p:sp>
      <p:sp>
        <p:nvSpPr>
          <p:cNvPr id="16" name="TextBox 15">
            <a:extLst>
              <a:ext uri="{FF2B5EF4-FFF2-40B4-BE49-F238E27FC236}">
                <a16:creationId xmlns:a16="http://schemas.microsoft.com/office/drawing/2014/main" id="{1B0877A0-49EA-41CA-B23C-89A042AE4C75}"/>
              </a:ext>
            </a:extLst>
          </p:cNvPr>
          <p:cNvSpPr txBox="1"/>
          <p:nvPr/>
        </p:nvSpPr>
        <p:spPr>
          <a:xfrm>
            <a:off x="8020635" y="3016251"/>
            <a:ext cx="3249050" cy="1631216"/>
          </a:xfrm>
          <a:prstGeom prst="rect">
            <a:avLst/>
          </a:prstGeom>
          <a:noFill/>
        </p:spPr>
        <p:txBody>
          <a:bodyPr wrap="square" rtlCol="0">
            <a:spAutoFit/>
          </a:bodyPr>
          <a:lstStyle/>
          <a:p>
            <a:r>
              <a:rPr lang="en-US" sz="1600" b="1" dirty="0"/>
              <a:t>OUR TEAM</a:t>
            </a:r>
          </a:p>
          <a:p>
            <a:pPr marL="285750" indent="-285750">
              <a:buFont typeface="Arial" panose="020B0604020202020204" pitchFamily="34" charset="0"/>
              <a:buChar char="•"/>
            </a:pPr>
            <a:r>
              <a:rPr lang="en-US" sz="1600" dirty="0"/>
              <a:t>Executive Director, Program Manager, General Contractor</a:t>
            </a:r>
          </a:p>
          <a:p>
            <a:pPr marL="285750" indent="-285750">
              <a:buFont typeface="Arial" panose="020B0604020202020204" pitchFamily="34" charset="0"/>
              <a:buChar char="•"/>
            </a:pPr>
            <a:r>
              <a:rPr lang="en-US" sz="1600" dirty="0"/>
              <a:t>Local Grant Funding Support</a:t>
            </a:r>
          </a:p>
        </p:txBody>
      </p:sp>
      <p:sp>
        <p:nvSpPr>
          <p:cNvPr id="19" name="Rectangle: Rounded Corners 18">
            <a:extLst>
              <a:ext uri="{FF2B5EF4-FFF2-40B4-BE49-F238E27FC236}">
                <a16:creationId xmlns:a16="http://schemas.microsoft.com/office/drawing/2014/main" id="{60381639-2607-469D-B0A7-125387ACB2E0}"/>
              </a:ext>
            </a:extLst>
          </p:cNvPr>
          <p:cNvSpPr/>
          <p:nvPr/>
        </p:nvSpPr>
        <p:spPr>
          <a:xfrm>
            <a:off x="4129453" y="4738249"/>
            <a:ext cx="7312562" cy="1887634"/>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a:p>
        </p:txBody>
      </p:sp>
      <p:sp>
        <p:nvSpPr>
          <p:cNvPr id="20" name="TextBox 19">
            <a:extLst>
              <a:ext uri="{FF2B5EF4-FFF2-40B4-BE49-F238E27FC236}">
                <a16:creationId xmlns:a16="http://schemas.microsoft.com/office/drawing/2014/main" id="{411992A0-6444-49A1-A5AD-2218086F2800}"/>
              </a:ext>
            </a:extLst>
          </p:cNvPr>
          <p:cNvSpPr txBox="1"/>
          <p:nvPr/>
        </p:nvSpPr>
        <p:spPr>
          <a:xfrm>
            <a:off x="4110112" y="4853573"/>
            <a:ext cx="7738988" cy="338554"/>
          </a:xfrm>
          <a:prstGeom prst="rect">
            <a:avLst/>
          </a:prstGeom>
          <a:noFill/>
        </p:spPr>
        <p:txBody>
          <a:bodyPr wrap="square" rtlCol="0">
            <a:spAutoFit/>
          </a:bodyPr>
          <a:lstStyle/>
          <a:p>
            <a:r>
              <a:rPr lang="en-US" sz="1600" b="1" dirty="0"/>
              <a:t>ENABLING DIVERSE HOMEOWNERS TO ACCESS CLEAN ENERGY SOLUTIONS</a:t>
            </a:r>
          </a:p>
        </p:txBody>
      </p:sp>
      <p:sp>
        <p:nvSpPr>
          <p:cNvPr id="21" name="TextBox 20">
            <a:extLst>
              <a:ext uri="{FF2B5EF4-FFF2-40B4-BE49-F238E27FC236}">
                <a16:creationId xmlns:a16="http://schemas.microsoft.com/office/drawing/2014/main" id="{05914D68-93E7-4CF4-A89E-111C1361F5A6}"/>
              </a:ext>
            </a:extLst>
          </p:cNvPr>
          <p:cNvSpPr txBox="1"/>
          <p:nvPr/>
        </p:nvSpPr>
        <p:spPr>
          <a:xfrm>
            <a:off x="4361572" y="5222905"/>
            <a:ext cx="3249050" cy="1384995"/>
          </a:xfrm>
          <a:prstGeom prst="rect">
            <a:avLst/>
          </a:prstGeom>
          <a:noFill/>
        </p:spPr>
        <p:txBody>
          <a:bodyPr wrap="square" rtlCol="0">
            <a:spAutoFit/>
          </a:bodyPr>
          <a:lstStyle/>
          <a:p>
            <a:pPr marL="285750" indent="-285750">
              <a:buFont typeface="Arial" panose="020B0604020202020204" pitchFamily="34" charset="0"/>
              <a:buChar char="•"/>
            </a:pPr>
            <a:r>
              <a:rPr lang="en-US" sz="1400" dirty="0"/>
              <a:t>Address Deferred Maintenance</a:t>
            </a:r>
          </a:p>
          <a:p>
            <a:pPr marL="285750" indent="-285750">
              <a:buFont typeface="Arial" panose="020B0604020202020204" pitchFamily="34" charset="0"/>
              <a:buChar char="•"/>
            </a:pPr>
            <a:r>
              <a:rPr lang="en-US" sz="1400" dirty="0"/>
              <a:t>Assist and Fund Home Improvements</a:t>
            </a:r>
          </a:p>
          <a:p>
            <a:pPr marL="285750" indent="-285750">
              <a:buFont typeface="Arial" panose="020B0604020202020204" pitchFamily="34" charset="0"/>
              <a:buChar char="•"/>
            </a:pPr>
            <a:r>
              <a:rPr lang="en-US" sz="1400" dirty="0"/>
              <a:t>Educate communities on climate resilience and sustainability</a:t>
            </a:r>
          </a:p>
        </p:txBody>
      </p:sp>
      <p:sp>
        <p:nvSpPr>
          <p:cNvPr id="22" name="TextBox 21">
            <a:extLst>
              <a:ext uri="{FF2B5EF4-FFF2-40B4-BE49-F238E27FC236}">
                <a16:creationId xmlns:a16="http://schemas.microsoft.com/office/drawing/2014/main" id="{20D978D4-A88E-4F23-9186-D36F7A40D07E}"/>
              </a:ext>
            </a:extLst>
          </p:cNvPr>
          <p:cNvSpPr txBox="1"/>
          <p:nvPr/>
        </p:nvSpPr>
        <p:spPr>
          <a:xfrm>
            <a:off x="7901793" y="5222905"/>
            <a:ext cx="3249050" cy="1384995"/>
          </a:xfrm>
          <a:prstGeom prst="rect">
            <a:avLst/>
          </a:prstGeom>
          <a:noFill/>
        </p:spPr>
        <p:txBody>
          <a:bodyPr wrap="square" rtlCol="0">
            <a:spAutoFit/>
          </a:bodyPr>
          <a:lstStyle/>
          <a:p>
            <a:pPr marL="285750" indent="-285750">
              <a:buFont typeface="Arial" panose="020B0604020202020204" pitchFamily="34" charset="0"/>
              <a:buChar char="•"/>
            </a:pPr>
            <a:r>
              <a:rPr lang="en-US" sz="1400" dirty="0"/>
              <a:t>Build local resource networks</a:t>
            </a:r>
          </a:p>
          <a:p>
            <a:pPr marL="285750" indent="-285750">
              <a:buFont typeface="Arial" panose="020B0604020202020204" pitchFamily="34" charset="0"/>
              <a:buChar char="•"/>
            </a:pPr>
            <a:r>
              <a:rPr lang="en-US" sz="1400" dirty="0"/>
              <a:t>Develop dynamic, system-based program services </a:t>
            </a:r>
          </a:p>
          <a:p>
            <a:pPr marL="285750" indent="-285750">
              <a:buFont typeface="Arial" panose="020B0604020202020204" pitchFamily="34" charset="0"/>
              <a:buChar char="•"/>
            </a:pPr>
            <a:r>
              <a:rPr lang="en-US" sz="1400" dirty="0"/>
              <a:t>Create affordable pathways to access energy-saving investments</a:t>
            </a:r>
          </a:p>
        </p:txBody>
      </p:sp>
      <p:pic>
        <p:nvPicPr>
          <p:cNvPr id="23" name="Picture 22" descr="Shape&#10;&#10;Description automatically generated with low confidence">
            <a:extLst>
              <a:ext uri="{FF2B5EF4-FFF2-40B4-BE49-F238E27FC236}">
                <a16:creationId xmlns:a16="http://schemas.microsoft.com/office/drawing/2014/main" id="{0643276B-EC0B-4784-AB20-924D22E0206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740713" y="6415300"/>
            <a:ext cx="413773" cy="442700"/>
          </a:xfrm>
          <a:prstGeom prst="rect">
            <a:avLst/>
          </a:prstGeom>
        </p:spPr>
      </p:pic>
      <p:sp>
        <p:nvSpPr>
          <p:cNvPr id="24" name="TextBox 23">
            <a:extLst>
              <a:ext uri="{FF2B5EF4-FFF2-40B4-BE49-F238E27FC236}">
                <a16:creationId xmlns:a16="http://schemas.microsoft.com/office/drawing/2014/main" id="{1A8101AC-B705-4F3F-8F95-ADDF4546819D}"/>
              </a:ext>
            </a:extLst>
          </p:cNvPr>
          <p:cNvSpPr txBox="1"/>
          <p:nvPr/>
        </p:nvSpPr>
        <p:spPr>
          <a:xfrm>
            <a:off x="393895" y="1063034"/>
            <a:ext cx="11346818" cy="584775"/>
          </a:xfrm>
          <a:prstGeom prst="rect">
            <a:avLst/>
          </a:prstGeom>
          <a:noFill/>
        </p:spPr>
        <p:txBody>
          <a:bodyPr wrap="square" rtlCol="0">
            <a:spAutoFit/>
          </a:bodyPr>
          <a:lstStyle/>
          <a:p>
            <a:pPr algn="ctr"/>
            <a:r>
              <a:rPr lang="en-US" sz="1600" i="1" dirty="0"/>
              <a:t>African American Alliance for Homeownership is a HUD-Approved Housing Counseling Agency. </a:t>
            </a:r>
          </a:p>
          <a:p>
            <a:pPr algn="ctr"/>
            <a:r>
              <a:rPr lang="en-US" sz="1600" i="1" dirty="0"/>
              <a:t>To Learn More, visit AAAH.org or call 503-595-3517</a:t>
            </a:r>
          </a:p>
        </p:txBody>
      </p:sp>
      <p:pic>
        <p:nvPicPr>
          <p:cNvPr id="4" name="Picture 3" descr="A blue and white logo&#10;&#10;Description automatically generated with low confidence">
            <a:extLst>
              <a:ext uri="{FF2B5EF4-FFF2-40B4-BE49-F238E27FC236}">
                <a16:creationId xmlns:a16="http://schemas.microsoft.com/office/drawing/2014/main" id="{7E07C532-9BC5-41CB-AD8C-147042BF972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86071" y="660564"/>
            <a:ext cx="1310171" cy="804940"/>
          </a:xfrm>
          <a:prstGeom prst="rect">
            <a:avLst/>
          </a:prstGeom>
        </p:spPr>
      </p:pic>
      <p:pic>
        <p:nvPicPr>
          <p:cNvPr id="6" name="Picture 5" descr="Diagram&#10;&#10;Description automatically generated">
            <a:extLst>
              <a:ext uri="{FF2B5EF4-FFF2-40B4-BE49-F238E27FC236}">
                <a16:creationId xmlns:a16="http://schemas.microsoft.com/office/drawing/2014/main" id="{21AB4F3F-F4B2-47CB-B9B7-09F259C30D4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662108" y="570859"/>
            <a:ext cx="1138060" cy="948383"/>
          </a:xfrm>
          <a:prstGeom prst="rect">
            <a:avLst/>
          </a:prstGeom>
        </p:spPr>
      </p:pic>
    </p:spTree>
    <p:extLst>
      <p:ext uri="{BB962C8B-B14F-4D97-AF65-F5344CB8AC3E}">
        <p14:creationId xmlns:p14="http://schemas.microsoft.com/office/powerpoint/2010/main" val="2997076750"/>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237</Words>
  <Application>Microsoft Office PowerPoint</Application>
  <PresentationFormat>Widescreen</PresentationFormat>
  <Paragraphs>30</Paragraphs>
  <Slides>1</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Overview of Power to the People PDX™</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Overview of Power to the People PDX™</dc:title>
  <dc:creator>Isaiah Kamrar</dc:creator>
  <cp:lastModifiedBy>Isaiah Kamrar</cp:lastModifiedBy>
  <cp:revision>1</cp:revision>
  <dcterms:created xsi:type="dcterms:W3CDTF">2022-02-25T21:42:44Z</dcterms:created>
  <dcterms:modified xsi:type="dcterms:W3CDTF">2022-02-25T21:43:27Z</dcterms:modified>
</cp:coreProperties>
</file>