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76D5D-63F7-499E-B414-3F8920ADD739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2E70ED-7EB7-4CC9-B323-BAD9A6EAD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363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78951B-0FCF-4F75-A30B-9D1815062A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8196A9-0DF9-448E-9F80-45D59F7437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A6B831A-A47E-4EB8-898B-9020CECDB77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ZOME Energy Networks, Inc. </a:t>
            </a:r>
          </a:p>
          <a:p>
            <a:r>
              <a:rPr lang="en-US" dirty="0"/>
              <a:t>Confidential and Proprietary Information</a:t>
            </a:r>
          </a:p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0D3EFD-F12F-4B85-ADB5-175B240B14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C846260-CB60-4C5D-A7D9-27A168B82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283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2 Z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78951B-0FCF-4F75-A30B-9D1815062A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8196A9-0DF9-448E-9F80-45D59F7437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EB461D4D-8D2D-49DA-BF57-DA4AD826D93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82880" y="905256"/>
            <a:ext cx="1121875" cy="247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E4B0ECB-6042-432B-BF92-5FE08929D5A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ZOME Energy Networks, Inc. </a:t>
            </a:r>
          </a:p>
          <a:p>
            <a:r>
              <a:rPr lang="en-US"/>
              <a:t>Confidential and Proprietary Information</a:t>
            </a:r>
          </a:p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9879EE1-AEAB-4953-AAA4-C2EE00CF573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C846260-CB60-4C5D-A7D9-27A168B82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748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788DB-77C3-44F8-90A7-CA7605429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2AD74A-27AB-4887-890B-0870EFD5EE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8FDAEF66-FC44-48F4-B105-F91C31E0771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ZOME Energy Networks, Inc. </a:t>
            </a:r>
          </a:p>
          <a:p>
            <a:r>
              <a:rPr lang="en-US"/>
              <a:t>Confidential and Proprietary Information</a:t>
            </a:r>
          </a:p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44A6F3D-8A08-4DA2-901B-1C41CD785FA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C846260-CB60-4C5D-A7D9-27A168B82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8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6B128-3CD7-42B7-9BE2-9322964CF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C87725-B875-43D7-815F-6CE0D67C05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584DDEFF-9F54-4D86-A56E-6A10A77DB52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ZOME Energy Networks, Inc. </a:t>
            </a:r>
          </a:p>
          <a:p>
            <a:r>
              <a:rPr lang="en-US"/>
              <a:t>Confidential and Proprietary Information</a:t>
            </a:r>
          </a:p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AA19C32-A37E-4A49-A860-0CF921B6549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C846260-CB60-4C5D-A7D9-27A168B82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923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69875-A280-48D2-95B3-5B8F6D295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01C77-760D-4D58-8F49-FB77D69042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A4E895-55B4-45A2-B7D9-5FD3D3C8CC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BA99A82-B343-4DFC-846B-BD683A57750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ZOME Energy Networks, Inc. </a:t>
            </a:r>
          </a:p>
          <a:p>
            <a:r>
              <a:rPr lang="en-US"/>
              <a:t>Confidential and Proprietary Information</a:t>
            </a:r>
          </a:p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0084E8-0056-4663-9038-5B786941440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C846260-CB60-4C5D-A7D9-27A168B82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895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69875-A280-48D2-95B3-5B8F6D295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01C77-760D-4D58-8F49-FB77D69042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213836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A4E895-55B4-45A2-B7D9-5FD3D3C8CC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4038599"/>
            <a:ext cx="5181600" cy="21383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Chart Placeholder 8">
            <a:extLst>
              <a:ext uri="{FF2B5EF4-FFF2-40B4-BE49-F238E27FC236}">
                <a16:creationId xmlns:a16="http://schemas.microsoft.com/office/drawing/2014/main" id="{74BE041B-E4C9-4852-920E-AC39DF7473EF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838200" y="4038599"/>
            <a:ext cx="5181600" cy="2138364"/>
          </a:xfrm>
        </p:spPr>
        <p:txBody>
          <a:bodyPr/>
          <a:lstStyle/>
          <a:p>
            <a:r>
              <a:rPr lang="en-US"/>
              <a:t>Click icon to add chart</a:t>
            </a:r>
          </a:p>
        </p:txBody>
      </p:sp>
      <p:sp>
        <p:nvSpPr>
          <p:cNvPr id="10" name="Chart Placeholder 8">
            <a:extLst>
              <a:ext uri="{FF2B5EF4-FFF2-40B4-BE49-F238E27FC236}">
                <a16:creationId xmlns:a16="http://schemas.microsoft.com/office/drawing/2014/main" id="{2AF627C8-2DF8-493C-AC9A-8B2D41E4098E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6172200" y="1825625"/>
            <a:ext cx="5181600" cy="2138364"/>
          </a:xfrm>
        </p:spPr>
        <p:txBody>
          <a:bodyPr/>
          <a:lstStyle/>
          <a:p>
            <a:r>
              <a:rPr lang="en-US"/>
              <a:t>Click icon to add chart</a:t>
            </a:r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217D73D-15AE-4D3E-8701-611D826A641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ZOME Energy Networks, Inc. </a:t>
            </a:r>
          </a:p>
          <a:p>
            <a:r>
              <a:rPr lang="en-US"/>
              <a:t>Confidential and Proprietary Information</a:t>
            </a:r>
          </a:p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C8F46D5-C952-4435-BAB3-331CD2FECB9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846260-CB60-4C5D-A7D9-27A168B82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6617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69875-A280-48D2-95B3-5B8F6D29588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The ZOME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01C77-760D-4D58-8F49-FB77D69042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762250" y="1825625"/>
            <a:ext cx="3257550" cy="1831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B0AABD4-4CDE-4813-99D1-98F6955358D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1825624"/>
            <a:ext cx="1847850" cy="1831976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056A6AC6-6DC3-47A7-B929-F5391C85FAB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38200" y="3792536"/>
            <a:ext cx="1847850" cy="1831976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4DD2823-7702-4353-A9F8-337290B4117C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2762250" y="3792537"/>
            <a:ext cx="3257550" cy="1831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2" name="Picture Placeholder 8">
            <a:extLst>
              <a:ext uri="{FF2B5EF4-FFF2-40B4-BE49-F238E27FC236}">
                <a16:creationId xmlns:a16="http://schemas.microsoft.com/office/drawing/2014/main" id="{AE7B0563-1A5E-47EE-A7CE-1A0DF6E42B73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38200" y="1825625"/>
            <a:ext cx="1847850" cy="1831976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3" name="Picture Placeholder 8">
            <a:extLst>
              <a:ext uri="{FF2B5EF4-FFF2-40B4-BE49-F238E27FC236}">
                <a16:creationId xmlns:a16="http://schemas.microsoft.com/office/drawing/2014/main" id="{BCE4284C-251C-42B3-8BCD-CA6F2FF182BA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38200" y="3792537"/>
            <a:ext cx="1847850" cy="1831976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55EB06A5-A01B-47F3-8770-2F9062024DE4}"/>
              </a:ext>
            </a:extLst>
          </p:cNvPr>
          <p:cNvSpPr>
            <a:spLocks noGrp="1"/>
          </p:cNvSpPr>
          <p:nvPr>
            <p:ph sz="half" idx="18"/>
          </p:nvPr>
        </p:nvSpPr>
        <p:spPr>
          <a:xfrm>
            <a:off x="2762250" y="3792538"/>
            <a:ext cx="3257550" cy="1831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94DE29E-55CF-4165-9DC1-E763E60F3F89}"/>
              </a:ext>
            </a:extLst>
          </p:cNvPr>
          <p:cNvSpPr>
            <a:spLocks noGrp="1"/>
          </p:cNvSpPr>
          <p:nvPr>
            <p:ph sz="half" idx="19"/>
          </p:nvPr>
        </p:nvSpPr>
        <p:spPr>
          <a:xfrm>
            <a:off x="8096252" y="1825624"/>
            <a:ext cx="3257550" cy="1831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Picture Placeholder 8">
            <a:extLst>
              <a:ext uri="{FF2B5EF4-FFF2-40B4-BE49-F238E27FC236}">
                <a16:creationId xmlns:a16="http://schemas.microsoft.com/office/drawing/2014/main" id="{DE09C9D6-C891-4C71-9B45-0836257B210B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172202" y="1825624"/>
            <a:ext cx="1847850" cy="1831976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7" name="Picture Placeholder 8">
            <a:extLst>
              <a:ext uri="{FF2B5EF4-FFF2-40B4-BE49-F238E27FC236}">
                <a16:creationId xmlns:a16="http://schemas.microsoft.com/office/drawing/2014/main" id="{DC01260E-E116-4DF4-A402-93B612854996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172202" y="3792536"/>
            <a:ext cx="1847850" cy="1831976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01C78C52-4410-4593-944D-E63551840639}"/>
              </a:ext>
            </a:extLst>
          </p:cNvPr>
          <p:cNvSpPr>
            <a:spLocks noGrp="1"/>
          </p:cNvSpPr>
          <p:nvPr>
            <p:ph sz="half" idx="22"/>
          </p:nvPr>
        </p:nvSpPr>
        <p:spPr>
          <a:xfrm>
            <a:off x="8096252" y="3792537"/>
            <a:ext cx="3257550" cy="1831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9" name="Footer Placeholder 18">
            <a:extLst>
              <a:ext uri="{FF2B5EF4-FFF2-40B4-BE49-F238E27FC236}">
                <a16:creationId xmlns:a16="http://schemas.microsoft.com/office/drawing/2014/main" id="{768687ED-58AB-4B75-9390-BF0F23605B73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US"/>
              <a:t>ZOME Energy Networks, Inc. </a:t>
            </a:r>
          </a:p>
          <a:p>
            <a:r>
              <a:rPr lang="en-US"/>
              <a:t>Confidential and Proprietary Information</a:t>
            </a:r>
          </a:p>
          <a:p>
            <a:endParaRPr lang="en-US" dirty="0"/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3FDC7312-98FE-42BA-816F-63097737FBC0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CC846260-CB60-4C5D-A7D9-27A168B82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909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Bi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69875-A280-48D2-95B3-5B8F6D29588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728661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The ZOME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01C77-760D-4D58-8F49-FB77D69042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762250" y="1228722"/>
            <a:ext cx="3257550" cy="16887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B0AABD4-4CDE-4813-99D1-98F6955358D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198" y="2922221"/>
            <a:ext cx="1847850" cy="1683966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4DD2823-7702-4353-A9F8-337290B4117C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2762248" y="2917456"/>
            <a:ext cx="3257550" cy="16887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2" name="Picture Placeholder 8">
            <a:extLst>
              <a:ext uri="{FF2B5EF4-FFF2-40B4-BE49-F238E27FC236}">
                <a16:creationId xmlns:a16="http://schemas.microsoft.com/office/drawing/2014/main" id="{AE7B0563-1A5E-47EE-A7CE-1A0DF6E42B73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38198" y="1233487"/>
            <a:ext cx="1847850" cy="1688733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3" name="Picture Placeholder 8">
            <a:extLst>
              <a:ext uri="{FF2B5EF4-FFF2-40B4-BE49-F238E27FC236}">
                <a16:creationId xmlns:a16="http://schemas.microsoft.com/office/drawing/2014/main" id="{BCE4284C-251C-42B3-8BCD-CA6F2FF182BA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38198" y="4606186"/>
            <a:ext cx="1847850" cy="1688733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55EB06A5-A01B-47F3-8770-2F9062024DE4}"/>
              </a:ext>
            </a:extLst>
          </p:cNvPr>
          <p:cNvSpPr>
            <a:spLocks noGrp="1"/>
          </p:cNvSpPr>
          <p:nvPr>
            <p:ph sz="half" idx="18"/>
          </p:nvPr>
        </p:nvSpPr>
        <p:spPr>
          <a:xfrm>
            <a:off x="2762248" y="4620481"/>
            <a:ext cx="3257550" cy="16887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94DE29E-55CF-4165-9DC1-E763E60F3F89}"/>
              </a:ext>
            </a:extLst>
          </p:cNvPr>
          <p:cNvSpPr>
            <a:spLocks noGrp="1"/>
          </p:cNvSpPr>
          <p:nvPr>
            <p:ph sz="half" idx="19"/>
          </p:nvPr>
        </p:nvSpPr>
        <p:spPr>
          <a:xfrm>
            <a:off x="8096252" y="1228724"/>
            <a:ext cx="3257550" cy="16887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Picture Placeholder 8">
            <a:extLst>
              <a:ext uri="{FF2B5EF4-FFF2-40B4-BE49-F238E27FC236}">
                <a16:creationId xmlns:a16="http://schemas.microsoft.com/office/drawing/2014/main" id="{DE09C9D6-C891-4C71-9B45-0836257B210B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172202" y="1228722"/>
            <a:ext cx="1847850" cy="1688733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7" name="Picture Placeholder 8">
            <a:extLst>
              <a:ext uri="{FF2B5EF4-FFF2-40B4-BE49-F238E27FC236}">
                <a16:creationId xmlns:a16="http://schemas.microsoft.com/office/drawing/2014/main" id="{DC01260E-E116-4DF4-A402-93B612854996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172202" y="4606186"/>
            <a:ext cx="1847850" cy="1693497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01C78C52-4410-4593-944D-E63551840639}"/>
              </a:ext>
            </a:extLst>
          </p:cNvPr>
          <p:cNvSpPr>
            <a:spLocks noGrp="1"/>
          </p:cNvSpPr>
          <p:nvPr>
            <p:ph sz="half" idx="22"/>
          </p:nvPr>
        </p:nvSpPr>
        <p:spPr>
          <a:xfrm>
            <a:off x="8096250" y="4615717"/>
            <a:ext cx="3257550" cy="16934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9" name="Footer Placeholder 18">
            <a:extLst>
              <a:ext uri="{FF2B5EF4-FFF2-40B4-BE49-F238E27FC236}">
                <a16:creationId xmlns:a16="http://schemas.microsoft.com/office/drawing/2014/main" id="{768687ED-58AB-4B75-9390-BF0F23605B73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US"/>
              <a:t>ZOME Energy Networks, Inc. </a:t>
            </a:r>
          </a:p>
          <a:p>
            <a:r>
              <a:rPr lang="en-US"/>
              <a:t>Confidential and Proprietary Information</a:t>
            </a:r>
          </a:p>
          <a:p>
            <a:endParaRPr lang="en-US" dirty="0"/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3FDC7312-98FE-42BA-816F-63097737FBC0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CC846260-CB60-4C5D-A7D9-27A168B820F7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Picture Placeholder 8">
            <a:extLst>
              <a:ext uri="{FF2B5EF4-FFF2-40B4-BE49-F238E27FC236}">
                <a16:creationId xmlns:a16="http://schemas.microsoft.com/office/drawing/2014/main" id="{C77D6214-D138-47BE-8AF8-C59574168C13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6172202" y="2917456"/>
            <a:ext cx="1847850" cy="168873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136951C6-67A5-40CD-B367-B97851132505}"/>
              </a:ext>
            </a:extLst>
          </p:cNvPr>
          <p:cNvSpPr>
            <a:spLocks noGrp="1"/>
          </p:cNvSpPr>
          <p:nvPr>
            <p:ph sz="half" idx="26"/>
          </p:nvPr>
        </p:nvSpPr>
        <p:spPr>
          <a:xfrm>
            <a:off x="8096250" y="2922221"/>
            <a:ext cx="3257550" cy="16839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914083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0618A-C2FF-4D9C-BBF8-474ED49B7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F5CEDB-7574-4215-8A42-8BE44F5B26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F9C66A-7D14-4101-A60D-2D65E5B2B9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1B767A-76AD-47CE-8439-9EA2A76AE0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6B587C-CB29-4A4B-BEF7-7D08B67932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5F6EA9C8-8FD7-4755-A946-7542DB6E3CF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ZOME Energy Networks, Inc. </a:t>
            </a:r>
          </a:p>
          <a:p>
            <a:r>
              <a:rPr lang="en-US"/>
              <a:t>Confidential and Proprietary Information</a:t>
            </a:r>
          </a:p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FFE00B1E-6628-486D-98FD-CA7C80D9DE3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C846260-CB60-4C5D-A7D9-27A168B82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369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2677-1B9D-403D-ACD3-390E75140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3660D6-C579-4DEB-BB4F-341D2AE3230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ZOME Energy Networks, Inc. </a:t>
            </a:r>
          </a:p>
          <a:p>
            <a:r>
              <a:rPr lang="en-US"/>
              <a:t>Confidential and Proprietary Information</a:t>
            </a:r>
          </a:p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C8825E-06CA-418C-B667-5C3EE62BF47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C846260-CB60-4C5D-A7D9-27A168B82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033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58DB01-BE27-47B7-A8EA-2B6E0CACF7A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ZOME Energy Networks, Inc. </a:t>
            </a:r>
          </a:p>
          <a:p>
            <a:r>
              <a:rPr lang="en-US"/>
              <a:t>Confidential and Proprietary Information</a:t>
            </a:r>
          </a:p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5F7C35-ABA2-4783-9AFC-B5A3892B9B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C846260-CB60-4C5D-A7D9-27A168B82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9865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76E87-BACD-4C98-9A25-AF3341D79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538718-8DCD-4D04-97E2-6B2742EFFC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12535F-E309-4711-A870-FE09ADC9F9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348824-9CAC-4821-9D17-9BC37CCA4BF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ZOME Energy Networks, Inc. </a:t>
            </a:r>
          </a:p>
          <a:p>
            <a:r>
              <a:rPr lang="en-US"/>
              <a:t>Confidential and Proprietary Information</a:t>
            </a:r>
          </a:p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1026F9-7220-4636-813B-1DDB658DDD9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C846260-CB60-4C5D-A7D9-27A168B82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173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E69CE-E1FC-4EB3-BFFB-A84CBD5B1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850297D-9E03-4545-871F-FB71B3E3AD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BBD4EB-7E34-4A70-AC78-802AD0BAD0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343DF7-BB4A-4D6B-8A7B-B556115261E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ZOME Energy Networks, Inc. </a:t>
            </a:r>
          </a:p>
          <a:p>
            <a:r>
              <a:rPr lang="en-US"/>
              <a:t>Confidential and Proprietary Information</a:t>
            </a:r>
          </a:p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95B0AF-F06F-4CFE-AC91-840847065D4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C846260-CB60-4C5D-A7D9-27A168B82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5477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E69CE-E1FC-4EB3-BFFB-A84CBD5B1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BBD4EB-7E34-4A70-AC78-802AD0BAD0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hart Placeholder 8">
            <a:extLst>
              <a:ext uri="{FF2B5EF4-FFF2-40B4-BE49-F238E27FC236}">
                <a16:creationId xmlns:a16="http://schemas.microsoft.com/office/drawing/2014/main" id="{E84A6B19-D118-4F2A-BC97-4892F3E97C67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5419725" y="990600"/>
            <a:ext cx="5932488" cy="4878388"/>
          </a:xfrm>
        </p:spPr>
        <p:txBody>
          <a:bodyPr/>
          <a:lstStyle/>
          <a:p>
            <a:r>
              <a:rPr lang="en-US"/>
              <a:t>Click icon to add chart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C5D7E6A2-981E-4BE2-87CB-FD7D3DC43C1F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/>
              <a:t>ZOME Energy Networks, Inc. </a:t>
            </a:r>
          </a:p>
          <a:p>
            <a:r>
              <a:rPr lang="en-US"/>
              <a:t>Confidential and Proprietary Information</a:t>
            </a:r>
          </a:p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89D8838E-F845-4724-9955-0F9F4FFE265F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C846260-CB60-4C5D-A7D9-27A168B82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1279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958CB-4617-4D51-B274-0398AE430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CB6001-9769-4AD8-9FBC-63DA91F9E1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6C0F747-D606-44BA-8C72-CB429CE0C61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ZOME Energy Networks, Inc. </a:t>
            </a:r>
          </a:p>
          <a:p>
            <a:r>
              <a:rPr lang="en-US"/>
              <a:t>Confidential and Proprietary Information</a:t>
            </a:r>
          </a:p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2A8881A-3E23-47DD-8CA6-B32A643063A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C846260-CB60-4C5D-A7D9-27A168B82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4685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B9EEA2-59EE-4B7D-B96A-3983C52B6F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12C754-A452-4B0B-A0B6-FF1CDBC5E8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4"/>
            <a:ext cx="7734300" cy="616756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6376499A-B0D2-48D5-97E9-9BDA5327430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 rot="5400000">
            <a:off x="-1797050" y="3020219"/>
            <a:ext cx="4114800" cy="501650"/>
          </a:xfrm>
        </p:spPr>
        <p:txBody>
          <a:bodyPr/>
          <a:lstStyle/>
          <a:p>
            <a:r>
              <a:rPr lang="en-US" dirty="0"/>
              <a:t>ZOME Energy Networks, Inc. </a:t>
            </a:r>
          </a:p>
          <a:p>
            <a:r>
              <a:rPr lang="en-US" dirty="0"/>
              <a:t>Confidential and Proprietary Information</a:t>
            </a:r>
          </a:p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C76BB02-772B-4F24-AECB-50BE3CF964E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5400000">
            <a:off x="-436166" y="5910658"/>
            <a:ext cx="1529554" cy="365125"/>
          </a:xfrm>
        </p:spPr>
        <p:txBody>
          <a:bodyPr/>
          <a:lstStyle/>
          <a:p>
            <a:fld id="{CC846260-CB60-4C5D-A7D9-27A168B82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347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 shadeToTitle="1">
        <a:gradFill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A86DFC-4BB0-44E5-8797-6247914CD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240712-F1EE-4823-946B-35B7FB8497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BB9163-10A1-4211-A1B1-6AD7139BBF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5016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ZOME Energy Networks, Inc. </a:t>
            </a:r>
          </a:p>
          <a:p>
            <a:r>
              <a:rPr lang="en-US" dirty="0"/>
              <a:t>Confidential and Proprietary Information</a:t>
            </a:r>
          </a:p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E7915B-3058-4014-9340-32667CA8BA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846260-CB60-4C5D-A7D9-27A168B820F7}" type="slidenum">
              <a:rPr lang="en-US" smtClean="0"/>
              <a:t>‹#›</a:t>
            </a:fld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01D04E7-BAD2-4601-8171-48982B3092E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247120" y="904081"/>
            <a:ext cx="1121875" cy="247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2749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63" r:id="rId6"/>
    <p:sldLayoutId id="2147483661" r:id="rId7"/>
    <p:sldLayoutId id="2147483664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62" r:id="rId14"/>
    <p:sldLayoutId id="2147483658" r:id="rId15"/>
    <p:sldLayoutId id="2147483659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Courier New" panose="02070309020205020404" pitchFamily="49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Ø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v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5E890-0583-4AEB-B0C4-25B90E276B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9193" y="61937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/>
              <a:t>Bringing Advanced Demand Response Programs to Apartment residents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898F9C-B95A-484D-8140-E7F21E36BA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14494" y="2625221"/>
            <a:ext cx="7893073" cy="1851852"/>
          </a:xfrm>
        </p:spPr>
        <p:txBody>
          <a:bodyPr>
            <a:normAutofit/>
          </a:bodyPr>
          <a:lstStyle/>
          <a:p>
            <a:r>
              <a:rPr lang="en-US" dirty="0"/>
              <a:t>ZOME is pioneering advanced frameworks to allow residents in multi-dwelling units, especially those in low income housing, to be a part of high value grid services that are normally only available to industrial users with automation that reduces interaction and minimizes impacts on tenants</a:t>
            </a:r>
          </a:p>
        </p:txBody>
      </p:sp>
      <p:pic>
        <p:nvPicPr>
          <p:cNvPr id="1042" name="Picture 18">
            <a:extLst>
              <a:ext uri="{FF2B5EF4-FFF2-40B4-BE49-F238E27FC236}">
                <a16:creationId xmlns:a16="http://schemas.microsoft.com/office/drawing/2014/main" id="{A60C249E-4A16-4D97-8145-E8AD9D554D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1991" y="5116555"/>
            <a:ext cx="1644215" cy="164078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282A31-7440-4DF7-9590-CD31757DA2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6760" y="77473"/>
            <a:ext cx="1655762" cy="165576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061645C-9BEF-4578-B338-DCF0251F24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3" y="39116"/>
            <a:ext cx="1655761" cy="165576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8E7EF8-EB1A-4D1B-AA2F-BAD654BD0D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3" y="2577835"/>
            <a:ext cx="1655762" cy="165576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4686724-320F-4133-8E99-F380AA5F2F8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3" y="5116555"/>
            <a:ext cx="1679508" cy="16795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CF47C2D-7FBE-4BF7-8A93-A30B83EAE4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494" y="5097195"/>
            <a:ext cx="1675134" cy="16795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53B03D6-B49C-45E7-B14C-55B896052D8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1617">
            <a:off x="9847626" y="2529675"/>
            <a:ext cx="1692942" cy="16891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8225C1D-8A8D-41BD-9D04-AD9D0C8ED45D}"/>
              </a:ext>
            </a:extLst>
          </p:cNvPr>
          <p:cNvSpPr txBox="1"/>
          <p:nvPr/>
        </p:nvSpPr>
        <p:spPr>
          <a:xfrm>
            <a:off x="0" y="1826027"/>
            <a:ext cx="19930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Brad </a:t>
            </a:r>
            <a:r>
              <a:rPr lang="en-US" dirty="0" err="1"/>
              <a:t>Kayton</a:t>
            </a:r>
            <a:r>
              <a:rPr lang="en-US" dirty="0"/>
              <a:t> COO</a:t>
            </a:r>
          </a:p>
          <a:p>
            <a:r>
              <a:rPr lang="en-US" dirty="0"/>
              <a:t>Sales and Outreach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990D12A-897F-4CE2-A122-FEB9CE812167}"/>
              </a:ext>
            </a:extLst>
          </p:cNvPr>
          <p:cNvSpPr txBox="1"/>
          <p:nvPr/>
        </p:nvSpPr>
        <p:spPr>
          <a:xfrm>
            <a:off x="-72086" y="4232779"/>
            <a:ext cx="2930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Rev. Dominique Grate Diversity and Inclusion Director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46377D7-5C6B-49A4-ABBC-D08195CD4212}"/>
              </a:ext>
            </a:extLst>
          </p:cNvPr>
          <p:cNvSpPr txBox="1"/>
          <p:nvPr/>
        </p:nvSpPr>
        <p:spPr>
          <a:xfrm>
            <a:off x="9743578" y="1693681"/>
            <a:ext cx="24484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Dr. Alex </a:t>
            </a:r>
            <a:r>
              <a:rPr lang="en-US" dirty="0" err="1"/>
              <a:t>Papalexopoulos</a:t>
            </a:r>
            <a:r>
              <a:rPr lang="en-US" dirty="0"/>
              <a:t> President and Market expert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A86B920-3A97-4658-A2AD-A5FCCAE55BF4}"/>
              </a:ext>
            </a:extLst>
          </p:cNvPr>
          <p:cNvSpPr txBox="1"/>
          <p:nvPr/>
        </p:nvSpPr>
        <p:spPr>
          <a:xfrm>
            <a:off x="9743578" y="4420326"/>
            <a:ext cx="21899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Mayank Saxena CTO</a:t>
            </a:r>
          </a:p>
          <a:p>
            <a:r>
              <a:rPr lang="en-US" dirty="0" err="1"/>
              <a:t>ZOMECloud</a:t>
            </a:r>
            <a:r>
              <a:rPr lang="en-US" dirty="0"/>
              <a:t> Architect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FB4CDF-6D13-4684-91D8-D703482B0444}"/>
              </a:ext>
            </a:extLst>
          </p:cNvPr>
          <p:cNvSpPr txBox="1"/>
          <p:nvPr/>
        </p:nvSpPr>
        <p:spPr>
          <a:xfrm>
            <a:off x="1722831" y="5518951"/>
            <a:ext cx="1895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Sam Wynn SVP for Deployment and Outreach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B05CD39-8033-43A8-B8CB-68D9975D16EE}"/>
              </a:ext>
            </a:extLst>
          </p:cNvPr>
          <p:cNvSpPr txBox="1"/>
          <p:nvPr/>
        </p:nvSpPr>
        <p:spPr>
          <a:xfrm>
            <a:off x="8257033" y="5565266"/>
            <a:ext cx="15997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Bobby Grant Analyst and Energy Trader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E44BBF8-693B-4188-B451-8A9679F9FDB9}"/>
              </a:ext>
            </a:extLst>
          </p:cNvPr>
          <p:cNvSpPr txBox="1"/>
          <p:nvPr/>
        </p:nvSpPr>
        <p:spPr>
          <a:xfrm>
            <a:off x="6131295" y="5657450"/>
            <a:ext cx="18690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Aaron Thompkins Sales Engineer</a:t>
            </a:r>
          </a:p>
        </p:txBody>
      </p:sp>
    </p:spTree>
    <p:extLst>
      <p:ext uri="{BB962C8B-B14F-4D97-AF65-F5344CB8AC3E}">
        <p14:creationId xmlns:p14="http://schemas.microsoft.com/office/powerpoint/2010/main" val="12775485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Zome 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C490AA"/>
      </a:accent3>
      <a:accent4>
        <a:srgbClr val="FFC000"/>
      </a:accent4>
      <a:accent5>
        <a:srgbClr val="5B9BD5"/>
      </a:accent5>
      <a:accent6>
        <a:srgbClr val="92D050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ome Template" id="{71EBADBD-979F-4D66-8656-63EBA1D09103}" vid="{2FFA45EF-A318-450C-B4EF-B8392C84F91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Zome Template</Template>
  <TotalTime>191</TotalTime>
  <Words>98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Courier New</vt:lpstr>
      <vt:lpstr>Wingdings</vt:lpstr>
      <vt:lpstr>Office Theme</vt:lpstr>
      <vt:lpstr>Bringing Advanced Demand Response Programs to Apartment residents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Bringing Advanced Demand Response Programs to Apartment residents</dc:title>
  <dc:creator>Bobby Grant</dc:creator>
  <cp:lastModifiedBy>Bobby Grant</cp:lastModifiedBy>
  <cp:revision>1</cp:revision>
  <dcterms:created xsi:type="dcterms:W3CDTF">2022-02-24T19:56:22Z</dcterms:created>
  <dcterms:modified xsi:type="dcterms:W3CDTF">2022-02-24T23:07:51Z</dcterms:modified>
</cp:coreProperties>
</file>