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ED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97EAE-337D-42DF-801A-8F0C4D0A473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C3035D8-8D99-4500-ADBD-475C7630DD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E75B6-9A0C-4284-A433-B6B8E1D5D880}"/>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5" name="Footer Placeholder 4">
            <a:extLst>
              <a:ext uri="{FF2B5EF4-FFF2-40B4-BE49-F238E27FC236}">
                <a16:creationId xmlns:a16="http://schemas.microsoft.com/office/drawing/2014/main" id="{B543C48B-57B5-4337-813C-CAEDFA029F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D57628-85D0-473D-B268-9CDDD44A8A14}"/>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1508548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636F6-D44E-48AA-8AE3-42D9AC4650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D4310E-666F-41A0-AB38-389D919AB1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EC300-6320-4803-B59F-A2549F8FAFFA}"/>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5" name="Footer Placeholder 4">
            <a:extLst>
              <a:ext uri="{FF2B5EF4-FFF2-40B4-BE49-F238E27FC236}">
                <a16:creationId xmlns:a16="http://schemas.microsoft.com/office/drawing/2014/main" id="{FA220F0C-9D14-4C15-BDD8-5F93496D01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7F1423-8A4C-4B72-A5D7-EF9018A3DA68}"/>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4075389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287A3-E82E-4D44-86C1-FEF6AC0C85C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EEBD182-C937-43CA-A3B0-96D5A78415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2DB80C-3D12-4D8C-AB81-39A9AF0EF5E2}"/>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5" name="Footer Placeholder 4">
            <a:extLst>
              <a:ext uri="{FF2B5EF4-FFF2-40B4-BE49-F238E27FC236}">
                <a16:creationId xmlns:a16="http://schemas.microsoft.com/office/drawing/2014/main" id="{E6155A2A-EFC6-461E-A8C1-33A1108EF5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329CE-80FF-43F0-B655-EEE9D28399EE}"/>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592328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6C48F-5A17-4335-B70A-B961A4A701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F4DFA22-971E-465F-8520-CDD3DA5EF29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A0C6729-DEC4-49BE-BB4A-3A0782099A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4985A1-7CFD-40BA-9E55-B3B63C9BCD24}"/>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6" name="Footer Placeholder 5">
            <a:extLst>
              <a:ext uri="{FF2B5EF4-FFF2-40B4-BE49-F238E27FC236}">
                <a16:creationId xmlns:a16="http://schemas.microsoft.com/office/drawing/2014/main" id="{6DC84F48-8B5C-4778-B835-F99F339488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EB58B8-6256-4A2F-B5C6-0EE009D8B658}"/>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4196431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351FF-2E27-44DE-8428-41A532EDF9C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E4DE87A-272D-4636-8DF5-E4CE477106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186264-8E61-4B4B-9443-F98BA374F6F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EE9EE85-96DC-4192-98FC-D6EB8BFC78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03D9245-7226-4A21-AB6A-42B7BA588C7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ECCD7DC-77B5-4AA3-939E-DA546EB9292B}"/>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8" name="Footer Placeholder 7">
            <a:extLst>
              <a:ext uri="{FF2B5EF4-FFF2-40B4-BE49-F238E27FC236}">
                <a16:creationId xmlns:a16="http://schemas.microsoft.com/office/drawing/2014/main" id="{B5BB3C2D-5D16-42A0-985D-60DED8F7EFF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623AEF1-8AB5-4EF6-8850-5E034FE46E70}"/>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2109294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738E1-3E35-4CC6-9C1F-E0E56FA78BB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0EF2802-C32F-41EC-8ED3-D2E221D65688}"/>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4" name="Footer Placeholder 3">
            <a:extLst>
              <a:ext uri="{FF2B5EF4-FFF2-40B4-BE49-F238E27FC236}">
                <a16:creationId xmlns:a16="http://schemas.microsoft.com/office/drawing/2014/main" id="{6D7CB41B-5C35-4140-9267-4421B20F471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222D11-1866-4A04-B53A-94E3C337094E}"/>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1166769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C99FE7-7D87-4474-9300-624EBA54B9F0}"/>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3" name="Footer Placeholder 2">
            <a:extLst>
              <a:ext uri="{FF2B5EF4-FFF2-40B4-BE49-F238E27FC236}">
                <a16:creationId xmlns:a16="http://schemas.microsoft.com/office/drawing/2014/main" id="{9DD00861-BFB1-4C0D-A32D-975E23A7A30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A7BA0B-818F-4695-88C6-90B94B2A08A9}"/>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3135096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8AF36-A350-47B9-982B-CE02C33767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9AEE36E-49D5-41DB-BE55-6CB0E97253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D752280-B17A-4AE7-8019-5AF0D28BE1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95FD88-49B8-4E1A-B761-B6DD8C458FD2}"/>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6" name="Footer Placeholder 5">
            <a:extLst>
              <a:ext uri="{FF2B5EF4-FFF2-40B4-BE49-F238E27FC236}">
                <a16:creationId xmlns:a16="http://schemas.microsoft.com/office/drawing/2014/main" id="{477431E6-AA40-44F3-AF29-4576048722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8F2C88-A350-4CCA-8D01-B27C70BBBAB3}"/>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858599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2E055-E781-4C90-865C-50C9494315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29AE36-3E3F-4C36-BCD5-C895819DB3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696DDC0-0CE8-417B-B15C-15D367110E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354CFA-7CE4-4457-A2F3-DF5F81FF07C5}"/>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6" name="Footer Placeholder 5">
            <a:extLst>
              <a:ext uri="{FF2B5EF4-FFF2-40B4-BE49-F238E27FC236}">
                <a16:creationId xmlns:a16="http://schemas.microsoft.com/office/drawing/2014/main" id="{195F2AE7-02C4-4606-9A77-46A998E74D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98BDA4-D220-43B4-A07D-4BBCB3DCCD72}"/>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3583475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6F0C6-0212-4D2E-84B0-C7D3F59A75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A386147-B792-4CDF-A72D-F9F78B3E33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D7A87C-9401-4EFC-B1B4-00962D373E8F}"/>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5" name="Footer Placeholder 4">
            <a:extLst>
              <a:ext uri="{FF2B5EF4-FFF2-40B4-BE49-F238E27FC236}">
                <a16:creationId xmlns:a16="http://schemas.microsoft.com/office/drawing/2014/main" id="{4A6D6923-C3B6-4275-ADEF-62469A08E1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A71798-45F1-4665-959E-85714A9707AA}"/>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2056813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0F55D4-3F70-4046-9533-A612CB5647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AFED52F-D65E-46B0-8B6C-801AF2989A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7F48D-86CD-4D3A-8369-0F6EC22D39CA}"/>
              </a:ext>
            </a:extLst>
          </p:cNvPr>
          <p:cNvSpPr>
            <a:spLocks noGrp="1"/>
          </p:cNvSpPr>
          <p:nvPr>
            <p:ph type="dt" sz="half" idx="10"/>
          </p:nvPr>
        </p:nvSpPr>
        <p:spPr/>
        <p:txBody>
          <a:bodyPr/>
          <a:lstStyle/>
          <a:p>
            <a:fld id="{D1563823-1ECD-4515-963C-72346AB4E187}" type="datetimeFigureOut">
              <a:rPr lang="en-US" smtClean="0"/>
              <a:t>2/25/2022</a:t>
            </a:fld>
            <a:endParaRPr lang="en-US"/>
          </a:p>
        </p:txBody>
      </p:sp>
      <p:sp>
        <p:nvSpPr>
          <p:cNvPr id="5" name="Footer Placeholder 4">
            <a:extLst>
              <a:ext uri="{FF2B5EF4-FFF2-40B4-BE49-F238E27FC236}">
                <a16:creationId xmlns:a16="http://schemas.microsoft.com/office/drawing/2014/main" id="{DEA20547-7170-4651-A2AB-BC5FB14CCC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3BC399-5ACD-40AA-B08E-DB0AF2E91222}"/>
              </a:ext>
            </a:extLst>
          </p:cNvPr>
          <p:cNvSpPr>
            <a:spLocks noGrp="1"/>
          </p:cNvSpPr>
          <p:nvPr>
            <p:ph type="sldNum" sz="quarter" idx="12"/>
          </p:nvPr>
        </p:nvSpPr>
        <p:spPr/>
        <p:txBody>
          <a:bodyPr/>
          <a:lstStyle/>
          <a:p>
            <a:fld id="{3C00854E-B67A-46E5-AD81-78B42D234AA2}" type="slidenum">
              <a:rPr lang="en-US" smtClean="0"/>
              <a:t>‹#›</a:t>
            </a:fld>
            <a:endParaRPr lang="en-US"/>
          </a:p>
        </p:txBody>
      </p:sp>
    </p:spTree>
    <p:extLst>
      <p:ext uri="{BB962C8B-B14F-4D97-AF65-F5344CB8AC3E}">
        <p14:creationId xmlns:p14="http://schemas.microsoft.com/office/powerpoint/2010/main" val="41395854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AA2EA4-70C4-4E65-81E0-34B12FF0E0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42E6406-D622-47B0-BC68-D4CA21AF7B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8B4A95-3AEA-4512-BBC6-0B19D4C252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63823-1ECD-4515-963C-72346AB4E187}" type="datetimeFigureOut">
              <a:rPr lang="en-US" smtClean="0"/>
              <a:t>2/25/2022</a:t>
            </a:fld>
            <a:endParaRPr lang="en-US"/>
          </a:p>
        </p:txBody>
      </p:sp>
      <p:sp>
        <p:nvSpPr>
          <p:cNvPr id="5" name="Footer Placeholder 4">
            <a:extLst>
              <a:ext uri="{FF2B5EF4-FFF2-40B4-BE49-F238E27FC236}">
                <a16:creationId xmlns:a16="http://schemas.microsoft.com/office/drawing/2014/main" id="{07D73617-E5CF-47A5-B2D4-6D44A452DA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E488F4-6D3E-461A-A42F-984D82F3A5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00854E-B67A-46E5-AD81-78B42D234AA2}" type="slidenum">
              <a:rPr lang="en-US" smtClean="0"/>
              <a:t>‹#›</a:t>
            </a:fld>
            <a:endParaRPr lang="en-US"/>
          </a:p>
        </p:txBody>
      </p:sp>
    </p:spTree>
    <p:extLst>
      <p:ext uri="{BB962C8B-B14F-4D97-AF65-F5344CB8AC3E}">
        <p14:creationId xmlns:p14="http://schemas.microsoft.com/office/powerpoint/2010/main" val="41901376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tiff"/></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ogo&#10;&#10;Description automatically generated">
            <a:extLst>
              <a:ext uri="{FF2B5EF4-FFF2-40B4-BE49-F238E27FC236}">
                <a16:creationId xmlns:a16="http://schemas.microsoft.com/office/drawing/2014/main" id="{E0C3B0E7-F7C2-4ED6-B034-9D4B4DABE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84" y="630195"/>
            <a:ext cx="942109" cy="1219200"/>
          </a:xfrm>
          <a:prstGeom prst="rect">
            <a:avLst/>
          </a:prstGeom>
        </p:spPr>
      </p:pic>
      <p:sp>
        <p:nvSpPr>
          <p:cNvPr id="2" name="Title 1">
            <a:extLst>
              <a:ext uri="{FF2B5EF4-FFF2-40B4-BE49-F238E27FC236}">
                <a16:creationId xmlns:a16="http://schemas.microsoft.com/office/drawing/2014/main" id="{E5436C5F-E8C0-4D1C-AEC6-B1F49818C2BA}"/>
              </a:ext>
            </a:extLst>
          </p:cNvPr>
          <p:cNvSpPr>
            <a:spLocks noGrp="1"/>
          </p:cNvSpPr>
          <p:nvPr>
            <p:ph type="ctrTitle"/>
          </p:nvPr>
        </p:nvSpPr>
        <p:spPr>
          <a:xfrm>
            <a:off x="4001109" y="0"/>
            <a:ext cx="7506047" cy="1219200"/>
          </a:xfrm>
        </p:spPr>
        <p:txBody>
          <a:bodyPr>
            <a:normAutofit/>
          </a:bodyPr>
          <a:lstStyle/>
          <a:p>
            <a:r>
              <a:rPr lang="en-US" sz="3200" b="1" i="1" dirty="0" err="1"/>
              <a:t>SEEEDing</a:t>
            </a:r>
            <a:r>
              <a:rPr lang="en-US" sz="3200" b="1" i="1" dirty="0"/>
              <a:t> Knoxville’s Just Energy Ecosystem </a:t>
            </a:r>
            <a:br>
              <a:rPr lang="en-US" sz="3200" b="1" dirty="0"/>
            </a:br>
            <a:endParaRPr lang="en-US" sz="3200" b="1" dirty="0"/>
          </a:p>
        </p:txBody>
      </p:sp>
      <p:sp>
        <p:nvSpPr>
          <p:cNvPr id="3" name="Subtitle 2">
            <a:extLst>
              <a:ext uri="{FF2B5EF4-FFF2-40B4-BE49-F238E27FC236}">
                <a16:creationId xmlns:a16="http://schemas.microsoft.com/office/drawing/2014/main" id="{68A797A5-106D-46C1-853D-7D483DEE0556}"/>
              </a:ext>
            </a:extLst>
          </p:cNvPr>
          <p:cNvSpPr>
            <a:spLocks noGrp="1"/>
          </p:cNvSpPr>
          <p:nvPr>
            <p:ph type="subTitle" idx="1"/>
          </p:nvPr>
        </p:nvSpPr>
        <p:spPr>
          <a:xfrm>
            <a:off x="242466" y="858648"/>
            <a:ext cx="6352297" cy="3137152"/>
          </a:xfrm>
        </p:spPr>
        <p:txBody>
          <a:bodyPr>
            <a:noAutofit/>
          </a:bodyPr>
          <a:lstStyle/>
          <a:p>
            <a:pPr marL="973138" indent="123825" algn="l">
              <a:lnSpc>
                <a:spcPct val="100000"/>
              </a:lnSpc>
              <a:spcBef>
                <a:spcPts val="0"/>
              </a:spcBef>
            </a:pPr>
            <a:r>
              <a:rPr lang="en-US" sz="1600" b="1" dirty="0"/>
              <a:t>Proposal submitted by </a:t>
            </a:r>
          </a:p>
          <a:p>
            <a:pPr marL="973138" indent="123825" algn="l">
              <a:lnSpc>
                <a:spcPct val="100000"/>
              </a:lnSpc>
              <a:spcBef>
                <a:spcPts val="0"/>
              </a:spcBef>
            </a:pPr>
            <a:r>
              <a:rPr lang="en-US" sz="1600" dirty="0"/>
              <a:t>Socially Equal Energy Efficient Development (</a:t>
            </a:r>
            <a:r>
              <a:rPr lang="en-US" sz="1600"/>
              <a:t>SEEED)</a:t>
            </a:r>
            <a:endParaRPr lang="en-US" sz="1600" dirty="0"/>
          </a:p>
          <a:p>
            <a:pPr marL="973138" indent="123825" algn="l">
              <a:lnSpc>
                <a:spcPct val="100000"/>
              </a:lnSpc>
              <a:spcBef>
                <a:spcPts val="0"/>
              </a:spcBef>
            </a:pPr>
            <a:r>
              <a:rPr lang="en-US" sz="1600" dirty="0"/>
              <a:t>Knoxville, TN (Urban Appalachia)</a:t>
            </a:r>
          </a:p>
          <a:p>
            <a:pPr algn="l">
              <a:lnSpc>
                <a:spcPct val="100000"/>
              </a:lnSpc>
              <a:spcBef>
                <a:spcPts val="0"/>
              </a:spcBef>
            </a:pPr>
            <a:endParaRPr lang="en-US" sz="1600" b="1" dirty="0"/>
          </a:p>
          <a:p>
            <a:pPr algn="l"/>
            <a:endParaRPr lang="en-US" sz="1600" b="1" dirty="0"/>
          </a:p>
          <a:p>
            <a:pPr algn="l"/>
            <a:r>
              <a:rPr lang="en-US" sz="1600" b="1" dirty="0"/>
              <a:t>Project Goals</a:t>
            </a:r>
          </a:p>
          <a:p>
            <a:pPr marL="342900" indent="-342900" algn="l">
              <a:buFont typeface="Arial" panose="020B0604020202020204" pitchFamily="34" charset="0"/>
              <a:buChar char="•"/>
            </a:pPr>
            <a:r>
              <a:rPr lang="en-US" sz="1600" dirty="0">
                <a:effectLst/>
              </a:rPr>
              <a:t>Inspire and increase participation in clean energy jobs training and economic advancement for the disadvantaged young people in the under-resourced neighborhoods served by SEEED. </a:t>
            </a:r>
          </a:p>
          <a:p>
            <a:pPr marL="342900" indent="-342900" algn="l">
              <a:buFont typeface="Arial" panose="020B0604020202020204" pitchFamily="34" charset="0"/>
              <a:buChar char="•"/>
            </a:pPr>
            <a:r>
              <a:rPr lang="en-US" sz="1600" dirty="0">
                <a:effectLst/>
              </a:rPr>
              <a:t>Enable the development of replicable clean energy transitions that deliver equitable benefits across disadvantaged communities.</a:t>
            </a:r>
          </a:p>
          <a:p>
            <a:pPr marL="342900" indent="-342900" algn="l">
              <a:buFont typeface="Arial" panose="020B0604020202020204" pitchFamily="34" charset="0"/>
              <a:buChar char="•"/>
            </a:pPr>
            <a:r>
              <a:rPr lang="en-US" sz="1600" dirty="0"/>
              <a:t>Expand SEEED’s network </a:t>
            </a:r>
            <a:r>
              <a:rPr lang="en-US" sz="1600" dirty="0">
                <a:effectLst/>
              </a:rPr>
              <a:t>through the development of new connections and strengthening existing partnerships </a:t>
            </a:r>
            <a:r>
              <a:rPr lang="en-US" sz="1600" dirty="0"/>
              <a:t>to create a just energy ecosystem. </a:t>
            </a:r>
            <a:endParaRPr lang="en-US" sz="1600" dirty="0">
              <a:effectLst/>
            </a:endParaRPr>
          </a:p>
          <a:p>
            <a:pPr marL="342900" indent="-342900" algn="l">
              <a:buFont typeface="Arial" panose="020B0604020202020204" pitchFamily="34" charset="0"/>
              <a:buChar char="•"/>
            </a:pPr>
            <a:r>
              <a:rPr lang="en-US" sz="1600" dirty="0"/>
              <a:t>Advance futures literacy capabilities for the people whose current future includes capacity building for the clean energy economy and those on the frontlines of climate change.</a:t>
            </a:r>
          </a:p>
        </p:txBody>
      </p:sp>
      <p:pic>
        <p:nvPicPr>
          <p:cNvPr id="7" name="Picture 6" descr="Diagram&#10;&#10;Description automatically generated">
            <a:extLst>
              <a:ext uri="{FF2B5EF4-FFF2-40B4-BE49-F238E27FC236}">
                <a16:creationId xmlns:a16="http://schemas.microsoft.com/office/drawing/2014/main" id="{FFF16B78-1174-FC42-AEAF-1B76FC25826A}"/>
              </a:ext>
            </a:extLst>
          </p:cNvPr>
          <p:cNvPicPr>
            <a:picLocks noChangeAspect="1"/>
          </p:cNvPicPr>
          <p:nvPr/>
        </p:nvPicPr>
        <p:blipFill>
          <a:blip r:embed="rId3">
            <a:alphaModFix amt="96000"/>
            <a:extLst>
              <a:ext uri="{28A0092B-C50C-407E-A947-70E740481C1C}">
                <a14:useLocalDpi xmlns:a14="http://schemas.microsoft.com/office/drawing/2010/main" val="0"/>
              </a:ext>
            </a:extLst>
          </a:blip>
          <a:stretch>
            <a:fillRect/>
          </a:stretch>
        </p:blipFill>
        <p:spPr>
          <a:xfrm>
            <a:off x="6280161" y="1251007"/>
            <a:ext cx="5838655" cy="4976798"/>
          </a:xfrm>
          <a:prstGeom prst="rect">
            <a:avLst/>
          </a:prstGeom>
        </p:spPr>
      </p:pic>
      <p:pic>
        <p:nvPicPr>
          <p:cNvPr id="9" name="Picture 8" descr="Logo&#10;&#10;Description automatically generated">
            <a:extLst>
              <a:ext uri="{FF2B5EF4-FFF2-40B4-BE49-F238E27FC236}">
                <a16:creationId xmlns:a16="http://schemas.microsoft.com/office/drawing/2014/main" id="{9465203C-51B3-114D-A9D0-A4AE098925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95497" y="6054588"/>
            <a:ext cx="1223319" cy="654946"/>
          </a:xfrm>
          <a:prstGeom prst="rect">
            <a:avLst/>
          </a:prstGeom>
        </p:spPr>
      </p:pic>
      <p:pic>
        <p:nvPicPr>
          <p:cNvPr id="12" name="Picture 11" descr="Graphical user interface&#10;&#10;Description automatically generated">
            <a:extLst>
              <a:ext uri="{FF2B5EF4-FFF2-40B4-BE49-F238E27FC236}">
                <a16:creationId xmlns:a16="http://schemas.microsoft.com/office/drawing/2014/main" id="{0B2AB7B4-D843-3347-82EF-11DD0F6848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4238" y="5618205"/>
            <a:ext cx="4597400" cy="1219200"/>
          </a:xfrm>
          <a:prstGeom prst="rect">
            <a:avLst/>
          </a:prstGeom>
        </p:spPr>
      </p:pic>
    </p:spTree>
    <p:extLst>
      <p:ext uri="{BB962C8B-B14F-4D97-AF65-F5344CB8AC3E}">
        <p14:creationId xmlns:p14="http://schemas.microsoft.com/office/powerpoint/2010/main" val="20556363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ogo&#10;&#10;Description automatically generated">
            <a:extLst>
              <a:ext uri="{FF2B5EF4-FFF2-40B4-BE49-F238E27FC236}">
                <a16:creationId xmlns:a16="http://schemas.microsoft.com/office/drawing/2014/main" id="{E0C3B0E7-F7C2-4ED6-B034-9D4B4DABE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543" y="123825"/>
            <a:ext cx="2885209" cy="3733800"/>
          </a:xfrm>
          <a:prstGeom prst="rect">
            <a:avLst/>
          </a:prstGeom>
        </p:spPr>
      </p:pic>
      <p:sp>
        <p:nvSpPr>
          <p:cNvPr id="2" name="Title 1">
            <a:extLst>
              <a:ext uri="{FF2B5EF4-FFF2-40B4-BE49-F238E27FC236}">
                <a16:creationId xmlns:a16="http://schemas.microsoft.com/office/drawing/2014/main" id="{E5436C5F-E8C0-4D1C-AEC6-B1F49818C2BA}"/>
              </a:ext>
            </a:extLst>
          </p:cNvPr>
          <p:cNvSpPr>
            <a:spLocks noGrp="1"/>
          </p:cNvSpPr>
          <p:nvPr>
            <p:ph type="ctrTitle"/>
          </p:nvPr>
        </p:nvSpPr>
        <p:spPr>
          <a:xfrm>
            <a:off x="1523999" y="304801"/>
            <a:ext cx="9344025" cy="2314574"/>
          </a:xfrm>
        </p:spPr>
        <p:txBody>
          <a:bodyPr>
            <a:normAutofit/>
          </a:bodyPr>
          <a:lstStyle/>
          <a:p>
            <a:r>
              <a:rPr lang="en-US" dirty="0"/>
              <a:t>Knoxville Tennessee</a:t>
            </a:r>
            <a:br>
              <a:rPr lang="en-US" dirty="0"/>
            </a:br>
            <a:r>
              <a:rPr lang="en-US" sz="3600" i="1" dirty="0"/>
              <a:t>Urban Appalachia</a:t>
            </a:r>
            <a:br>
              <a:rPr lang="en-US" dirty="0"/>
            </a:br>
            <a:endParaRPr lang="en-US" dirty="0"/>
          </a:p>
        </p:txBody>
      </p:sp>
      <p:sp>
        <p:nvSpPr>
          <p:cNvPr id="3" name="Subtitle 2">
            <a:extLst>
              <a:ext uri="{FF2B5EF4-FFF2-40B4-BE49-F238E27FC236}">
                <a16:creationId xmlns:a16="http://schemas.microsoft.com/office/drawing/2014/main" id="{68A797A5-106D-46C1-853D-7D483DEE0556}"/>
              </a:ext>
            </a:extLst>
          </p:cNvPr>
          <p:cNvSpPr>
            <a:spLocks noGrp="1"/>
          </p:cNvSpPr>
          <p:nvPr>
            <p:ph type="subTitle" idx="1"/>
          </p:nvPr>
        </p:nvSpPr>
        <p:spPr>
          <a:xfrm>
            <a:off x="2909454" y="2000249"/>
            <a:ext cx="7758545" cy="3024333"/>
          </a:xfrm>
        </p:spPr>
        <p:txBody>
          <a:bodyPr>
            <a:normAutofit/>
          </a:bodyPr>
          <a:lstStyle/>
          <a:p>
            <a:pPr algn="l"/>
            <a:r>
              <a:rPr lang="en-US" dirty="0">
                <a:effectLst/>
              </a:rPr>
              <a:t>SEEED’s energy Innovation project has two objectives:</a:t>
            </a:r>
          </a:p>
          <a:p>
            <a:pPr marL="457200" indent="-457200" algn="l">
              <a:buAutoNum type="arabicPeriod"/>
            </a:pPr>
            <a:r>
              <a:rPr lang="en-US" dirty="0"/>
              <a:t>T</a:t>
            </a:r>
            <a:r>
              <a:rPr lang="en-US" dirty="0">
                <a:effectLst/>
              </a:rPr>
              <a:t>o inspire and increase participation in clean energy jobs training and economic advancement for the disadvantaged young people in the under-resourced neighborhoods served by SEEED. </a:t>
            </a:r>
          </a:p>
          <a:p>
            <a:pPr marL="457200" indent="-457200" algn="l">
              <a:buAutoNum type="arabicPeriod"/>
            </a:pPr>
            <a:r>
              <a:rPr lang="en-US" dirty="0"/>
              <a:t>T</a:t>
            </a:r>
            <a:r>
              <a:rPr lang="en-US" dirty="0">
                <a:effectLst/>
              </a:rPr>
              <a:t>o enable the development of replicable clean energy transitions that deliver equitable benefits across disadvantaged communities. </a:t>
            </a:r>
            <a:endParaRPr lang="en-US" dirty="0"/>
          </a:p>
        </p:txBody>
      </p:sp>
      <p:sp>
        <p:nvSpPr>
          <p:cNvPr id="6" name="TextBox 5">
            <a:extLst>
              <a:ext uri="{FF2B5EF4-FFF2-40B4-BE49-F238E27FC236}">
                <a16:creationId xmlns:a16="http://schemas.microsoft.com/office/drawing/2014/main" id="{BAFDAE1F-3343-4DEB-AF9F-AAAA9421A11A}"/>
              </a:ext>
            </a:extLst>
          </p:cNvPr>
          <p:cNvSpPr txBox="1"/>
          <p:nvPr/>
        </p:nvSpPr>
        <p:spPr>
          <a:xfrm>
            <a:off x="1062182" y="5024582"/>
            <a:ext cx="9245600" cy="1754326"/>
          </a:xfrm>
          <a:prstGeom prst="rect">
            <a:avLst/>
          </a:prstGeom>
          <a:noFill/>
        </p:spPr>
        <p:txBody>
          <a:bodyPr wrap="square" rtlCol="0">
            <a:spAutoFit/>
          </a:bodyPr>
          <a:lstStyle/>
          <a:p>
            <a:pPr marL="457200" indent="-457200" algn="l">
              <a:buAutoNum type="arabicPeriod"/>
            </a:pPr>
            <a:r>
              <a:rPr lang="en-US">
                <a:effectLst/>
              </a:rPr>
              <a:t>Embedded in the struggle are barriers stemming from racial wealth disparities as well as a lack of futures literacy necessary for decision-making at the community level. Low income residents just don't understand how they will bear the brunt of climate change or how they can benefit from the green economy. Through this challenge, partners would connect with local and global institutions to bridge knowledge and build capacity to advance economic opportunity and plan for a more inclusive and clean energy future.</a:t>
            </a:r>
            <a:endParaRPr lang="en-US" dirty="0">
              <a:effectLst/>
            </a:endParaRPr>
          </a:p>
        </p:txBody>
      </p:sp>
    </p:spTree>
    <p:extLst>
      <p:ext uri="{BB962C8B-B14F-4D97-AF65-F5344CB8AC3E}">
        <p14:creationId xmlns:p14="http://schemas.microsoft.com/office/powerpoint/2010/main" val="34754289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256</Words>
  <Application>Microsoft Office PowerPoint</Application>
  <PresentationFormat>Widescreen</PresentationFormat>
  <Paragraphs>16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SEEEDing Knoxville’s Just Energy Ecosystem  </vt:lpstr>
      <vt:lpstr>Knoxville Tennessee Urban Appalachia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SEEED, Three3, the city of Knoxville</dc:title>
  <dc:creator>Laurel Bowen</dc:creator>
  <cp:lastModifiedBy>Laurel Bowen</cp:lastModifiedBy>
  <cp:revision>5</cp:revision>
  <dcterms:created xsi:type="dcterms:W3CDTF">2022-02-25T19:34:52Z</dcterms:created>
  <dcterms:modified xsi:type="dcterms:W3CDTF">2022-02-25T21:17:00Z</dcterms:modified>
</cp:coreProperties>
</file>