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
  </p:notesMasterIdLst>
  <p:sldIdLst>
    <p:sldId id="314" r:id="rId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6" d="100"/>
          <a:sy n="86" d="100"/>
        </p:scale>
        <p:origin x="562" y="4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45A4275-F67D-4329-A116-B846C1EC8EC5}" type="datetimeFigureOut">
              <a:rPr lang="en-US" smtClean="0"/>
              <a:t>2/25/2022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B19FEBA-3A5D-427E-8213-EEB5EF6874E5}" type="slidenum">
              <a:rPr lang="en-US" smtClean="0"/>
              <a:t>‹#›</a:t>
            </a:fld>
            <a:endParaRPr lang="en-US"/>
          </a:p>
        </p:txBody>
      </p:sp>
    </p:spTree>
    <p:extLst>
      <p:ext uri="{BB962C8B-B14F-4D97-AF65-F5344CB8AC3E}">
        <p14:creationId xmlns:p14="http://schemas.microsoft.com/office/powerpoint/2010/main" val="177787874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endParaRPr lang="en-US"/>
          </a:p>
          <a:p>
            <a:pPr marL="15875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en-US" sz="1100" b="1">
                <a:solidFill>
                  <a:schemeClr val="tx1"/>
                </a:solidFill>
                <a:effectLst/>
                <a:latin typeface="+mn-lt"/>
                <a:ea typeface="Calibri" panose="020F0502020204030204" pitchFamily="34" charset="0"/>
                <a:cs typeface="Arial" panose="020B0604020202020204" pitchFamily="34" charset="0"/>
              </a:rPr>
              <a:t>Jacob</a:t>
            </a:r>
          </a:p>
          <a:p>
            <a:pPr marL="15875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en-US" sz="1100" b="1">
                <a:solidFill>
                  <a:schemeClr val="tx1"/>
                </a:solidFill>
                <a:effectLst/>
                <a:latin typeface="+mn-lt"/>
                <a:ea typeface="Calibri" panose="020F0502020204030204" pitchFamily="34" charset="0"/>
                <a:cs typeface="Arial" panose="020B0604020202020204" pitchFamily="34" charset="0"/>
              </a:rPr>
              <a:t>Mission: </a:t>
            </a:r>
            <a:r>
              <a:rPr lang="en-US" sz="1100">
                <a:solidFill>
                  <a:schemeClr val="tx1"/>
                </a:solidFill>
                <a:latin typeface="+mn-lt"/>
                <a:cs typeface="Calibri"/>
              </a:rPr>
              <a:t>To inspire</a:t>
            </a:r>
            <a:r>
              <a:rPr lang="en-US" sz="1100" b="0" i="0">
                <a:solidFill>
                  <a:schemeClr val="tx1"/>
                </a:solidFill>
                <a:effectLst/>
                <a:latin typeface="+mn-lt"/>
                <a:cs typeface="Calibri"/>
              </a:rPr>
              <a:t> and educate Midwesterners to end new installations of fossil fuel equipment in residential and commercial buildings by 2030, and to achieve zero emissions from these buildings by 2050, with intentional and consistent integration of equity and labor justice across all facets of our work. </a:t>
            </a:r>
          </a:p>
          <a:p>
            <a:pPr marL="158750" indent="0">
              <a:buNone/>
            </a:pPr>
            <a:endParaRPr lang="en-US"/>
          </a:p>
        </p:txBody>
      </p:sp>
    </p:spTree>
    <p:extLst>
      <p:ext uri="{BB962C8B-B14F-4D97-AF65-F5344CB8AC3E}">
        <p14:creationId xmlns:p14="http://schemas.microsoft.com/office/powerpoint/2010/main" val="334607196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99BDE5-A3B9-4297-B584-0E227317F8A3}"/>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1AB01D58-EBAA-4751-8330-785BF96C5D7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DC7F6093-83D4-49E9-8A52-83070E55A79D}"/>
              </a:ext>
            </a:extLst>
          </p:cNvPr>
          <p:cNvSpPr>
            <a:spLocks noGrp="1"/>
          </p:cNvSpPr>
          <p:nvPr>
            <p:ph type="dt" sz="half" idx="10"/>
          </p:nvPr>
        </p:nvSpPr>
        <p:spPr/>
        <p:txBody>
          <a:bodyPr/>
          <a:lstStyle/>
          <a:p>
            <a:fld id="{EB550852-156D-433A-B9C7-F6FE0DB25504}" type="datetimeFigureOut">
              <a:rPr lang="en-US" smtClean="0"/>
              <a:t>2/25/2022</a:t>
            </a:fld>
            <a:endParaRPr lang="en-US"/>
          </a:p>
        </p:txBody>
      </p:sp>
      <p:sp>
        <p:nvSpPr>
          <p:cNvPr id="5" name="Footer Placeholder 4">
            <a:extLst>
              <a:ext uri="{FF2B5EF4-FFF2-40B4-BE49-F238E27FC236}">
                <a16:creationId xmlns:a16="http://schemas.microsoft.com/office/drawing/2014/main" id="{F0C34EA1-A269-4E66-9682-FAE6A92FB7C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0173B47-818E-4691-8B33-AD6017ACF6FD}"/>
              </a:ext>
            </a:extLst>
          </p:cNvPr>
          <p:cNvSpPr>
            <a:spLocks noGrp="1"/>
          </p:cNvSpPr>
          <p:nvPr>
            <p:ph type="sldNum" sz="quarter" idx="12"/>
          </p:nvPr>
        </p:nvSpPr>
        <p:spPr/>
        <p:txBody>
          <a:bodyPr/>
          <a:lstStyle/>
          <a:p>
            <a:fld id="{D77FDEEA-665F-47B2-9CE7-725830A2C7AE}" type="slidenum">
              <a:rPr lang="en-US" smtClean="0"/>
              <a:t>‹#›</a:t>
            </a:fld>
            <a:endParaRPr lang="en-US"/>
          </a:p>
        </p:txBody>
      </p:sp>
    </p:spTree>
    <p:extLst>
      <p:ext uri="{BB962C8B-B14F-4D97-AF65-F5344CB8AC3E}">
        <p14:creationId xmlns:p14="http://schemas.microsoft.com/office/powerpoint/2010/main" val="175060740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1961F6-815A-4111-8522-3B6532B0F96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277E62A6-65BC-471F-B285-CFD52B623AF2}"/>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C1FAB13-56A8-4979-981D-8EE260587C42}"/>
              </a:ext>
            </a:extLst>
          </p:cNvPr>
          <p:cNvSpPr>
            <a:spLocks noGrp="1"/>
          </p:cNvSpPr>
          <p:nvPr>
            <p:ph type="dt" sz="half" idx="10"/>
          </p:nvPr>
        </p:nvSpPr>
        <p:spPr/>
        <p:txBody>
          <a:bodyPr/>
          <a:lstStyle/>
          <a:p>
            <a:fld id="{EB550852-156D-433A-B9C7-F6FE0DB25504}" type="datetimeFigureOut">
              <a:rPr lang="en-US" smtClean="0"/>
              <a:t>2/25/2022</a:t>
            </a:fld>
            <a:endParaRPr lang="en-US"/>
          </a:p>
        </p:txBody>
      </p:sp>
      <p:sp>
        <p:nvSpPr>
          <p:cNvPr id="5" name="Footer Placeholder 4">
            <a:extLst>
              <a:ext uri="{FF2B5EF4-FFF2-40B4-BE49-F238E27FC236}">
                <a16:creationId xmlns:a16="http://schemas.microsoft.com/office/drawing/2014/main" id="{D051110B-12B5-41C8-90BD-136B2C12C6B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0AB4078-2AC1-4AED-9B0A-F82DCE726C1D}"/>
              </a:ext>
            </a:extLst>
          </p:cNvPr>
          <p:cNvSpPr>
            <a:spLocks noGrp="1"/>
          </p:cNvSpPr>
          <p:nvPr>
            <p:ph type="sldNum" sz="quarter" idx="12"/>
          </p:nvPr>
        </p:nvSpPr>
        <p:spPr/>
        <p:txBody>
          <a:bodyPr/>
          <a:lstStyle/>
          <a:p>
            <a:fld id="{D77FDEEA-665F-47B2-9CE7-725830A2C7AE}" type="slidenum">
              <a:rPr lang="en-US" smtClean="0"/>
              <a:t>‹#›</a:t>
            </a:fld>
            <a:endParaRPr lang="en-US"/>
          </a:p>
        </p:txBody>
      </p:sp>
    </p:spTree>
    <p:extLst>
      <p:ext uri="{BB962C8B-B14F-4D97-AF65-F5344CB8AC3E}">
        <p14:creationId xmlns:p14="http://schemas.microsoft.com/office/powerpoint/2010/main" val="316664643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8F2F16-8E0C-476F-8DF6-30B60F1AF7DB}"/>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8299D3B0-BC79-4F97-B14A-A0815001B8FF}"/>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A594330-5740-4793-B80A-82EC722B2871}"/>
              </a:ext>
            </a:extLst>
          </p:cNvPr>
          <p:cNvSpPr>
            <a:spLocks noGrp="1"/>
          </p:cNvSpPr>
          <p:nvPr>
            <p:ph type="dt" sz="half" idx="10"/>
          </p:nvPr>
        </p:nvSpPr>
        <p:spPr/>
        <p:txBody>
          <a:bodyPr/>
          <a:lstStyle/>
          <a:p>
            <a:fld id="{EB550852-156D-433A-B9C7-F6FE0DB25504}" type="datetimeFigureOut">
              <a:rPr lang="en-US" smtClean="0"/>
              <a:t>2/25/2022</a:t>
            </a:fld>
            <a:endParaRPr lang="en-US"/>
          </a:p>
        </p:txBody>
      </p:sp>
      <p:sp>
        <p:nvSpPr>
          <p:cNvPr id="5" name="Footer Placeholder 4">
            <a:extLst>
              <a:ext uri="{FF2B5EF4-FFF2-40B4-BE49-F238E27FC236}">
                <a16:creationId xmlns:a16="http://schemas.microsoft.com/office/drawing/2014/main" id="{6F0462F3-9D10-4BFD-9F1B-F97CE7650EC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DB68E5F-239F-4F02-9BAD-ED5302F67124}"/>
              </a:ext>
            </a:extLst>
          </p:cNvPr>
          <p:cNvSpPr>
            <a:spLocks noGrp="1"/>
          </p:cNvSpPr>
          <p:nvPr>
            <p:ph type="sldNum" sz="quarter" idx="12"/>
          </p:nvPr>
        </p:nvSpPr>
        <p:spPr/>
        <p:txBody>
          <a:bodyPr/>
          <a:lstStyle/>
          <a:p>
            <a:fld id="{D77FDEEA-665F-47B2-9CE7-725830A2C7AE}" type="slidenum">
              <a:rPr lang="en-US" smtClean="0"/>
              <a:t>‹#›</a:t>
            </a:fld>
            <a:endParaRPr lang="en-US"/>
          </a:p>
        </p:txBody>
      </p:sp>
    </p:spTree>
    <p:extLst>
      <p:ext uri="{BB962C8B-B14F-4D97-AF65-F5344CB8AC3E}">
        <p14:creationId xmlns:p14="http://schemas.microsoft.com/office/powerpoint/2010/main" val="255476621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36833A-F256-4575-8BC1-161980C51205}"/>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29EA88B1-DFFA-4521-878C-E779C46A9EC3}"/>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6A8F1370-FB83-4700-A4B9-911B3F34CB12}"/>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5B9E1BF2-6772-4F1C-A1C1-B3AC50663787}"/>
              </a:ext>
            </a:extLst>
          </p:cNvPr>
          <p:cNvSpPr>
            <a:spLocks noGrp="1"/>
          </p:cNvSpPr>
          <p:nvPr>
            <p:ph type="dt" sz="half" idx="10"/>
          </p:nvPr>
        </p:nvSpPr>
        <p:spPr/>
        <p:txBody>
          <a:bodyPr/>
          <a:lstStyle/>
          <a:p>
            <a:fld id="{EB550852-156D-433A-B9C7-F6FE0DB25504}" type="datetimeFigureOut">
              <a:rPr lang="en-US" smtClean="0"/>
              <a:t>2/25/2022</a:t>
            </a:fld>
            <a:endParaRPr lang="en-US"/>
          </a:p>
        </p:txBody>
      </p:sp>
      <p:sp>
        <p:nvSpPr>
          <p:cNvPr id="6" name="Footer Placeholder 5">
            <a:extLst>
              <a:ext uri="{FF2B5EF4-FFF2-40B4-BE49-F238E27FC236}">
                <a16:creationId xmlns:a16="http://schemas.microsoft.com/office/drawing/2014/main" id="{88D7324B-380F-4EF1-9562-F0AA227DFBC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58B96356-EDE3-42C0-8CA5-D411BF7F3FD9}"/>
              </a:ext>
            </a:extLst>
          </p:cNvPr>
          <p:cNvSpPr>
            <a:spLocks noGrp="1"/>
          </p:cNvSpPr>
          <p:nvPr>
            <p:ph type="sldNum" sz="quarter" idx="12"/>
          </p:nvPr>
        </p:nvSpPr>
        <p:spPr/>
        <p:txBody>
          <a:bodyPr/>
          <a:lstStyle/>
          <a:p>
            <a:fld id="{D77FDEEA-665F-47B2-9CE7-725830A2C7AE}" type="slidenum">
              <a:rPr lang="en-US" smtClean="0"/>
              <a:t>‹#›</a:t>
            </a:fld>
            <a:endParaRPr lang="en-US"/>
          </a:p>
        </p:txBody>
      </p:sp>
    </p:spTree>
    <p:extLst>
      <p:ext uri="{BB962C8B-B14F-4D97-AF65-F5344CB8AC3E}">
        <p14:creationId xmlns:p14="http://schemas.microsoft.com/office/powerpoint/2010/main" val="340532937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ED2777-D2D2-4445-99D8-BA9C52B79D40}"/>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5025AFE6-30FD-4EE6-A9EB-B8AD0EB4733A}"/>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87DA9551-4809-49DA-A72D-77479C3F5AED}"/>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452F51B-7DD4-4F35-80FE-322757B9CC32}"/>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12CE9A42-551C-4539-BFE1-A88098D7AA02}"/>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3A8645BF-C3CC-4BE6-8C8F-FA67530ACC72}"/>
              </a:ext>
            </a:extLst>
          </p:cNvPr>
          <p:cNvSpPr>
            <a:spLocks noGrp="1"/>
          </p:cNvSpPr>
          <p:nvPr>
            <p:ph type="dt" sz="half" idx="10"/>
          </p:nvPr>
        </p:nvSpPr>
        <p:spPr/>
        <p:txBody>
          <a:bodyPr/>
          <a:lstStyle/>
          <a:p>
            <a:fld id="{EB550852-156D-433A-B9C7-F6FE0DB25504}" type="datetimeFigureOut">
              <a:rPr lang="en-US" smtClean="0"/>
              <a:t>2/25/2022</a:t>
            </a:fld>
            <a:endParaRPr lang="en-US"/>
          </a:p>
        </p:txBody>
      </p:sp>
      <p:sp>
        <p:nvSpPr>
          <p:cNvPr id="8" name="Footer Placeholder 7">
            <a:extLst>
              <a:ext uri="{FF2B5EF4-FFF2-40B4-BE49-F238E27FC236}">
                <a16:creationId xmlns:a16="http://schemas.microsoft.com/office/drawing/2014/main" id="{2E5317C8-A0FB-4FE6-BCA3-7E77687D9820}"/>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51502133-B4D9-485B-A662-8637B89ED05A}"/>
              </a:ext>
            </a:extLst>
          </p:cNvPr>
          <p:cNvSpPr>
            <a:spLocks noGrp="1"/>
          </p:cNvSpPr>
          <p:nvPr>
            <p:ph type="sldNum" sz="quarter" idx="12"/>
          </p:nvPr>
        </p:nvSpPr>
        <p:spPr/>
        <p:txBody>
          <a:bodyPr/>
          <a:lstStyle/>
          <a:p>
            <a:fld id="{D77FDEEA-665F-47B2-9CE7-725830A2C7AE}" type="slidenum">
              <a:rPr lang="en-US" smtClean="0"/>
              <a:t>‹#›</a:t>
            </a:fld>
            <a:endParaRPr lang="en-US"/>
          </a:p>
        </p:txBody>
      </p:sp>
    </p:spTree>
    <p:extLst>
      <p:ext uri="{BB962C8B-B14F-4D97-AF65-F5344CB8AC3E}">
        <p14:creationId xmlns:p14="http://schemas.microsoft.com/office/powerpoint/2010/main" val="15969340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676078-4BFE-4031-922C-8AA3EAF0075C}"/>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CA665F76-D7C2-40D2-A269-BA9408FF02C3}"/>
              </a:ext>
            </a:extLst>
          </p:cNvPr>
          <p:cNvSpPr>
            <a:spLocks noGrp="1"/>
          </p:cNvSpPr>
          <p:nvPr>
            <p:ph type="dt" sz="half" idx="10"/>
          </p:nvPr>
        </p:nvSpPr>
        <p:spPr/>
        <p:txBody>
          <a:bodyPr/>
          <a:lstStyle/>
          <a:p>
            <a:fld id="{EB550852-156D-433A-B9C7-F6FE0DB25504}" type="datetimeFigureOut">
              <a:rPr lang="en-US" smtClean="0"/>
              <a:t>2/25/2022</a:t>
            </a:fld>
            <a:endParaRPr lang="en-US"/>
          </a:p>
        </p:txBody>
      </p:sp>
      <p:sp>
        <p:nvSpPr>
          <p:cNvPr id="4" name="Footer Placeholder 3">
            <a:extLst>
              <a:ext uri="{FF2B5EF4-FFF2-40B4-BE49-F238E27FC236}">
                <a16:creationId xmlns:a16="http://schemas.microsoft.com/office/drawing/2014/main" id="{A58F5332-A4D8-4F36-8557-5BDA4F7DE4ED}"/>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E0300980-B833-499B-9CBE-36F5780ADAC7}"/>
              </a:ext>
            </a:extLst>
          </p:cNvPr>
          <p:cNvSpPr>
            <a:spLocks noGrp="1"/>
          </p:cNvSpPr>
          <p:nvPr>
            <p:ph type="sldNum" sz="quarter" idx="12"/>
          </p:nvPr>
        </p:nvSpPr>
        <p:spPr/>
        <p:txBody>
          <a:bodyPr/>
          <a:lstStyle/>
          <a:p>
            <a:fld id="{D77FDEEA-665F-47B2-9CE7-725830A2C7AE}" type="slidenum">
              <a:rPr lang="en-US" smtClean="0"/>
              <a:t>‹#›</a:t>
            </a:fld>
            <a:endParaRPr lang="en-US"/>
          </a:p>
        </p:txBody>
      </p:sp>
    </p:spTree>
    <p:extLst>
      <p:ext uri="{BB962C8B-B14F-4D97-AF65-F5344CB8AC3E}">
        <p14:creationId xmlns:p14="http://schemas.microsoft.com/office/powerpoint/2010/main" val="181340558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8084327-EAD2-4938-8BD5-3A36EA8656A0}"/>
              </a:ext>
            </a:extLst>
          </p:cNvPr>
          <p:cNvSpPr>
            <a:spLocks noGrp="1"/>
          </p:cNvSpPr>
          <p:nvPr>
            <p:ph type="dt" sz="half" idx="10"/>
          </p:nvPr>
        </p:nvSpPr>
        <p:spPr/>
        <p:txBody>
          <a:bodyPr/>
          <a:lstStyle/>
          <a:p>
            <a:fld id="{EB550852-156D-433A-B9C7-F6FE0DB25504}" type="datetimeFigureOut">
              <a:rPr lang="en-US" smtClean="0"/>
              <a:t>2/25/2022</a:t>
            </a:fld>
            <a:endParaRPr lang="en-US"/>
          </a:p>
        </p:txBody>
      </p:sp>
      <p:sp>
        <p:nvSpPr>
          <p:cNvPr id="3" name="Footer Placeholder 2">
            <a:extLst>
              <a:ext uri="{FF2B5EF4-FFF2-40B4-BE49-F238E27FC236}">
                <a16:creationId xmlns:a16="http://schemas.microsoft.com/office/drawing/2014/main" id="{4ABEE1A1-2F9A-4B85-A675-090EDDAA39AA}"/>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0A8A8AE-E43B-4B64-9982-408EAFF552DE}"/>
              </a:ext>
            </a:extLst>
          </p:cNvPr>
          <p:cNvSpPr>
            <a:spLocks noGrp="1"/>
          </p:cNvSpPr>
          <p:nvPr>
            <p:ph type="sldNum" sz="quarter" idx="12"/>
          </p:nvPr>
        </p:nvSpPr>
        <p:spPr/>
        <p:txBody>
          <a:bodyPr/>
          <a:lstStyle/>
          <a:p>
            <a:fld id="{D77FDEEA-665F-47B2-9CE7-725830A2C7AE}" type="slidenum">
              <a:rPr lang="en-US" smtClean="0"/>
              <a:t>‹#›</a:t>
            </a:fld>
            <a:endParaRPr lang="en-US"/>
          </a:p>
        </p:txBody>
      </p:sp>
    </p:spTree>
    <p:extLst>
      <p:ext uri="{BB962C8B-B14F-4D97-AF65-F5344CB8AC3E}">
        <p14:creationId xmlns:p14="http://schemas.microsoft.com/office/powerpoint/2010/main" val="47238495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9BBF3A-92DC-4044-9184-A4E31BADE4F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EA08589C-0E77-43E5-B13A-7E4E3039DFC5}"/>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DA2EE09-990E-400B-82D6-08951181A6A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C2D68F1-A451-4B56-9265-A0299AE88E3D}"/>
              </a:ext>
            </a:extLst>
          </p:cNvPr>
          <p:cNvSpPr>
            <a:spLocks noGrp="1"/>
          </p:cNvSpPr>
          <p:nvPr>
            <p:ph type="dt" sz="half" idx="10"/>
          </p:nvPr>
        </p:nvSpPr>
        <p:spPr/>
        <p:txBody>
          <a:bodyPr/>
          <a:lstStyle/>
          <a:p>
            <a:fld id="{EB550852-156D-433A-B9C7-F6FE0DB25504}" type="datetimeFigureOut">
              <a:rPr lang="en-US" smtClean="0"/>
              <a:t>2/25/2022</a:t>
            </a:fld>
            <a:endParaRPr lang="en-US"/>
          </a:p>
        </p:txBody>
      </p:sp>
      <p:sp>
        <p:nvSpPr>
          <p:cNvPr id="6" name="Footer Placeholder 5">
            <a:extLst>
              <a:ext uri="{FF2B5EF4-FFF2-40B4-BE49-F238E27FC236}">
                <a16:creationId xmlns:a16="http://schemas.microsoft.com/office/drawing/2014/main" id="{3E03CEEE-8C6B-493D-A9AE-8E11FFACCA09}"/>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C7E665BF-2CD7-4D9F-9F63-02042B6A52C0}"/>
              </a:ext>
            </a:extLst>
          </p:cNvPr>
          <p:cNvSpPr>
            <a:spLocks noGrp="1"/>
          </p:cNvSpPr>
          <p:nvPr>
            <p:ph type="sldNum" sz="quarter" idx="12"/>
          </p:nvPr>
        </p:nvSpPr>
        <p:spPr/>
        <p:txBody>
          <a:bodyPr/>
          <a:lstStyle/>
          <a:p>
            <a:fld id="{D77FDEEA-665F-47B2-9CE7-725830A2C7AE}" type="slidenum">
              <a:rPr lang="en-US" smtClean="0"/>
              <a:t>‹#›</a:t>
            </a:fld>
            <a:endParaRPr lang="en-US"/>
          </a:p>
        </p:txBody>
      </p:sp>
    </p:spTree>
    <p:extLst>
      <p:ext uri="{BB962C8B-B14F-4D97-AF65-F5344CB8AC3E}">
        <p14:creationId xmlns:p14="http://schemas.microsoft.com/office/powerpoint/2010/main" val="275927517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5B5B7A-5158-4624-B2C1-5F89199A80A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3F899F2C-5FA7-468E-AE7C-494142AA62B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F6BDA995-59F0-443C-842E-A4BDD40FB95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AF2F71B-F750-46D8-8173-7E55D970D455}"/>
              </a:ext>
            </a:extLst>
          </p:cNvPr>
          <p:cNvSpPr>
            <a:spLocks noGrp="1"/>
          </p:cNvSpPr>
          <p:nvPr>
            <p:ph type="dt" sz="half" idx="10"/>
          </p:nvPr>
        </p:nvSpPr>
        <p:spPr/>
        <p:txBody>
          <a:bodyPr/>
          <a:lstStyle/>
          <a:p>
            <a:fld id="{EB550852-156D-433A-B9C7-F6FE0DB25504}" type="datetimeFigureOut">
              <a:rPr lang="en-US" smtClean="0"/>
              <a:t>2/25/2022</a:t>
            </a:fld>
            <a:endParaRPr lang="en-US"/>
          </a:p>
        </p:txBody>
      </p:sp>
      <p:sp>
        <p:nvSpPr>
          <p:cNvPr id="6" name="Footer Placeholder 5">
            <a:extLst>
              <a:ext uri="{FF2B5EF4-FFF2-40B4-BE49-F238E27FC236}">
                <a16:creationId xmlns:a16="http://schemas.microsoft.com/office/drawing/2014/main" id="{C6FBF4F4-6709-4B05-A4B7-F26080538048}"/>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9BB000D1-EB2F-49F6-915A-7E32DE095398}"/>
              </a:ext>
            </a:extLst>
          </p:cNvPr>
          <p:cNvSpPr>
            <a:spLocks noGrp="1"/>
          </p:cNvSpPr>
          <p:nvPr>
            <p:ph type="sldNum" sz="quarter" idx="12"/>
          </p:nvPr>
        </p:nvSpPr>
        <p:spPr/>
        <p:txBody>
          <a:bodyPr/>
          <a:lstStyle/>
          <a:p>
            <a:fld id="{D77FDEEA-665F-47B2-9CE7-725830A2C7AE}" type="slidenum">
              <a:rPr lang="en-US" smtClean="0"/>
              <a:t>‹#›</a:t>
            </a:fld>
            <a:endParaRPr lang="en-US"/>
          </a:p>
        </p:txBody>
      </p:sp>
    </p:spTree>
    <p:extLst>
      <p:ext uri="{BB962C8B-B14F-4D97-AF65-F5344CB8AC3E}">
        <p14:creationId xmlns:p14="http://schemas.microsoft.com/office/powerpoint/2010/main" val="26541834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9FC3CA-83DC-4A56-BBEB-9EBBC7F92C38}"/>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EE4C5718-C03F-4006-9203-A0F3D692BF9B}"/>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7C2D92-B1A7-4744-BD3C-9CBE1DB685FC}"/>
              </a:ext>
            </a:extLst>
          </p:cNvPr>
          <p:cNvSpPr>
            <a:spLocks noGrp="1"/>
          </p:cNvSpPr>
          <p:nvPr>
            <p:ph type="dt" sz="half" idx="10"/>
          </p:nvPr>
        </p:nvSpPr>
        <p:spPr/>
        <p:txBody>
          <a:bodyPr/>
          <a:lstStyle/>
          <a:p>
            <a:fld id="{EB550852-156D-433A-B9C7-F6FE0DB25504}" type="datetimeFigureOut">
              <a:rPr lang="en-US" smtClean="0"/>
              <a:t>2/25/2022</a:t>
            </a:fld>
            <a:endParaRPr lang="en-US"/>
          </a:p>
        </p:txBody>
      </p:sp>
      <p:sp>
        <p:nvSpPr>
          <p:cNvPr id="5" name="Footer Placeholder 4">
            <a:extLst>
              <a:ext uri="{FF2B5EF4-FFF2-40B4-BE49-F238E27FC236}">
                <a16:creationId xmlns:a16="http://schemas.microsoft.com/office/drawing/2014/main" id="{6D0C41A1-C91E-4C34-A23B-E521B357F8A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89D0BFE-288B-4460-90BB-C8F5AF62DB14}"/>
              </a:ext>
            </a:extLst>
          </p:cNvPr>
          <p:cNvSpPr>
            <a:spLocks noGrp="1"/>
          </p:cNvSpPr>
          <p:nvPr>
            <p:ph type="sldNum" sz="quarter" idx="12"/>
          </p:nvPr>
        </p:nvSpPr>
        <p:spPr/>
        <p:txBody>
          <a:bodyPr/>
          <a:lstStyle/>
          <a:p>
            <a:fld id="{D77FDEEA-665F-47B2-9CE7-725830A2C7AE}" type="slidenum">
              <a:rPr lang="en-US" smtClean="0"/>
              <a:t>‹#›</a:t>
            </a:fld>
            <a:endParaRPr lang="en-US"/>
          </a:p>
        </p:txBody>
      </p:sp>
    </p:spTree>
    <p:extLst>
      <p:ext uri="{BB962C8B-B14F-4D97-AF65-F5344CB8AC3E}">
        <p14:creationId xmlns:p14="http://schemas.microsoft.com/office/powerpoint/2010/main" val="105263484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A9948567-0D38-4EB0-971A-6E0934D34396}"/>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A410F7DC-A2AC-4F4E-821E-995A3F212282}"/>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E50C9D1-F893-4529-8542-9E2BAD89A48E}"/>
              </a:ext>
            </a:extLst>
          </p:cNvPr>
          <p:cNvSpPr>
            <a:spLocks noGrp="1"/>
          </p:cNvSpPr>
          <p:nvPr>
            <p:ph type="dt" sz="half" idx="10"/>
          </p:nvPr>
        </p:nvSpPr>
        <p:spPr/>
        <p:txBody>
          <a:bodyPr/>
          <a:lstStyle/>
          <a:p>
            <a:fld id="{EB550852-156D-433A-B9C7-F6FE0DB25504}" type="datetimeFigureOut">
              <a:rPr lang="en-US" smtClean="0"/>
              <a:t>2/25/2022</a:t>
            </a:fld>
            <a:endParaRPr lang="en-US"/>
          </a:p>
        </p:txBody>
      </p:sp>
      <p:sp>
        <p:nvSpPr>
          <p:cNvPr id="5" name="Footer Placeholder 4">
            <a:extLst>
              <a:ext uri="{FF2B5EF4-FFF2-40B4-BE49-F238E27FC236}">
                <a16:creationId xmlns:a16="http://schemas.microsoft.com/office/drawing/2014/main" id="{8330A8F6-17AB-45FD-A963-4CD9BCA00A8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91D2AB4-C143-4A41-860B-C23CA59FD4E3}"/>
              </a:ext>
            </a:extLst>
          </p:cNvPr>
          <p:cNvSpPr>
            <a:spLocks noGrp="1"/>
          </p:cNvSpPr>
          <p:nvPr>
            <p:ph type="sldNum" sz="quarter" idx="12"/>
          </p:nvPr>
        </p:nvSpPr>
        <p:spPr/>
        <p:txBody>
          <a:bodyPr/>
          <a:lstStyle/>
          <a:p>
            <a:fld id="{D77FDEEA-665F-47B2-9CE7-725830A2C7AE}" type="slidenum">
              <a:rPr lang="en-US" smtClean="0"/>
              <a:t>‹#›</a:t>
            </a:fld>
            <a:endParaRPr lang="en-US"/>
          </a:p>
        </p:txBody>
      </p:sp>
    </p:spTree>
    <p:extLst>
      <p:ext uri="{BB962C8B-B14F-4D97-AF65-F5344CB8AC3E}">
        <p14:creationId xmlns:p14="http://schemas.microsoft.com/office/powerpoint/2010/main" val="18673006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59359A04-585C-4206-948A-75469E9764D2}"/>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7E7EC7B9-E5EA-43DB-91A8-0AA22D48433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B375CCE-C666-473A-9972-412A16D8959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B550852-156D-433A-B9C7-F6FE0DB25504}" type="datetimeFigureOut">
              <a:rPr lang="en-US" smtClean="0"/>
              <a:t>2/25/2022</a:t>
            </a:fld>
            <a:endParaRPr lang="en-US"/>
          </a:p>
        </p:txBody>
      </p:sp>
      <p:sp>
        <p:nvSpPr>
          <p:cNvPr id="5" name="Footer Placeholder 4">
            <a:extLst>
              <a:ext uri="{FF2B5EF4-FFF2-40B4-BE49-F238E27FC236}">
                <a16:creationId xmlns:a16="http://schemas.microsoft.com/office/drawing/2014/main" id="{00518268-CE2D-4ECC-AC16-07488B67761C}"/>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1FE2CB02-20F2-43E5-9F79-1E020C7BB55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77FDEEA-665F-47B2-9CE7-725830A2C7AE}" type="slidenum">
              <a:rPr lang="en-US" smtClean="0"/>
              <a:t>‹#›</a:t>
            </a:fld>
            <a:endParaRPr lang="en-US"/>
          </a:p>
        </p:txBody>
      </p:sp>
    </p:spTree>
    <p:extLst>
      <p:ext uri="{BB962C8B-B14F-4D97-AF65-F5344CB8AC3E}">
        <p14:creationId xmlns:p14="http://schemas.microsoft.com/office/powerpoint/2010/main" val="125776892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png"/><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A picture containing text, book&#10;&#10;Description automatically generated">
            <a:extLst>
              <a:ext uri="{FF2B5EF4-FFF2-40B4-BE49-F238E27FC236}">
                <a16:creationId xmlns:a16="http://schemas.microsoft.com/office/drawing/2014/main" id="{AF0FFA72-B8AD-4BE7-9E02-127F5B8B5E4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42029" y="180269"/>
            <a:ext cx="3307272" cy="1586387"/>
          </a:xfrm>
          <a:prstGeom prst="rect">
            <a:avLst/>
          </a:prstGeom>
        </p:spPr>
      </p:pic>
      <p:pic>
        <p:nvPicPr>
          <p:cNvPr id="10" name="Picture 9" descr="A picture containing light, photo, dark, sitting&#10;&#10;Description automatically generated">
            <a:extLst>
              <a:ext uri="{FF2B5EF4-FFF2-40B4-BE49-F238E27FC236}">
                <a16:creationId xmlns:a16="http://schemas.microsoft.com/office/drawing/2014/main" id="{F8809209-5ACD-4DB6-B5BF-53A0A69A62A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6350" y="1774060"/>
            <a:ext cx="4320880" cy="4600579"/>
          </a:xfrm>
          <a:prstGeom prst="rect">
            <a:avLst/>
          </a:prstGeom>
        </p:spPr>
      </p:pic>
      <p:sp>
        <p:nvSpPr>
          <p:cNvPr id="11" name="TextBox 10">
            <a:extLst>
              <a:ext uri="{FF2B5EF4-FFF2-40B4-BE49-F238E27FC236}">
                <a16:creationId xmlns:a16="http://schemas.microsoft.com/office/drawing/2014/main" id="{0F459454-A684-49BE-89A3-2100B555ABB1}"/>
              </a:ext>
            </a:extLst>
          </p:cNvPr>
          <p:cNvSpPr txBox="1"/>
          <p:nvPr/>
        </p:nvSpPr>
        <p:spPr>
          <a:xfrm>
            <a:off x="4507635" y="252317"/>
            <a:ext cx="7525480" cy="3362202"/>
          </a:xfrm>
          <a:prstGeom prst="rect">
            <a:avLst/>
          </a:prstGeom>
          <a:noFill/>
        </p:spPr>
        <p:txBody>
          <a:bodyPr wrap="square">
            <a:spAutoFit/>
          </a:bodyPr>
          <a:lstStyle/>
          <a:p>
            <a:pPr>
              <a:lnSpc>
                <a:spcPct val="107000"/>
              </a:lnSpc>
            </a:pPr>
            <a:r>
              <a:rPr lang="en-US" sz="2000" b="1" dirty="0">
                <a:latin typeface="Franklin Gothic Book" panose="020B0503020102020204" pitchFamily="34" charset="0"/>
                <a:ea typeface="Calibri" panose="020F0502020204030204" pitchFamily="34" charset="0"/>
                <a:cs typeface="Calibri" panose="020F0502020204030204" pitchFamily="34" charset="0"/>
              </a:rPr>
              <a:t>Overview: </a:t>
            </a:r>
            <a:r>
              <a:rPr lang="en-US" sz="2000" dirty="0">
                <a:solidFill>
                  <a:schemeClr val="bg2">
                    <a:lumMod val="50000"/>
                  </a:schemeClr>
                </a:solidFill>
                <a:latin typeface="Franklin Gothic Book" panose="020B0503020102020204" pitchFamily="34" charset="0"/>
              </a:rPr>
              <a:t>To develop and implement equitable strategies to achieve zero emissions from the Midwestern building sector by 2050.</a:t>
            </a:r>
            <a:r>
              <a:rPr lang="en-US" sz="2000" dirty="0">
                <a:solidFill>
                  <a:srgbClr val="000000"/>
                </a:solidFill>
                <a:latin typeface="Franklin Gothic Book" panose="020B0503020102020204" pitchFamily="34" charset="0"/>
              </a:rPr>
              <a:t> </a:t>
            </a:r>
            <a:r>
              <a:rPr lang="en-US" sz="2000" dirty="0">
                <a:solidFill>
                  <a:schemeClr val="bg1">
                    <a:lumMod val="50000"/>
                  </a:schemeClr>
                </a:solidFill>
                <a:latin typeface="Franklin Gothic Book" panose="020B0503020102020204" pitchFamily="34" charset="0"/>
              </a:rPr>
              <a:t>We identify eight states in our coalition footprint: Minnesota, Iowa, Missouri, Wisconsin, Illinois, Indiana, Michigan, and Ohio. The coalition provides resources and support for the building decarbonization work of engaged local organizations.</a:t>
            </a:r>
          </a:p>
          <a:p>
            <a:pPr>
              <a:lnSpc>
                <a:spcPct val="107000"/>
              </a:lnSpc>
            </a:pPr>
            <a:endParaRPr lang="en-US" sz="2000" dirty="0">
              <a:solidFill>
                <a:srgbClr val="000000"/>
              </a:solidFill>
              <a:latin typeface="Franklin Gothic Book" panose="020B0503020102020204" pitchFamily="34" charset="0"/>
            </a:endParaRPr>
          </a:p>
          <a:p>
            <a:pPr>
              <a:lnSpc>
                <a:spcPct val="107000"/>
              </a:lnSpc>
            </a:pPr>
            <a:r>
              <a:rPr lang="en-US" sz="2000" b="1" dirty="0">
                <a:latin typeface="Franklin Gothic Book" panose="020B0503020102020204" pitchFamily="34" charset="0"/>
                <a:ea typeface="Calibri" panose="020F0502020204030204" pitchFamily="34" charset="0"/>
                <a:cs typeface="Calibri" panose="020F0502020204030204" pitchFamily="34" charset="0"/>
              </a:rPr>
              <a:t>Prize Goals: </a:t>
            </a:r>
            <a:r>
              <a:rPr lang="en-US" sz="2000" dirty="0">
                <a:solidFill>
                  <a:schemeClr val="bg2">
                    <a:lumMod val="50000"/>
                  </a:schemeClr>
                </a:solidFill>
                <a:latin typeface="Franklin Gothic Book" panose="020B0503020102020204" pitchFamily="34" charset="0"/>
              </a:rPr>
              <a:t>Midwest Building Decarbonization Coalition seeks to expand our technical, financial, and training assistance to decarbonization projects by grassroots coalition members.</a:t>
            </a:r>
            <a:endParaRPr lang="en-US" sz="2000" dirty="0">
              <a:latin typeface="Franklin Gothic Book" panose="020B0503020102020204" pitchFamily="34" charset="0"/>
            </a:endParaRPr>
          </a:p>
        </p:txBody>
      </p:sp>
      <p:sp>
        <p:nvSpPr>
          <p:cNvPr id="9" name="Rectangle 8">
            <a:extLst>
              <a:ext uri="{FF2B5EF4-FFF2-40B4-BE49-F238E27FC236}">
                <a16:creationId xmlns:a16="http://schemas.microsoft.com/office/drawing/2014/main" id="{A8389152-529A-40AE-BB52-C33865A4EF34}"/>
              </a:ext>
            </a:extLst>
          </p:cNvPr>
          <p:cNvSpPr/>
          <p:nvPr/>
        </p:nvSpPr>
        <p:spPr>
          <a:xfrm>
            <a:off x="0" y="6598783"/>
            <a:ext cx="12203607" cy="259217"/>
          </a:xfrm>
          <a:prstGeom prst="rect">
            <a:avLst/>
          </a:prstGeom>
          <a:solidFill>
            <a:srgbClr val="FF71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a:latin typeface="Franklin Gothic Book" panose="020B0503020102020204" pitchFamily="34" charset="0"/>
              </a:rPr>
              <a:t>midwestdecarb.org</a:t>
            </a:r>
          </a:p>
        </p:txBody>
      </p:sp>
      <p:pic>
        <p:nvPicPr>
          <p:cNvPr id="12" name="Picture 4" descr="A picture containing person, person, posing&#10;&#10;Description automatically generated">
            <a:extLst>
              <a:ext uri="{FF2B5EF4-FFF2-40B4-BE49-F238E27FC236}">
                <a16:creationId xmlns:a16="http://schemas.microsoft.com/office/drawing/2014/main" id="{43BE9658-1F20-4166-866C-5F8DFBB276AD}"/>
              </a:ext>
            </a:extLst>
          </p:cNvPr>
          <p:cNvPicPr>
            <a:picLocks noChangeAspect="1"/>
          </p:cNvPicPr>
          <p:nvPr/>
        </p:nvPicPr>
        <p:blipFill rotWithShape="1">
          <a:blip r:embed="rId5"/>
          <a:srcRect l="1046" t="2526" r="-1046" b="26206"/>
          <a:stretch/>
        </p:blipFill>
        <p:spPr>
          <a:xfrm>
            <a:off x="4449515" y="4259807"/>
            <a:ext cx="1834482" cy="1819580"/>
          </a:xfrm>
          <a:prstGeom prst="ellipse">
            <a:avLst/>
          </a:prstGeom>
        </p:spPr>
      </p:pic>
      <p:pic>
        <p:nvPicPr>
          <p:cNvPr id="13" name="Picture 5" descr="A picture containing person, person, indoor, posing&#10;&#10;Description automatically generated">
            <a:extLst>
              <a:ext uri="{FF2B5EF4-FFF2-40B4-BE49-F238E27FC236}">
                <a16:creationId xmlns:a16="http://schemas.microsoft.com/office/drawing/2014/main" id="{8C575848-0B40-4CC5-9842-5D9816C335F0}"/>
              </a:ext>
            </a:extLst>
          </p:cNvPr>
          <p:cNvPicPr>
            <a:picLocks noChangeAspect="1"/>
          </p:cNvPicPr>
          <p:nvPr/>
        </p:nvPicPr>
        <p:blipFill rotWithShape="1">
          <a:blip r:embed="rId6"/>
          <a:srcRect t="13993" b="13993"/>
          <a:stretch/>
        </p:blipFill>
        <p:spPr>
          <a:xfrm>
            <a:off x="8270375" y="4305160"/>
            <a:ext cx="1859918" cy="1844368"/>
          </a:xfrm>
          <a:prstGeom prst="ellipse">
            <a:avLst/>
          </a:prstGeom>
        </p:spPr>
      </p:pic>
      <p:pic>
        <p:nvPicPr>
          <p:cNvPr id="14" name="Picture 7">
            <a:extLst>
              <a:ext uri="{FF2B5EF4-FFF2-40B4-BE49-F238E27FC236}">
                <a16:creationId xmlns:a16="http://schemas.microsoft.com/office/drawing/2014/main" id="{C6A31A02-39F2-48CB-B848-8ED489550B9A}"/>
              </a:ext>
            </a:extLst>
          </p:cNvPr>
          <p:cNvPicPr>
            <a:picLocks noChangeAspect="1"/>
          </p:cNvPicPr>
          <p:nvPr/>
        </p:nvPicPr>
        <p:blipFill rotWithShape="1">
          <a:blip r:embed="rId7"/>
          <a:srcRect t="8244" b="20480"/>
          <a:stretch/>
        </p:blipFill>
        <p:spPr>
          <a:xfrm>
            <a:off x="6383273" y="4288112"/>
            <a:ext cx="1819581" cy="1819581"/>
          </a:xfrm>
          <a:prstGeom prst="ellipse">
            <a:avLst/>
          </a:prstGeom>
        </p:spPr>
      </p:pic>
      <p:pic>
        <p:nvPicPr>
          <p:cNvPr id="15" name="Picture 8">
            <a:extLst>
              <a:ext uri="{FF2B5EF4-FFF2-40B4-BE49-F238E27FC236}">
                <a16:creationId xmlns:a16="http://schemas.microsoft.com/office/drawing/2014/main" id="{B5694038-BA18-40DD-8664-3228CD9D4F91}"/>
              </a:ext>
            </a:extLst>
          </p:cNvPr>
          <p:cNvPicPr>
            <a:picLocks noChangeAspect="1"/>
          </p:cNvPicPr>
          <p:nvPr/>
        </p:nvPicPr>
        <p:blipFill rotWithShape="1">
          <a:blip r:embed="rId8"/>
          <a:srcRect l="-472" t="1345" r="472" b="27322"/>
          <a:stretch/>
        </p:blipFill>
        <p:spPr>
          <a:xfrm>
            <a:off x="10275123" y="4278674"/>
            <a:ext cx="1859918" cy="1875150"/>
          </a:xfrm>
          <a:prstGeom prst="ellipse">
            <a:avLst/>
          </a:prstGeom>
        </p:spPr>
      </p:pic>
      <p:sp>
        <p:nvSpPr>
          <p:cNvPr id="17" name="TextBox 16">
            <a:extLst>
              <a:ext uri="{FF2B5EF4-FFF2-40B4-BE49-F238E27FC236}">
                <a16:creationId xmlns:a16="http://schemas.microsoft.com/office/drawing/2014/main" id="{7435FB4E-A9DC-4B8B-BB8C-3A7ED15E17CC}"/>
              </a:ext>
            </a:extLst>
          </p:cNvPr>
          <p:cNvSpPr txBox="1"/>
          <p:nvPr/>
        </p:nvSpPr>
        <p:spPr>
          <a:xfrm>
            <a:off x="3771563" y="6094181"/>
            <a:ext cx="3190387" cy="523220"/>
          </a:xfrm>
          <a:prstGeom prst="rect">
            <a:avLst/>
          </a:prstGeom>
          <a:noFill/>
        </p:spPr>
        <p:txBody>
          <a:bodyPr wrap="square" rtlCol="0">
            <a:spAutoFit/>
          </a:bodyPr>
          <a:lstStyle/>
          <a:p>
            <a:pPr algn="ctr"/>
            <a:r>
              <a:rPr lang="en-US" sz="1400" dirty="0"/>
              <a:t>Marnese Jackson</a:t>
            </a:r>
          </a:p>
          <a:p>
            <a:pPr algn="ctr"/>
            <a:r>
              <a:rPr lang="en-US" sz="1400" dirty="0"/>
              <a:t>Pontiac, Michigan </a:t>
            </a:r>
          </a:p>
        </p:txBody>
      </p:sp>
      <p:sp>
        <p:nvSpPr>
          <p:cNvPr id="18" name="TextBox 17">
            <a:extLst>
              <a:ext uri="{FF2B5EF4-FFF2-40B4-BE49-F238E27FC236}">
                <a16:creationId xmlns:a16="http://schemas.microsoft.com/office/drawing/2014/main" id="{CE7BE127-9D4B-4383-BBFF-5C82398280E2}"/>
              </a:ext>
            </a:extLst>
          </p:cNvPr>
          <p:cNvSpPr txBox="1"/>
          <p:nvPr/>
        </p:nvSpPr>
        <p:spPr>
          <a:xfrm>
            <a:off x="7633804" y="6150496"/>
            <a:ext cx="3319272" cy="523220"/>
          </a:xfrm>
          <a:prstGeom prst="rect">
            <a:avLst/>
          </a:prstGeom>
          <a:noFill/>
        </p:spPr>
        <p:txBody>
          <a:bodyPr wrap="square" rtlCol="0">
            <a:spAutoFit/>
          </a:bodyPr>
          <a:lstStyle/>
          <a:p>
            <a:pPr algn="ctr"/>
            <a:r>
              <a:rPr lang="en-US" sz="1400" dirty="0"/>
              <a:t>Margaret Cherne-Hendrick</a:t>
            </a:r>
          </a:p>
          <a:p>
            <a:pPr algn="ctr"/>
            <a:r>
              <a:rPr lang="en-US" sz="1400" dirty="0"/>
              <a:t>Minneapolis, Minnesota </a:t>
            </a:r>
          </a:p>
        </p:txBody>
      </p:sp>
      <p:sp>
        <p:nvSpPr>
          <p:cNvPr id="19" name="TextBox 18">
            <a:extLst>
              <a:ext uri="{FF2B5EF4-FFF2-40B4-BE49-F238E27FC236}">
                <a16:creationId xmlns:a16="http://schemas.microsoft.com/office/drawing/2014/main" id="{4876467F-1F50-4593-97EE-A71A920D4714}"/>
              </a:ext>
            </a:extLst>
          </p:cNvPr>
          <p:cNvSpPr txBox="1"/>
          <p:nvPr/>
        </p:nvSpPr>
        <p:spPr>
          <a:xfrm>
            <a:off x="6057687" y="6160716"/>
            <a:ext cx="2529810" cy="523220"/>
          </a:xfrm>
          <a:prstGeom prst="rect">
            <a:avLst/>
          </a:prstGeom>
          <a:noFill/>
        </p:spPr>
        <p:txBody>
          <a:bodyPr wrap="square" rtlCol="0">
            <a:spAutoFit/>
          </a:bodyPr>
          <a:lstStyle/>
          <a:p>
            <a:pPr algn="ctr"/>
            <a:r>
              <a:rPr lang="en-US" sz="1400" dirty="0"/>
              <a:t>Jacob Serfling</a:t>
            </a:r>
          </a:p>
          <a:p>
            <a:pPr algn="ctr"/>
            <a:r>
              <a:rPr lang="en-US" sz="1400" dirty="0"/>
              <a:t>Des Moines, Iowa </a:t>
            </a:r>
          </a:p>
        </p:txBody>
      </p:sp>
      <p:sp>
        <p:nvSpPr>
          <p:cNvPr id="20" name="TextBox 19">
            <a:extLst>
              <a:ext uri="{FF2B5EF4-FFF2-40B4-BE49-F238E27FC236}">
                <a16:creationId xmlns:a16="http://schemas.microsoft.com/office/drawing/2014/main" id="{8BC3A83A-6EFB-4487-9B74-F54579253CF4}"/>
              </a:ext>
            </a:extLst>
          </p:cNvPr>
          <p:cNvSpPr txBox="1"/>
          <p:nvPr/>
        </p:nvSpPr>
        <p:spPr>
          <a:xfrm>
            <a:off x="9944208" y="6107693"/>
            <a:ext cx="2543175" cy="523220"/>
          </a:xfrm>
          <a:prstGeom prst="rect">
            <a:avLst/>
          </a:prstGeom>
          <a:noFill/>
        </p:spPr>
        <p:txBody>
          <a:bodyPr wrap="square" rtlCol="0">
            <a:spAutoFit/>
          </a:bodyPr>
          <a:lstStyle/>
          <a:p>
            <a:pPr algn="ctr"/>
            <a:r>
              <a:rPr lang="en-US" sz="1400" dirty="0"/>
              <a:t>Eric Fowler</a:t>
            </a:r>
          </a:p>
          <a:p>
            <a:pPr algn="ctr"/>
            <a:r>
              <a:rPr lang="en-US" sz="1400" dirty="0"/>
              <a:t>Saint Paul, Minnesota</a:t>
            </a:r>
          </a:p>
        </p:txBody>
      </p:sp>
    </p:spTree>
    <p:extLst>
      <p:ext uri="{BB962C8B-B14F-4D97-AF65-F5344CB8AC3E}">
        <p14:creationId xmlns:p14="http://schemas.microsoft.com/office/powerpoint/2010/main" val="1960216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22</TotalTime>
  <Words>165</Words>
  <Application>Microsoft Office PowerPoint</Application>
  <PresentationFormat>Widescreen</PresentationFormat>
  <Paragraphs>15</Paragraphs>
  <Slides>1</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Calibri</vt:lpstr>
      <vt:lpstr>Calibri Light</vt:lpstr>
      <vt:lpstr>Franklin Gothic Book</vt: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Jacob Serfling</dc:creator>
  <cp:lastModifiedBy>Jacob Serfling</cp:lastModifiedBy>
  <cp:revision>1</cp:revision>
  <dcterms:created xsi:type="dcterms:W3CDTF">2022-02-25T18:51:21Z</dcterms:created>
  <dcterms:modified xsi:type="dcterms:W3CDTF">2022-02-25T19:14:16Z</dcterms:modified>
</cp:coreProperties>
</file>