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30"/>
    <p:restoredTop sz="94694"/>
  </p:normalViewPr>
  <p:slideViewPr>
    <p:cSldViewPr snapToGrid="0" snapToObjects="1">
      <p:cViewPr varScale="1">
        <p:scale>
          <a:sx n="78" d="100"/>
          <a:sy n="78" d="100"/>
        </p:scale>
        <p:origin x="1136" y="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F44118-C2CA-7649-9234-B65773F60B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9408BD0-2163-964F-B9C0-D9D3E0F072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33C4948-2CB6-F84A-B37D-B20427EBB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78D592-E117-834E-893C-D9641DFF2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00026C-7967-0D49-8CBE-33B6BDE99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151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BA1E0E4-4940-CF41-923C-D7F31A15E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57E94C-650C-F047-92E1-FCB6963F1E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851E92-DD29-0448-8902-7818B4DE7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6BE98D-829F-9E49-BF0C-7239B74DFC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E309C74-4556-A741-B2A8-6A426F87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26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EA2787-9CD6-784A-A493-205272425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F34C7C0-1E12-0846-A3AA-A4AF148FDD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82D2CDB-1816-6B4C-8B6B-1A3F60DE3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AE92F28-8F2D-3547-AF48-F6C58A7EF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9B08B7D-6B64-D347-B8F8-A99C5EF82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1247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04C2EF-8A86-F045-8298-4CFACA791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E9A691-1901-A041-A80C-A192854422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FAFEFFD-0BB8-CB4C-89F4-4A1FC57528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7942D52-296E-6444-8E80-532F48968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5F5A4DD-9964-EF4C-91B4-88F5FCC86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E1E3C33-CC60-F84C-A391-6034EEA31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338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94B882-9339-124C-BC78-0E2D54B9C5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0338F00-1261-804E-AE92-82D88035A7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055B55B-5B47-E843-83AD-7F7D5E73D8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95C8BB0F-2A0D-1145-A91B-455277E04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D933463-F832-5B4E-98A4-11CDC4675F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47F8C918-B06B-D648-8C62-DA305C2709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819300C-BEF7-0744-A28E-3D3B522C2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3CFE5B7-4121-9F42-83AB-A13F15B84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8836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208694-8E21-A348-A53A-2DA8B574EC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A9D206EE-103B-C845-AB0D-7D5426855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F58FE8CC-DF8F-2B49-B8BD-1CF479EA4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40C1B18-6598-C142-AB45-035CF7320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9640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51F662B-90FF-E642-8DAA-1AD70A1DD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04D73A6-D9E0-1748-985E-E6AB044C5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E384880-B23C-6E49-AD16-96583B4E8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453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D09836-889F-AE46-981C-913C9CEAF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A00A62-F6BC-BA4C-AEA4-F90725D7A6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A6BCFC1-7929-6B48-8FDE-7C194A700D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A963CAE-3D67-BF44-83EE-385B6B5D2D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A47E173-AB67-744C-9251-9E00F5C58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F64CA35-819A-2D4E-B298-B9F8032B9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2543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4AD83D0-624E-C548-BAED-98FB874F3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BE97AD5-E6DE-D24E-A652-08BE624EF7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7EA062D8-A4BA-854A-89EE-2447ED09E9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9171F4-B103-6540-BDA4-055B0E408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FE917A-F44D-E940-90FC-E020176FA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E3DBD7B-BA8E-5543-BE88-5648E7890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185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7B41EA-6592-CD4A-89AF-2ACCB8CFEB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8909D1E-46F0-A14F-A621-2DAE107EC6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567D6F-8FE6-EE47-BA08-E7F865551F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59F5E3B-351C-534A-ABE2-DB2CA78F9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712BBC6-3466-1644-917C-49E76EB28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496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2E36E95C-7FAA-9743-A4B2-DF6F884A21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293D3D3-3AA5-1548-842F-2E7E3187BA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8506E7-91D3-1F42-A0F6-6711E986A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BF60FF-66DE-8E44-8EC1-A79068689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51ED1F5-819E-0F4E-8A8F-89C949319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967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A8C9A6B-36DF-FF40-9320-49121F4EA3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n-US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1F87232-5BBC-7E4D-ABFD-F34BC28E32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n-US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A640235-6E98-134E-9A57-205BC2BBF0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3FFD9-E27A-6243-982F-C81F9238BAF5}" type="datetimeFigureOut">
              <a:rPr lang="en-US" smtClean="0"/>
              <a:t>2/25/22</a:t>
            </a:fld>
            <a:endParaRPr lang="en-U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183F9D3-7FC2-E64D-81F0-06972A3192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B3B8353-A53E-8F44-AE0B-A5056A035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56F3B-3620-6442-9035-698A79468A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4052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image" Target="../media/image12.png"/><Relationship Id="rId3" Type="http://schemas.openxmlformats.org/officeDocument/2006/relationships/image" Target="../media/image2.emf"/><Relationship Id="rId7" Type="http://schemas.openxmlformats.org/officeDocument/2006/relationships/image" Target="../media/image6.jpg"/><Relationship Id="rId12" Type="http://schemas.openxmlformats.org/officeDocument/2006/relationships/image" Target="../media/image11.png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5" Type="http://schemas.openxmlformats.org/officeDocument/2006/relationships/image" Target="../media/image14.gif"/><Relationship Id="rId10" Type="http://schemas.openxmlformats.org/officeDocument/2006/relationships/image" Target="../media/image9.jpg"/><Relationship Id="rId4" Type="http://schemas.openxmlformats.org/officeDocument/2006/relationships/image" Target="../media/image3.tiff"/><Relationship Id="rId9" Type="http://schemas.openxmlformats.org/officeDocument/2006/relationships/image" Target="../media/image8.jp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830803B-FEF1-944D-B4E6-3802934C2A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71" b="1"/>
          <a:stretch/>
        </p:blipFill>
        <p:spPr>
          <a:xfrm>
            <a:off x="0" y="0"/>
            <a:ext cx="12192000" cy="2951619"/>
          </a:xfrm>
          <a:prstGeom prst="rect">
            <a:avLst/>
          </a:prstGeom>
        </p:spPr>
      </p:pic>
      <p:pic>
        <p:nvPicPr>
          <p:cNvPr id="5" name="Picture 38">
            <a:extLst>
              <a:ext uri="{FF2B5EF4-FFF2-40B4-BE49-F238E27FC236}">
                <a16:creationId xmlns:a16="http://schemas.microsoft.com/office/drawing/2014/main" id="{434DD1B1-BC58-F547-81CF-EC57BB8033E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777" y="-155274"/>
            <a:ext cx="3246990" cy="1885675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3D3E0A8B-741E-8B44-9F6C-892FA3E05D20}"/>
              </a:ext>
            </a:extLst>
          </p:cNvPr>
          <p:cNvSpPr txBox="1"/>
          <p:nvPr/>
        </p:nvSpPr>
        <p:spPr>
          <a:xfrm>
            <a:off x="5139557" y="397085"/>
            <a:ext cx="631671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Solar Utilization and Commercialization Coalition for Energy Efficiency Devices (SUCCEED): A Pipeline to Support Solar Energy Innovation and Manufacturing in Texas/Mexico Border Region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2FCCC59-BC77-B14C-BE89-58909B93B2B7}"/>
              </a:ext>
            </a:extLst>
          </p:cNvPr>
          <p:cNvSpPr/>
          <p:nvPr/>
        </p:nvSpPr>
        <p:spPr>
          <a:xfrm>
            <a:off x="1" y="1634643"/>
            <a:ext cx="5227703" cy="5250581"/>
          </a:xfrm>
          <a:prstGeom prst="rect">
            <a:avLst/>
          </a:prstGeom>
          <a:solidFill>
            <a:srgbClr val="0268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2"/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CE9460A9-1C51-864F-B4FE-E2B7DE962B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580" y="1789199"/>
            <a:ext cx="4723733" cy="210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62560" tIns="81280" rIns="162560" bIns="8128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1625618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400" b="1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The US Mexico Foundation for Science (USMFS) </a:t>
            </a:r>
            <a:r>
              <a:rPr lang="en-US" altLang="en-US" sz="1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has a diverse portfolio of projects with the shared goal of promoting social and economic development in those regions where it operates through </a:t>
            </a:r>
            <a:r>
              <a:rPr lang="en-US" altLang="en-US" sz="1400" b="1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education</a:t>
            </a:r>
            <a:r>
              <a:rPr lang="en-US" altLang="en-US" sz="1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400" b="1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entrepreneurial support and business development</a:t>
            </a:r>
            <a:r>
              <a:rPr lang="en-US" altLang="en-US" sz="1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 Today, USMFS focuses its binational efforts in the U.S.-Mexico border region. USMFS’s mission is to transform this region into the most </a:t>
            </a:r>
            <a:r>
              <a:rPr lang="en-US" altLang="en-US" sz="1400" b="1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inclusive</a:t>
            </a:r>
            <a:r>
              <a:rPr lang="en-US" altLang="en-US" sz="1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 competitive and </a:t>
            </a:r>
            <a:r>
              <a:rPr lang="en-US" altLang="en-US" sz="1400" b="1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sustainable</a:t>
            </a:r>
            <a:r>
              <a:rPr lang="en-US" altLang="en-US" sz="1400" dirty="0">
                <a:solidFill>
                  <a:schemeClr val="bg1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in the world.  </a:t>
            </a:r>
            <a:endParaRPr lang="en-US" altLang="en-US" sz="1400" dirty="0">
              <a:solidFill>
                <a:schemeClr val="bg1"/>
              </a:solidFill>
            </a:endParaRPr>
          </a:p>
        </p:txBody>
      </p:sp>
      <p:sp>
        <p:nvSpPr>
          <p:cNvPr id="9" name="TextBox 41">
            <a:extLst>
              <a:ext uri="{FF2B5EF4-FFF2-40B4-BE49-F238E27FC236}">
                <a16:creationId xmlns:a16="http://schemas.microsoft.com/office/drawing/2014/main" id="{AE38C717-7CD1-BE48-8DF5-DB2617339C45}"/>
              </a:ext>
            </a:extLst>
          </p:cNvPr>
          <p:cNvSpPr txBox="1"/>
          <p:nvPr/>
        </p:nvSpPr>
        <p:spPr>
          <a:xfrm>
            <a:off x="284660" y="3905991"/>
            <a:ext cx="455940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400" dirty="0">
                <a:solidFill>
                  <a:schemeClr val="bg1"/>
                </a:solidFill>
              </a:rPr>
              <a:t>Poised to be the second largest Hispanic-serving institution in the nation, the University of Texas Rio Grande Valley (UTRGV) emphasizes educating 21st-century leaders and professionals who are </a:t>
            </a:r>
            <a:r>
              <a:rPr lang="en-US" sz="1400" b="1" dirty="0">
                <a:solidFill>
                  <a:schemeClr val="bg1"/>
                </a:solidFill>
              </a:rPr>
              <a:t>culturally fluent </a:t>
            </a:r>
            <a:r>
              <a:rPr lang="en-US" sz="1400" dirty="0">
                <a:solidFill>
                  <a:schemeClr val="bg1"/>
                </a:solidFill>
              </a:rPr>
              <a:t>and have a </a:t>
            </a:r>
            <a:r>
              <a:rPr lang="en-US" sz="1400" b="1" dirty="0">
                <a:solidFill>
                  <a:schemeClr val="bg1"/>
                </a:solidFill>
              </a:rPr>
              <a:t>deep understanding of the perspectives, languages and values of people from different backgrounds</a:t>
            </a:r>
            <a:r>
              <a:rPr lang="en-US" sz="14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19F2DCDB-AD17-3242-865D-94C33FECCD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5011" y="5345879"/>
            <a:ext cx="2238705" cy="1378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82485603-5CCF-6549-89A8-7DBD3C2A6795}"/>
              </a:ext>
            </a:extLst>
          </p:cNvPr>
          <p:cNvSpPr/>
          <p:nvPr/>
        </p:nvSpPr>
        <p:spPr>
          <a:xfrm>
            <a:off x="5222547" y="1634643"/>
            <a:ext cx="6969453" cy="4599223"/>
          </a:xfrm>
          <a:prstGeom prst="rect">
            <a:avLst/>
          </a:prstGeom>
          <a:solidFill>
            <a:srgbClr val="037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2"/>
          </a:p>
        </p:txBody>
      </p:sp>
      <p:grpSp>
        <p:nvGrpSpPr>
          <p:cNvPr id="28" name="Grupo 27">
            <a:extLst>
              <a:ext uri="{FF2B5EF4-FFF2-40B4-BE49-F238E27FC236}">
                <a16:creationId xmlns:a16="http://schemas.microsoft.com/office/drawing/2014/main" id="{9BD6597F-8E41-BC4F-8041-624E8277C5A6}"/>
              </a:ext>
            </a:extLst>
          </p:cNvPr>
          <p:cNvGrpSpPr/>
          <p:nvPr/>
        </p:nvGrpSpPr>
        <p:grpSpPr>
          <a:xfrm>
            <a:off x="5075076" y="1812374"/>
            <a:ext cx="7761933" cy="4050665"/>
            <a:chOff x="4744350" y="1363504"/>
            <a:chExt cx="11374758" cy="5936060"/>
          </a:xfrm>
        </p:grpSpPr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4E84B6D2-9C53-A84B-82E1-A5D76AEB6D2E}"/>
                </a:ext>
              </a:extLst>
            </p:cNvPr>
            <p:cNvSpPr/>
            <p:nvPr/>
          </p:nvSpPr>
          <p:spPr>
            <a:xfrm>
              <a:off x="9277884" y="2239449"/>
              <a:ext cx="2268432" cy="2076439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US" sz="1401" b="1" dirty="0">
                  <a:solidFill>
                    <a:schemeClr val="bg1"/>
                  </a:solidFill>
                  <a:cs typeface="Arial" panose="020B0604020202020204" pitchFamily="34" charset="0"/>
                </a:rPr>
                <a:t>Dr. James Li</a:t>
              </a:r>
              <a:r>
                <a:rPr lang="en-US" sz="1401" dirty="0">
                  <a:solidFill>
                    <a:schemeClr val="bg1"/>
                  </a:solidFill>
                  <a:cs typeface="Arial" panose="020B0604020202020204" pitchFamily="34" charset="0"/>
                </a:rPr>
                <a:t>, </a:t>
              </a:r>
            </a:p>
            <a:p>
              <a:r>
                <a:rPr lang="en-US" sz="901" i="1" dirty="0">
                  <a:solidFill>
                    <a:schemeClr val="bg1"/>
                  </a:solidFill>
                  <a:cs typeface="Arial" panose="020B0604020202020204" pitchFamily="34" charset="0"/>
                </a:rPr>
                <a:t>Ph.D. President Endowed Professor, Director, UTRGV Center for Advanced Manufacturing Innovation and Cyber Systems, Director,  DOE Consortium for Additive Manufacturing for Energy Related Systems.</a:t>
              </a:r>
            </a:p>
          </p:txBody>
        </p:sp>
        <p:sp>
          <p:nvSpPr>
            <p:cNvPr id="13" name="Rectangle 5">
              <a:extLst>
                <a:ext uri="{FF2B5EF4-FFF2-40B4-BE49-F238E27FC236}">
                  <a16:creationId xmlns:a16="http://schemas.microsoft.com/office/drawing/2014/main" id="{4170F3D0-2E5A-D343-AE96-3CC326810C04}"/>
                </a:ext>
              </a:extLst>
            </p:cNvPr>
            <p:cNvSpPr/>
            <p:nvPr/>
          </p:nvSpPr>
          <p:spPr>
            <a:xfrm>
              <a:off x="12658995" y="2006451"/>
              <a:ext cx="2514881" cy="1410415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endParaRPr lang="en-US" sz="1101" dirty="0">
                <a:solidFill>
                  <a:schemeClr val="bg1"/>
                </a:solidFill>
                <a:cs typeface="Arial" panose="020B0604020202020204" pitchFamily="34" charset="0"/>
              </a:endParaRPr>
            </a:p>
            <a:p>
              <a:r>
                <a:rPr lang="en-US" sz="1401" b="1" dirty="0">
                  <a:solidFill>
                    <a:schemeClr val="bg1"/>
                  </a:solidFill>
                  <a:cs typeface="Arial" panose="020B0604020202020204" pitchFamily="34" charset="0"/>
                </a:rPr>
                <a:t>Linda Ufland</a:t>
              </a:r>
              <a:r>
                <a:rPr lang="en-US" sz="1201" dirty="0">
                  <a:solidFill>
                    <a:schemeClr val="bg1"/>
                  </a:solidFill>
                  <a:cs typeface="Arial" panose="020B0604020202020204" pitchFamily="34" charset="0"/>
                </a:rPr>
                <a:t>,</a:t>
              </a:r>
            </a:p>
            <a:p>
              <a:r>
                <a:rPr lang="en-US" sz="1051" i="1" dirty="0">
                  <a:solidFill>
                    <a:schemeClr val="bg1"/>
                  </a:solidFill>
                  <a:cs typeface="Arial" panose="020B0604020202020204" pitchFamily="34" charset="0"/>
                </a:rPr>
                <a:t>Director, Entrepreneurship and Commercialization Center (ECC).</a:t>
              </a:r>
            </a:p>
          </p:txBody>
        </p:sp>
        <p:sp>
          <p:nvSpPr>
            <p:cNvPr id="14" name="Rectangle 5">
              <a:extLst>
                <a:ext uri="{FF2B5EF4-FFF2-40B4-BE49-F238E27FC236}">
                  <a16:creationId xmlns:a16="http://schemas.microsoft.com/office/drawing/2014/main" id="{C88B136B-18B9-D14F-81B3-3A70036A2CE2}"/>
                </a:ext>
              </a:extLst>
            </p:cNvPr>
            <p:cNvSpPr/>
            <p:nvPr/>
          </p:nvSpPr>
          <p:spPr>
            <a:xfrm>
              <a:off x="9335872" y="4445557"/>
              <a:ext cx="2268431" cy="116216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sz="1401" b="1" dirty="0">
                  <a:solidFill>
                    <a:schemeClr val="bg1"/>
                  </a:solidFill>
                  <a:cs typeface="Arial" panose="020B0604020202020204" pitchFamily="34" charset="0"/>
                </a:rPr>
                <a:t>Laurie Simmons</a:t>
              </a:r>
              <a:r>
                <a:rPr lang="en-US" sz="1401" dirty="0">
                  <a:solidFill>
                    <a:schemeClr val="bg1"/>
                  </a:solidFill>
                  <a:cs typeface="Arial" panose="020B0604020202020204" pitchFamily="34" charset="0"/>
                </a:rPr>
                <a:t>,</a:t>
              </a:r>
            </a:p>
            <a:p>
              <a:r>
                <a:rPr lang="en-US" sz="1051" i="1" dirty="0">
                  <a:solidFill>
                    <a:schemeClr val="bg1"/>
                  </a:solidFill>
                  <a:cs typeface="Arial" panose="020B0604020202020204" pitchFamily="34" charset="0"/>
                </a:rPr>
                <a:t>Director, Center for Innovation and Commercialization (CIC)</a:t>
              </a:r>
            </a:p>
          </p:txBody>
        </p:sp>
        <p:sp>
          <p:nvSpPr>
            <p:cNvPr id="15" name="Rectangle 5">
              <a:extLst>
                <a:ext uri="{FF2B5EF4-FFF2-40B4-BE49-F238E27FC236}">
                  <a16:creationId xmlns:a16="http://schemas.microsoft.com/office/drawing/2014/main" id="{82A40123-AA2D-694E-AA56-E20D8627BE8F}"/>
                </a:ext>
              </a:extLst>
            </p:cNvPr>
            <p:cNvSpPr/>
            <p:nvPr/>
          </p:nvSpPr>
          <p:spPr>
            <a:xfrm>
              <a:off x="12729467" y="4441025"/>
              <a:ext cx="2418823" cy="139914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en-US" sz="1401" b="1" dirty="0">
                  <a:solidFill>
                    <a:schemeClr val="bg1"/>
                  </a:solidFill>
                  <a:cs typeface="Arial" panose="020B0604020202020204" pitchFamily="34" charset="0"/>
                </a:rPr>
                <a:t>David Ortiz</a:t>
              </a:r>
              <a:r>
                <a:rPr lang="en-US" sz="1201" dirty="0">
                  <a:solidFill>
                    <a:schemeClr val="bg1"/>
                  </a:solidFill>
                  <a:cs typeface="Arial" panose="020B0604020202020204" pitchFamily="34" charset="0"/>
                </a:rPr>
                <a:t>, </a:t>
              </a:r>
            </a:p>
            <a:p>
              <a:r>
                <a:rPr lang="en-US" sz="1051" i="1" dirty="0">
                  <a:solidFill>
                    <a:schemeClr val="bg1"/>
                  </a:solidFill>
                  <a:cs typeface="Arial" panose="020B0604020202020204" pitchFamily="34" charset="0"/>
                </a:rPr>
                <a:t>Director, Texas Manufacturing Assistance Center (TMAC)</a:t>
              </a:r>
              <a:br>
                <a:rPr lang="en-US" sz="1051" i="1" dirty="0">
                  <a:solidFill>
                    <a:schemeClr val="bg1"/>
                  </a:solidFill>
                </a:rPr>
              </a:br>
              <a:endParaRPr lang="en-US" sz="1051" i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16" name="Rectangle 5">
              <a:extLst>
                <a:ext uri="{FF2B5EF4-FFF2-40B4-BE49-F238E27FC236}">
                  <a16:creationId xmlns:a16="http://schemas.microsoft.com/office/drawing/2014/main" id="{9D5ECAF3-A7F3-984A-A003-F4E04AA3AFDE}"/>
                </a:ext>
              </a:extLst>
            </p:cNvPr>
            <p:cNvSpPr/>
            <p:nvPr/>
          </p:nvSpPr>
          <p:spPr>
            <a:xfrm>
              <a:off x="12751323" y="6069750"/>
              <a:ext cx="3367785" cy="1229814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US" sz="1401" b="1" dirty="0">
                  <a:solidFill>
                    <a:schemeClr val="bg1"/>
                  </a:solidFill>
                  <a:cs typeface="Arial" panose="020B0604020202020204" pitchFamily="34" charset="0"/>
                </a:rPr>
                <a:t>Eugenio Marin</a:t>
              </a:r>
              <a:r>
                <a:rPr lang="en-US" sz="1401" dirty="0">
                  <a:solidFill>
                    <a:schemeClr val="bg1"/>
                  </a:solidFill>
                  <a:cs typeface="Arial" panose="020B0604020202020204" pitchFamily="34" charset="0"/>
                </a:rPr>
                <a:t>, </a:t>
              </a:r>
            </a:p>
            <a:p>
              <a:pPr algn="just"/>
              <a:r>
                <a:rPr lang="en-US" sz="1051" i="1" dirty="0">
                  <a:solidFill>
                    <a:schemeClr val="bg1"/>
                  </a:solidFill>
                  <a:cs typeface="Arial" panose="020B0604020202020204" pitchFamily="34" charset="0"/>
                </a:rPr>
                <a:t>CEO, USMFS</a:t>
              </a:r>
            </a:p>
            <a:p>
              <a:pPr algn="just"/>
              <a:br>
                <a:rPr lang="en-US" sz="1201" dirty="0">
                  <a:solidFill>
                    <a:schemeClr val="bg1"/>
                  </a:solidFill>
                </a:rPr>
              </a:br>
              <a:endParaRPr lang="en-US" sz="120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17" name="Rectangle 5">
              <a:extLst>
                <a:ext uri="{FF2B5EF4-FFF2-40B4-BE49-F238E27FC236}">
                  <a16:creationId xmlns:a16="http://schemas.microsoft.com/office/drawing/2014/main" id="{95BBAF36-D8E5-714C-896C-459136DE15EB}"/>
                </a:ext>
              </a:extLst>
            </p:cNvPr>
            <p:cNvSpPr/>
            <p:nvPr/>
          </p:nvSpPr>
          <p:spPr>
            <a:xfrm>
              <a:off x="9335872" y="6053667"/>
              <a:ext cx="2299674" cy="1162160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just"/>
              <a:r>
                <a:rPr lang="en-US" sz="1401" b="1" dirty="0">
                  <a:solidFill>
                    <a:schemeClr val="bg1"/>
                  </a:solidFill>
                  <a:cs typeface="Arial" panose="020B0604020202020204" pitchFamily="34" charset="0"/>
                </a:rPr>
                <a:t>Dr. Farid Ahmed</a:t>
              </a:r>
              <a:r>
                <a:rPr lang="en-US" sz="1401" dirty="0">
                  <a:solidFill>
                    <a:schemeClr val="bg1"/>
                  </a:solidFill>
                  <a:cs typeface="Arial" panose="020B0604020202020204" pitchFamily="34" charset="0"/>
                </a:rPr>
                <a:t>, </a:t>
              </a:r>
            </a:p>
            <a:p>
              <a:r>
                <a:rPr lang="en-US" sz="1051" i="1" dirty="0">
                  <a:solidFill>
                    <a:schemeClr val="bg1"/>
                  </a:solidFill>
                  <a:cs typeface="Arial" panose="020B0604020202020204" pitchFamily="34" charset="0"/>
                </a:rPr>
                <a:t>Ph.D. Professor of Manufacturing and Industrial Engineering</a:t>
              </a:r>
            </a:p>
          </p:txBody>
        </p:sp>
        <p:sp>
          <p:nvSpPr>
            <p:cNvPr id="18" name="Rectángulo 17">
              <a:extLst>
                <a:ext uri="{FF2B5EF4-FFF2-40B4-BE49-F238E27FC236}">
                  <a16:creationId xmlns:a16="http://schemas.microsoft.com/office/drawing/2014/main" id="{61CE0EF0-6A13-944F-A830-8564CB3D4A17}"/>
                </a:ext>
              </a:extLst>
            </p:cNvPr>
            <p:cNvSpPr/>
            <p:nvPr/>
          </p:nvSpPr>
          <p:spPr>
            <a:xfrm>
              <a:off x="4744350" y="4198849"/>
              <a:ext cx="2750538" cy="9926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cs typeface="Arial" panose="020B0604020202020204" pitchFamily="34" charset="0"/>
                </a:rPr>
                <a:t>Jessica Lillie</a:t>
              </a:r>
              <a:r>
                <a:rPr lang="en-US" sz="1400" dirty="0">
                  <a:solidFill>
                    <a:schemeClr val="bg1"/>
                  </a:solidFill>
                  <a:cs typeface="Arial" panose="020B0604020202020204" pitchFamily="34" charset="0"/>
                </a:rPr>
                <a:t>, </a:t>
              </a:r>
            </a:p>
            <a:p>
              <a:pPr algn="ctr"/>
              <a:r>
                <a:rPr lang="en-US" sz="1200" dirty="0">
                  <a:solidFill>
                    <a:schemeClr val="bg1"/>
                  </a:solidFill>
                  <a:cs typeface="Arial" panose="020B0604020202020204" pitchFamily="34" charset="0"/>
                </a:rPr>
                <a:t>Executive Director, </a:t>
              </a:r>
            </a:p>
            <a:p>
              <a:pPr algn="ctr"/>
              <a:r>
                <a:rPr lang="en-US" sz="1200" dirty="0">
                  <a:solidFill>
                    <a:schemeClr val="bg1"/>
                  </a:solidFill>
                  <a:cs typeface="Arial" panose="020B0604020202020204" pitchFamily="34" charset="0"/>
                </a:rPr>
                <a:t>USMFS</a:t>
              </a:r>
            </a:p>
          </p:txBody>
        </p:sp>
        <p:pic>
          <p:nvPicPr>
            <p:cNvPr id="19" name="Imagen 18" descr="Mujer de cabello largo sonriendo&#10;&#10;Descripción generada automáticamente">
              <a:extLst>
                <a:ext uri="{FF2B5EF4-FFF2-40B4-BE49-F238E27FC236}">
                  <a16:creationId xmlns:a16="http://schemas.microsoft.com/office/drawing/2014/main" id="{93A7A562-944E-0641-A271-E47C6455470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5293" y="3410692"/>
              <a:ext cx="731048" cy="731048"/>
            </a:xfrm>
            <a:prstGeom prst="ellipse">
              <a:avLst/>
            </a:prstGeom>
            <a:ln>
              <a:noFill/>
            </a:ln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</p:pic>
        <p:pic>
          <p:nvPicPr>
            <p:cNvPr id="20" name="Imagen 19" descr="Un hombre con traje y corbata posando para una foto&#10;&#10;Descripción generada automáticamente">
              <a:extLst>
                <a:ext uri="{FF2B5EF4-FFF2-40B4-BE49-F238E27FC236}">
                  <a16:creationId xmlns:a16="http://schemas.microsoft.com/office/drawing/2014/main" id="{D7F183EC-6936-F447-932F-46B2E382B61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57061" y="2377189"/>
              <a:ext cx="761578" cy="761577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</p:pic>
        <p:pic>
          <p:nvPicPr>
            <p:cNvPr id="21" name="Imagen 20" descr="Una mujer sonriendo&#10;&#10;Descripción generada automáticamente">
              <a:extLst>
                <a:ext uri="{FF2B5EF4-FFF2-40B4-BE49-F238E27FC236}">
                  <a16:creationId xmlns:a16="http://schemas.microsoft.com/office/drawing/2014/main" id="{BE1E8719-CAC6-6D44-8718-B02CCD3747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56089" y="2291519"/>
              <a:ext cx="773917" cy="773918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</p:pic>
        <p:pic>
          <p:nvPicPr>
            <p:cNvPr id="22" name="Imagen 21" descr="Una mujer con una camisa azul&#10;&#10;Descripción generada automáticamente">
              <a:extLst>
                <a:ext uri="{FF2B5EF4-FFF2-40B4-BE49-F238E27FC236}">
                  <a16:creationId xmlns:a16="http://schemas.microsoft.com/office/drawing/2014/main" id="{31FC4C26-C8DE-BF48-9931-6E5EE83031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86656" y="4557974"/>
              <a:ext cx="772913" cy="772912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</p:pic>
        <p:pic>
          <p:nvPicPr>
            <p:cNvPr id="23" name="Imagen 22" descr="Un hombre con traje y corbata sonriendo&#10;&#10;Descripción generada automáticamente">
              <a:extLst>
                <a:ext uri="{FF2B5EF4-FFF2-40B4-BE49-F238E27FC236}">
                  <a16:creationId xmlns:a16="http://schemas.microsoft.com/office/drawing/2014/main" id="{24B69B16-3EB1-574E-90EF-12C47152A5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86329" y="4573992"/>
              <a:ext cx="761112" cy="761111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</p:pic>
        <p:pic>
          <p:nvPicPr>
            <p:cNvPr id="24" name="Imagen 23" descr="Un joven sonriendo con una playera de color negro&#10;&#10;Descripción generada automáticamente">
              <a:extLst>
                <a:ext uri="{FF2B5EF4-FFF2-40B4-BE49-F238E27FC236}">
                  <a16:creationId xmlns:a16="http://schemas.microsoft.com/office/drawing/2014/main" id="{5AB72C35-1EA9-EA49-8351-11033E689F8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03484" y="6222668"/>
              <a:ext cx="761112" cy="761111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</p:pic>
        <p:pic>
          <p:nvPicPr>
            <p:cNvPr id="25" name="Imagen 24" descr="Un hombre con traje y corbata&#10;&#10;Descripción generada automáticamente">
              <a:extLst>
                <a:ext uri="{FF2B5EF4-FFF2-40B4-BE49-F238E27FC236}">
                  <a16:creationId xmlns:a16="http://schemas.microsoft.com/office/drawing/2014/main" id="{69B568F9-34A2-034A-97EB-520FBB93C5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84213" y="6216768"/>
              <a:ext cx="772914" cy="772914"/>
            </a:xfrm>
            <a:prstGeom prst="ellipse">
              <a:avLst/>
            </a:prstGeom>
            <a:effectLst>
              <a:glow rad="228600">
                <a:schemeClr val="accent5">
                  <a:satMod val="175000"/>
                  <a:alpha val="40000"/>
                </a:schemeClr>
              </a:glow>
            </a:effectLst>
          </p:spPr>
        </p:pic>
        <p:sp>
          <p:nvSpPr>
            <p:cNvPr id="26" name="Rectángulo redondeado 25">
              <a:extLst>
                <a:ext uri="{FF2B5EF4-FFF2-40B4-BE49-F238E27FC236}">
                  <a16:creationId xmlns:a16="http://schemas.microsoft.com/office/drawing/2014/main" id="{2B4A0FA3-A6D4-F94E-8AD9-7F9DC17819DE}"/>
                </a:ext>
              </a:extLst>
            </p:cNvPr>
            <p:cNvSpPr/>
            <p:nvPr/>
          </p:nvSpPr>
          <p:spPr>
            <a:xfrm>
              <a:off x="6646914" y="1363504"/>
              <a:ext cx="7190914" cy="601732"/>
            </a:xfrm>
            <a:prstGeom prst="roundRect">
              <a:avLst/>
            </a:prstGeom>
            <a:solidFill>
              <a:srgbClr val="F26B3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cs typeface="Arial" panose="020B0604020202020204" pitchFamily="34" charset="0"/>
                </a:rPr>
                <a:t>Primary Recipient: US Mexico Foundation for Science (USMFS)</a:t>
              </a:r>
            </a:p>
          </p:txBody>
        </p:sp>
        <p:sp>
          <p:nvSpPr>
            <p:cNvPr id="27" name="Flecha derecha 26">
              <a:extLst>
                <a:ext uri="{FF2B5EF4-FFF2-40B4-BE49-F238E27FC236}">
                  <a16:creationId xmlns:a16="http://schemas.microsoft.com/office/drawing/2014/main" id="{13C6AD72-1D02-8B43-A793-6D872D5BE8D9}"/>
                </a:ext>
              </a:extLst>
            </p:cNvPr>
            <p:cNvSpPr/>
            <p:nvPr/>
          </p:nvSpPr>
          <p:spPr>
            <a:xfrm>
              <a:off x="7078175" y="4020044"/>
              <a:ext cx="1204643" cy="831865"/>
            </a:xfrm>
            <a:prstGeom prst="rightArrow">
              <a:avLst/>
            </a:prstGeom>
            <a:solidFill>
              <a:srgbClr val="F26B36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600" b="1" dirty="0"/>
                <a:t>Team</a:t>
              </a:r>
            </a:p>
          </p:txBody>
        </p:sp>
      </p:grpSp>
      <p:grpSp>
        <p:nvGrpSpPr>
          <p:cNvPr id="34" name="Grupo 33">
            <a:extLst>
              <a:ext uri="{FF2B5EF4-FFF2-40B4-BE49-F238E27FC236}">
                <a16:creationId xmlns:a16="http://schemas.microsoft.com/office/drawing/2014/main" id="{C2FA1A9C-0F21-6A4D-9219-8C8F9A72267E}"/>
              </a:ext>
            </a:extLst>
          </p:cNvPr>
          <p:cNvGrpSpPr/>
          <p:nvPr/>
        </p:nvGrpSpPr>
        <p:grpSpPr>
          <a:xfrm>
            <a:off x="5473638" y="6229528"/>
            <a:ext cx="6570163" cy="777016"/>
            <a:chOff x="-885579" y="11268030"/>
            <a:chExt cx="8425053" cy="996384"/>
          </a:xfrm>
        </p:grpSpPr>
        <p:pic>
          <p:nvPicPr>
            <p:cNvPr id="29" name="Picture 43" descr="Logo&#10;&#10;Description automatically generated">
              <a:extLst>
                <a:ext uri="{FF2B5EF4-FFF2-40B4-BE49-F238E27FC236}">
                  <a16:creationId xmlns:a16="http://schemas.microsoft.com/office/drawing/2014/main" id="{D06EDFE1-29FF-1340-B175-ED7A63ADF70A}"/>
                </a:ext>
              </a:extLst>
            </p:cNvPr>
            <p:cNvPicPr/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514" y="11268030"/>
              <a:ext cx="1960250" cy="996384"/>
            </a:xfrm>
            <a:prstGeom prst="rect">
              <a:avLst/>
            </a:prstGeom>
          </p:spPr>
        </p:pic>
        <p:pic>
          <p:nvPicPr>
            <p:cNvPr id="30" name="Picture 44" descr="Text&#10;&#10;Description automatically generated">
              <a:extLst>
                <a:ext uri="{FF2B5EF4-FFF2-40B4-BE49-F238E27FC236}">
                  <a16:creationId xmlns:a16="http://schemas.microsoft.com/office/drawing/2014/main" id="{0A53FD71-BF9B-764D-92DA-05F9D7B21C98}"/>
                </a:ext>
              </a:extLst>
            </p:cNvPr>
            <p:cNvPicPr/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6835" y="11402660"/>
              <a:ext cx="1203553" cy="611898"/>
            </a:xfrm>
            <a:prstGeom prst="rect">
              <a:avLst/>
            </a:prstGeom>
          </p:spPr>
        </p:pic>
        <p:pic>
          <p:nvPicPr>
            <p:cNvPr id="31" name="Picture 45" descr="Text&#10;&#10;Description automatically generated">
              <a:extLst>
                <a:ext uri="{FF2B5EF4-FFF2-40B4-BE49-F238E27FC236}">
                  <a16:creationId xmlns:a16="http://schemas.microsoft.com/office/drawing/2014/main" id="{3A6A0C2B-F559-4A48-A84F-A5498177E029}"/>
                </a:ext>
              </a:extLst>
            </p:cNvPr>
            <p:cNvPicPr/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26635" y="11450884"/>
              <a:ext cx="1082151" cy="515448"/>
            </a:xfrm>
            <a:prstGeom prst="rect">
              <a:avLst/>
            </a:prstGeom>
          </p:spPr>
        </p:pic>
        <p:pic>
          <p:nvPicPr>
            <p:cNvPr id="32" name="Picture 46" descr="A picture containing text, clipart&#10;&#10;Description automatically generated">
              <a:extLst>
                <a:ext uri="{FF2B5EF4-FFF2-40B4-BE49-F238E27FC236}">
                  <a16:creationId xmlns:a16="http://schemas.microsoft.com/office/drawing/2014/main" id="{761020AC-EF75-5E49-8CF4-084A2D53BD55}"/>
                </a:ext>
              </a:extLst>
            </p:cNvPr>
            <p:cNvPicPr/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13885" y="11450884"/>
              <a:ext cx="1525589" cy="433840"/>
            </a:xfrm>
            <a:prstGeom prst="rect">
              <a:avLst/>
            </a:prstGeom>
          </p:spPr>
        </p:pic>
        <p:pic>
          <p:nvPicPr>
            <p:cNvPr id="33" name="Imagen 32" descr="Dibujo en blanco y negro&#10;&#10;Descripción generada automáticamente con confianza baja">
              <a:extLst>
                <a:ext uri="{FF2B5EF4-FFF2-40B4-BE49-F238E27FC236}">
                  <a16:creationId xmlns:a16="http://schemas.microsoft.com/office/drawing/2014/main" id="{0516A104-0273-8A44-9ACB-B59E9CE3BD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885579" y="11347563"/>
              <a:ext cx="1323681" cy="661001"/>
            </a:xfrm>
            <a:prstGeom prst="rect">
              <a:avLst/>
            </a:prstGeom>
          </p:spPr>
        </p:pic>
      </p:grpSp>
      <p:sp>
        <p:nvSpPr>
          <p:cNvPr id="35" name="CuadroTexto 34">
            <a:extLst>
              <a:ext uri="{FF2B5EF4-FFF2-40B4-BE49-F238E27FC236}">
                <a16:creationId xmlns:a16="http://schemas.microsoft.com/office/drawing/2014/main" id="{63453BE1-5D77-4CE2-B7C5-11B4339289F1}"/>
              </a:ext>
            </a:extLst>
          </p:cNvPr>
          <p:cNvSpPr txBox="1"/>
          <p:nvPr/>
        </p:nvSpPr>
        <p:spPr>
          <a:xfrm>
            <a:off x="4911959" y="2848415"/>
            <a:ext cx="2291302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cs typeface="Arial" panose="020B0604020202020204" pitchFamily="34" charset="0"/>
              </a:rPr>
              <a:t>Project Director:</a:t>
            </a:r>
          </a:p>
        </p:txBody>
      </p:sp>
    </p:spTree>
    <p:extLst>
      <p:ext uri="{BB962C8B-B14F-4D97-AF65-F5344CB8AC3E}">
        <p14:creationId xmlns:p14="http://schemas.microsoft.com/office/powerpoint/2010/main" val="188871492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273</Words>
  <Application>Microsoft Macintosh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de Office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TechBA Office365</dc:creator>
  <cp:lastModifiedBy>Microsoft Office User</cp:lastModifiedBy>
  <cp:revision>6</cp:revision>
  <dcterms:created xsi:type="dcterms:W3CDTF">2022-02-25T17:59:50Z</dcterms:created>
  <dcterms:modified xsi:type="dcterms:W3CDTF">2022-02-25T18:27:32Z</dcterms:modified>
</cp:coreProperties>
</file>