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E861C-486B-4E18-A0E9-A790238A915C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811066-0135-4CAA-8AD4-89A97190AC0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2BAB4-8B8D-41DD-85C7-81A0CA962007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4824F-EBE0-443F-8A8F-F64816AF04D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9icGAijg7I" TargetMode="External"/><Relationship Id="rId3" Type="http://schemas.openxmlformats.org/officeDocument/2006/relationships/hyperlink" Target="https://aeclinic.org/bryndiswoods" TargetMode="External"/><Relationship Id="rId7" Type="http://schemas.openxmlformats.org/officeDocument/2006/relationships/hyperlink" Target="http://www.aeclinic.or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aeclinic.org/liz-stanton" TargetMode="External"/><Relationship Id="rId5" Type="http://schemas.openxmlformats.org/officeDocument/2006/relationships/hyperlink" Target="https://aeclinic.org/sachin-peddada?rq=sachin" TargetMode="External"/><Relationship Id="rId4" Type="http://schemas.openxmlformats.org/officeDocument/2006/relationships/hyperlink" Target="https://aeclinic.org/sagal-alisal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Logo&#10;&#10;Description automatically generated">
            <a:extLst>
              <a:ext uri="{FF2B5EF4-FFF2-40B4-BE49-F238E27FC236}">
                <a16:creationId xmlns:a16="http://schemas.microsoft.com/office/drawing/2014/main" id="{652FFBE4-40C1-E94E-9F87-E436ACD4102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435" y="982724"/>
            <a:ext cx="4847129" cy="4847129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CB0E3803-8F00-4F0B-B18C-21B2E17646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600" y="5492374"/>
            <a:ext cx="3540660" cy="1295400"/>
          </a:xfrm>
        </p:spPr>
        <p:txBody>
          <a:bodyPr>
            <a:normAutofit/>
          </a:bodyPr>
          <a:lstStyle/>
          <a:p>
            <a:pPr algn="l"/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</a:rPr>
              <a:t>Team Lead Name: </a:t>
            </a:r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  <a:hlinkClick r:id="rId3"/>
              </a:rPr>
              <a:t>Bryndis Woods, PhD</a:t>
            </a:r>
            <a:endParaRPr lang="en-US" sz="14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l"/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</a:rPr>
              <a:t>Team Member 2: </a:t>
            </a:r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  <a:hlinkClick r:id="rId4"/>
              </a:rPr>
              <a:t>Sagal Alisalad</a:t>
            </a:r>
            <a:endParaRPr lang="en-US" sz="14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l"/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</a:rPr>
              <a:t>Team Member 3: </a:t>
            </a:r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  <a:hlinkClick r:id="rId5"/>
              </a:rPr>
              <a:t>Sachin Peddada</a:t>
            </a:r>
            <a:endParaRPr lang="en-US" sz="14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algn="l"/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</a:rPr>
              <a:t>Team Member 4: </a:t>
            </a:r>
            <a:r>
              <a:rPr lang="en-US" sz="1400" b="1" dirty="0">
                <a:solidFill>
                  <a:schemeClr val="tx1"/>
                </a:solidFill>
                <a:cs typeface="Arial" panose="020B0604020202020204" pitchFamily="34" charset="0"/>
                <a:hlinkClick r:id="rId6"/>
              </a:rPr>
              <a:t>Liz Stanton, PhD</a:t>
            </a:r>
            <a:endParaRPr lang="en-US" sz="14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32FBBF8-0FCC-4CF4-89D1-7DE9D547F396}"/>
              </a:ext>
            </a:extLst>
          </p:cNvPr>
          <p:cNvSpPr txBox="1">
            <a:spLocks/>
          </p:cNvSpPr>
          <p:nvPr/>
        </p:nvSpPr>
        <p:spPr>
          <a:xfrm>
            <a:off x="1143000" y="5668191"/>
            <a:ext cx="6858000" cy="223499"/>
          </a:xfrm>
          <a:prstGeom prst="rect">
            <a:avLst/>
          </a:prstGeom>
        </p:spPr>
        <p:txBody>
          <a:bodyPr vert="horz" lIns="68580" tIns="34290" rIns="68580" bIns="3429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200" dirty="0">
              <a:solidFill>
                <a:schemeClr val="bg1"/>
              </a:solidFill>
              <a:latin typeface="Arial light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73801D-864C-483A-A01D-B3E1E62CC6E9}"/>
              </a:ext>
            </a:extLst>
          </p:cNvPr>
          <p:cNvCxnSpPr>
            <a:cxnSpLocks/>
          </p:cNvCxnSpPr>
          <p:nvPr/>
        </p:nvCxnSpPr>
        <p:spPr>
          <a:xfrm>
            <a:off x="57148" y="970653"/>
            <a:ext cx="9029701" cy="12071"/>
          </a:xfrm>
          <a:prstGeom prst="line">
            <a:avLst/>
          </a:prstGeom>
          <a:ln w="1016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73ECF46-9125-4750-B6A1-7D3CB9438BEC}"/>
              </a:ext>
            </a:extLst>
          </p:cNvPr>
          <p:cNvSpPr txBox="1"/>
          <p:nvPr/>
        </p:nvSpPr>
        <p:spPr>
          <a:xfrm>
            <a:off x="2347988" y="5407793"/>
            <a:ext cx="444802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cs typeface="Arial" panose="020B0604020202020204" pitchFamily="34" charset="0"/>
              </a:rPr>
              <a:t>Arlington, MA</a:t>
            </a:r>
            <a:endParaRPr lang="en-US" sz="2400" dirty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www.aeclinic.org</a:t>
            </a:r>
            <a:r>
              <a:rPr lang="en-US" sz="2400" dirty="0">
                <a:solidFill>
                  <a:schemeClr val="accent4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cs typeface="Arial" panose="020B0604020202020204" pitchFamily="34" charset="0"/>
              </a:rPr>
              <a:t>February 25, 2022</a:t>
            </a:r>
            <a:endParaRPr lang="en-US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B8DA149E-8DE3-431D-ACCD-6308F91C4864}"/>
              </a:ext>
            </a:extLst>
          </p:cNvPr>
          <p:cNvSpPr txBox="1">
            <a:spLocks/>
          </p:cNvSpPr>
          <p:nvPr/>
        </p:nvSpPr>
        <p:spPr>
          <a:xfrm>
            <a:off x="-76657" y="122818"/>
            <a:ext cx="9297314" cy="873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Applied Economics Clinic</a:t>
            </a:r>
          </a:p>
          <a:p>
            <a:r>
              <a:rPr lang="en-US" sz="3600" b="1" dirty="0"/>
              <a:t>Inclusive Energy Innovation Prize Submission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75848B6-D74C-4F07-AAC8-71BA876270CC}"/>
              </a:ext>
            </a:extLst>
          </p:cNvPr>
          <p:cNvSpPr txBox="1"/>
          <p:nvPr/>
        </p:nvSpPr>
        <p:spPr>
          <a:xfrm>
            <a:off x="0" y="1233313"/>
            <a:ext cx="9144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/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 Applied Economics Clinic (AEC) is a mission-based, non-profit consulting group that works with community-based organizations and other public interest groups. AEC provides low-and no-cost expert services related to environment, energy, and equity. AEC does not set its own research agenda: We pursue the research and analysis needs identified by our clients, who are in turn responsive to the needs of the communities they serve. </a:t>
            </a:r>
          </a:p>
          <a:p>
            <a:pPr algn="l" rtl="0"/>
            <a:endParaRPr lang="en-US" sz="16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l" rtl="0"/>
            <a:r>
              <a:rPr lang="en-US" sz="16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AEC’s mission is to: </a:t>
            </a:r>
          </a:p>
          <a:p>
            <a:pPr marL="342900" indent="-342900" algn="l" rtl="0">
              <a:buAutoNum type="arabicParenBoth"/>
            </a:pPr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provide low-cost and pro bono expert services to community-based organizations and other public interest groups on the topics of energy, environment, environmental justice, consumer protection, and equity; </a:t>
            </a:r>
          </a:p>
          <a:p>
            <a:pPr marL="342900" indent="-342900" algn="l" rtl="0">
              <a:buAutoNum type="arabicParenBoth"/>
            </a:pPr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train the next generation of expert technical witnesses and analysts by providing applied, on-the-job learning experiences to graduate students in related fields; and </a:t>
            </a:r>
          </a:p>
          <a:p>
            <a:pPr marL="342900" indent="-342900" algn="l" rtl="0">
              <a:buAutoNum type="arabicParenBoth"/>
            </a:pPr>
            <a:r>
              <a:rPr lang="en-US" sz="16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work proactively to support and promote diversity in the fields of economics, engineering, math and sciences.</a:t>
            </a:r>
            <a:endParaRPr lang="en-US" sz="1600" b="0" i="0" dirty="0">
              <a:solidFill>
                <a:srgbClr val="222222"/>
              </a:solidFill>
              <a:effectLst/>
              <a:latin typeface="inherit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05971596-8C8C-4B74-B6CF-3AE02755C933}"/>
              </a:ext>
            </a:extLst>
          </p:cNvPr>
          <p:cNvSpPr txBox="1">
            <a:spLocks/>
          </p:cNvSpPr>
          <p:nvPr/>
        </p:nvSpPr>
        <p:spPr>
          <a:xfrm>
            <a:off x="6168383" y="5527437"/>
            <a:ext cx="2799908" cy="1013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cs typeface="Arial" panose="020B0604020202020204" pitchFamily="34" charset="0"/>
              </a:rPr>
              <a:t>Link to AEC’s Video Pitch: 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cs typeface="Arial" panose="020B0604020202020204" pitchFamily="34" charset="0"/>
                <a:hlinkClick r:id="rId8"/>
              </a:rPr>
              <a:t>https://youtu.be/c9icGAijg7I</a:t>
            </a:r>
            <a:r>
              <a:rPr lang="en-US" sz="1400" b="1" dirty="0">
                <a:solidFill>
                  <a:schemeClr val="accent4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3109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</Words>
  <Application>Microsoft Office PowerPoint</Application>
  <PresentationFormat>On-screen Show (4:3)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light</vt:lpstr>
      <vt:lpstr>Calibri</vt:lpstr>
      <vt:lpstr>inherit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2012-08-24T00:53:15Z</dcterms:created>
  <dcterms:modified xsi:type="dcterms:W3CDTF">2022-02-25T17:53:24Z</dcterms:modified>
</cp:coreProperties>
</file>