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A3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94" autoAdjust="0"/>
    <p:restoredTop sz="94660"/>
  </p:normalViewPr>
  <p:slideViewPr>
    <p:cSldViewPr snapToGrid="0">
      <p:cViewPr varScale="1">
        <p:scale>
          <a:sx n="145" d="100"/>
          <a:sy n="145" d="100"/>
        </p:scale>
        <p:origin x="200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30856-2206-43B2-9A00-D4C5C4A555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30CE7-F7D5-41A4-9001-8B5FA69A0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1F279B-B691-4573-8E93-4B6DDB876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84912-B498-493F-9E08-09C00D0A4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36E3F2-0E9C-4AF2-AA39-98F94890D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368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04254-DBF3-4FC7-A45E-8D84D1ED8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DD8E4-B67A-4118-8884-A1223853F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4D315-F660-4089-8D69-2D11B47DF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40E9C-07FE-407A-99EB-199DDD60B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FDC36-93AF-4E5B-8888-D51E5B294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257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BE2F7-DD53-4638-96A2-606833AD5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3FE9D-B9BB-40FD-88CD-AF927038A4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B87F12-E891-457B-9C38-F0A868C08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FAC32-0645-4E47-91FA-C821203CB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BFB7B-B355-421E-895E-037D4EBA5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48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21A5A-88C3-49CB-9D0B-7BADB981A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DD691-9E41-400C-8D15-936F52AB2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77BBDA-C00D-439C-AB43-7D9E214DA5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D4A39B-48C2-4321-ACC6-E662A2C27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5EC869-4CAC-49AF-9B26-C881B7218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C1C0CB-41BF-4E6E-99FF-07265FE56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0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B2016-D86A-4F10-81C3-7F2332257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888CD8-512E-497B-85CE-3E91E214B7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48A2A3-D219-4F9C-9CE3-5EC083B5AE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A8034A-8CAF-4999-8FC5-8D699505E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9FD420-3520-455B-8F08-1920864CE3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28FF68-7511-4043-82ED-9E23043A6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185CC1-F9BD-4D15-92C3-997E9C03D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FD2AE9-6CBB-4278-97CF-67AB77358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292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D92D2-17C5-4DA5-BA3B-2E22C95EF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7C4DA6-3E3B-4626-BD2B-DE9AEF087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A2BDBF-B1A4-4207-9EE0-1D42F12E5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BEA2F3-47A0-4854-AFF8-B003FF957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47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8C9077-4878-4492-81F3-2E3806AD9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ABCA66-162E-4438-B712-012F017E9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4E895-FE88-41CD-BD94-44ABEDF26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785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F86B9-E323-4B08-92C4-5405AD8E4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77C52-C80B-411E-AAC7-7E94AB031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59178-4145-49EA-8088-11A562516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E4C143-E8BF-49D7-AE4B-74EEA8216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AA0D7A-8EBF-4DAE-A2A0-D02469834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B10315-BD5A-4B89-8027-C631A8636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802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00464-76B0-42A9-8F99-A5DA86D4E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AD8431-FFC3-41C1-AD9E-86B0695C49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7DA654-4823-40D7-8812-FF9D2E0A14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54A9B0-FA25-49A8-A82C-736E93C21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2D167D-201B-4C31-BA29-39FE6A87D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BDE8F6-E655-433D-B2E1-4BA673E53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401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9950F-6268-46DB-806D-AD90F2179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8171DD-3B05-4951-AFDF-2A2D789580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A7E92-96A2-45B0-AF14-1F27C6801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DE713-C56A-4830-9091-2E62A4A2E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8B659-5401-45AB-B95F-A5D10A5A8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833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C81F12-5CAF-428C-BB87-656BECE7D9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60BE20-917B-4697-A7EB-F52D8FCB28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AF86CC-7982-4B7B-834E-A65ECA74B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264C-172F-4F0B-8B76-7CB55EE2B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5B42B3-2C4C-403E-8E4F-DC5DD0573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485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2E260E-2479-41B1-977A-755457D09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43BBE-4C46-4244-953B-B53F9CD0A4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CD1236-862B-4A35-AB9C-29CB666463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7BBF1-35C6-4E18-8E8F-034AB3E043D0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4BC49-396B-48FD-BB59-546B1CC0A0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15F3E-7141-409C-91A0-D0A20947A8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E9B7D-7B67-443F-A60C-9FDDA4534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02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B566D95-50FB-49B9-BBE4-655BB6A17218}"/>
              </a:ext>
            </a:extLst>
          </p:cNvPr>
          <p:cNvSpPr/>
          <p:nvPr/>
        </p:nvSpPr>
        <p:spPr>
          <a:xfrm>
            <a:off x="-1" y="1304177"/>
            <a:ext cx="2535383" cy="5552196"/>
          </a:xfrm>
          <a:prstGeom prst="rect">
            <a:avLst/>
          </a:prstGeom>
          <a:solidFill>
            <a:srgbClr val="B3A3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2DB3A0-3246-450D-9000-5EA0438DEF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9463" r="4762" b="75251"/>
          <a:stretch/>
        </p:blipFill>
        <p:spPr>
          <a:xfrm>
            <a:off x="0" y="0"/>
            <a:ext cx="12192000" cy="13058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D47C56F-3764-441D-9914-6E8952967BB1}"/>
              </a:ext>
            </a:extLst>
          </p:cNvPr>
          <p:cNvSpPr/>
          <p:nvPr/>
        </p:nvSpPr>
        <p:spPr>
          <a:xfrm>
            <a:off x="0" y="0"/>
            <a:ext cx="12192000" cy="1305804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14F97C42-8F2D-47E4-AAC1-6BE197E00E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273" y="-254"/>
            <a:ext cx="1420311" cy="13210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692427-125E-4D4E-A335-5DC5D7881B66}"/>
              </a:ext>
            </a:extLst>
          </p:cNvPr>
          <p:cNvSpPr txBox="1"/>
          <p:nvPr/>
        </p:nvSpPr>
        <p:spPr>
          <a:xfrm>
            <a:off x="1927705" y="301674"/>
            <a:ext cx="916175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B3A3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COMMUNITY CENTER FOR ADVANCED RESILIENCE EDUCATION</a:t>
            </a:r>
          </a:p>
          <a:p>
            <a:r>
              <a:rPr lang="en-US" sz="17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GEORGIA TECH AND THE GROVE PARK FOUNDATION, ATLANTA, GA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2D73379-3ECF-45AC-85FF-AE994CF3DBE7}"/>
              </a:ext>
            </a:extLst>
          </p:cNvPr>
          <p:cNvSpPr/>
          <p:nvPr/>
        </p:nvSpPr>
        <p:spPr>
          <a:xfrm>
            <a:off x="10974290" y="259052"/>
            <a:ext cx="10163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Inclusive Energy Innovation Prize</a:t>
            </a:r>
            <a:endParaRPr lang="en-US" sz="1100" dirty="0">
              <a:solidFill>
                <a:schemeClr val="bg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58400C6-7BF9-483F-A83F-84E5B4DF7A68}"/>
              </a:ext>
            </a:extLst>
          </p:cNvPr>
          <p:cNvCxnSpPr>
            <a:cxnSpLocks/>
          </p:cNvCxnSpPr>
          <p:nvPr/>
        </p:nvCxnSpPr>
        <p:spPr>
          <a:xfrm>
            <a:off x="10849528" y="173233"/>
            <a:ext cx="0" cy="95410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B446D189-D901-4DB6-BF1D-55EFB19DCFF5}"/>
              </a:ext>
            </a:extLst>
          </p:cNvPr>
          <p:cNvSpPr/>
          <p:nvPr/>
        </p:nvSpPr>
        <p:spPr>
          <a:xfrm>
            <a:off x="9632506" y="1304177"/>
            <a:ext cx="2559494" cy="5553823"/>
          </a:xfrm>
          <a:prstGeom prst="rect">
            <a:avLst/>
          </a:prstGeom>
          <a:solidFill>
            <a:srgbClr val="B3A3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190CA0-DFD7-4AC6-93A3-CA815EB3CBF1}"/>
              </a:ext>
            </a:extLst>
          </p:cNvPr>
          <p:cNvSpPr/>
          <p:nvPr/>
        </p:nvSpPr>
        <p:spPr>
          <a:xfrm>
            <a:off x="97651" y="1476374"/>
            <a:ext cx="238985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Georgia Tech </a:t>
            </a:r>
            <a:r>
              <a:rPr lang="en-US" sz="1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has been collaborating with the </a:t>
            </a:r>
            <a:r>
              <a:rPr lang="en-US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Grove Park Neighborhood </a:t>
            </a:r>
            <a:r>
              <a:rPr lang="en-US" sz="1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since 2019 to deploy diagnostic drone technology developed in the High Performance Building Lab (HPBL) to identify building exterior defects. We are developing a community center that employs this technology to </a:t>
            </a:r>
            <a:r>
              <a:rPr lang="en-US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inspire STEM careers</a:t>
            </a:r>
            <a:r>
              <a:rPr lang="en-US" sz="1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, </a:t>
            </a:r>
            <a:r>
              <a:rPr lang="en-US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train</a:t>
            </a:r>
            <a:r>
              <a:rPr lang="en-US" sz="1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the next generation of young professionals as </a:t>
            </a:r>
            <a:r>
              <a:rPr lang="en-US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aerial auditors</a:t>
            </a:r>
            <a:r>
              <a:rPr lang="en-US" sz="1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, and </a:t>
            </a:r>
            <a:r>
              <a:rPr lang="en-US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create jobs for retrofitting buildings</a:t>
            </a:r>
            <a:r>
              <a:rPr lang="en-US" sz="1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 The goal is to scale this type of collaboration for more US neighborhoods to be resilient against climate change.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3" name="Picture 12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D6E3B70D-56DA-40EF-B61B-61DA1EC79D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48" t="2141" r="3776" b="1769"/>
          <a:stretch/>
        </p:blipFill>
        <p:spPr>
          <a:xfrm>
            <a:off x="2668722" y="1507437"/>
            <a:ext cx="6857608" cy="399950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A06927C-F272-4759-BAE8-5EFCED5D2A47}"/>
              </a:ext>
            </a:extLst>
          </p:cNvPr>
          <p:cNvSpPr/>
          <p:nvPr/>
        </p:nvSpPr>
        <p:spPr>
          <a:xfrm>
            <a:off x="3699798" y="4762024"/>
            <a:ext cx="744440" cy="16312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0000" b="1" dirty="0">
                <a:solidFill>
                  <a:srgbClr val="B3A369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8C39FE-9BC8-472E-97B3-8E125C622550}"/>
              </a:ext>
            </a:extLst>
          </p:cNvPr>
          <p:cNvSpPr/>
          <p:nvPr/>
        </p:nvSpPr>
        <p:spPr>
          <a:xfrm rot="10800000">
            <a:off x="7463312" y="5304477"/>
            <a:ext cx="744440" cy="16312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0000" b="1" dirty="0">
                <a:solidFill>
                  <a:srgbClr val="B3A369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0092882-C127-4466-A10E-118932D5E1B5}"/>
              </a:ext>
            </a:extLst>
          </p:cNvPr>
          <p:cNvCxnSpPr>
            <a:cxnSpLocks/>
          </p:cNvCxnSpPr>
          <p:nvPr/>
        </p:nvCxnSpPr>
        <p:spPr>
          <a:xfrm flipH="1">
            <a:off x="4213093" y="6380332"/>
            <a:ext cx="3206784" cy="0"/>
          </a:xfrm>
          <a:prstGeom prst="line">
            <a:avLst/>
          </a:prstGeom>
          <a:ln w="38100">
            <a:solidFill>
              <a:srgbClr val="00305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AE323A-2EB6-4073-BAAF-6D0A3C80C0DD}"/>
              </a:ext>
            </a:extLst>
          </p:cNvPr>
          <p:cNvCxnSpPr>
            <a:cxnSpLocks/>
          </p:cNvCxnSpPr>
          <p:nvPr/>
        </p:nvCxnSpPr>
        <p:spPr>
          <a:xfrm>
            <a:off x="4213093" y="5679820"/>
            <a:ext cx="0" cy="713420"/>
          </a:xfrm>
          <a:prstGeom prst="line">
            <a:avLst/>
          </a:prstGeom>
          <a:ln w="38100">
            <a:solidFill>
              <a:srgbClr val="0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2B68DA66-37AB-4DD8-8719-DF58A9968073}"/>
              </a:ext>
            </a:extLst>
          </p:cNvPr>
          <p:cNvSpPr/>
          <p:nvPr/>
        </p:nvSpPr>
        <p:spPr>
          <a:xfrm>
            <a:off x="4400983" y="5448942"/>
            <a:ext cx="2865121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003057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INCLUSIVE AERIAL DIAGNOSTICS TO RETROFIT AGAINST CLIMATE CHANGE</a:t>
            </a:r>
            <a:endParaRPr lang="en-US" sz="16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9" name="Picture 18" descr="A group of people standing on a sidewalk&#10;&#10;Description automatically generated with medium confidence">
            <a:extLst>
              <a:ext uri="{FF2B5EF4-FFF2-40B4-BE49-F238E27FC236}">
                <a16:creationId xmlns:a16="http://schemas.microsoft.com/office/drawing/2014/main" id="{ED72470A-372D-4099-8249-9F46823A350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</a:blip>
          <a:srcRect l="11462" t="19529" r="35649" b="36798"/>
          <a:stretch/>
        </p:blipFill>
        <p:spPr>
          <a:xfrm>
            <a:off x="9785967" y="5154616"/>
            <a:ext cx="2265870" cy="1247316"/>
          </a:xfrm>
          <a:prstGeom prst="rect">
            <a:avLst/>
          </a:prstGeom>
          <a:ln>
            <a:noFill/>
          </a:ln>
        </p:spPr>
      </p:pic>
      <p:pic>
        <p:nvPicPr>
          <p:cNvPr id="20" name="Picture 19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2D34F8FC-7492-48A2-B853-9CD87CF2B5DC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85000"/>
          </a:blip>
          <a:stretch>
            <a:fillRect/>
          </a:stretch>
        </p:blipFill>
        <p:spPr>
          <a:xfrm>
            <a:off x="9799433" y="1442334"/>
            <a:ext cx="2265872" cy="1423731"/>
          </a:xfrm>
          <a:prstGeom prst="rect">
            <a:avLst/>
          </a:prstGeom>
          <a:ln>
            <a:noFill/>
          </a:ln>
        </p:spPr>
      </p:pic>
      <p:pic>
        <p:nvPicPr>
          <p:cNvPr id="21" name="Picture 20" descr="A person walking down the street&#10;&#10;Description automatically generated">
            <a:extLst>
              <a:ext uri="{FF2B5EF4-FFF2-40B4-BE49-F238E27FC236}">
                <a16:creationId xmlns:a16="http://schemas.microsoft.com/office/drawing/2014/main" id="{EA773A61-E9EF-4ADD-AAD7-924E4C13DC7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179" t="3644" b="25218"/>
          <a:stretch/>
        </p:blipFill>
        <p:spPr>
          <a:xfrm>
            <a:off x="9792863" y="3374993"/>
            <a:ext cx="2265872" cy="1248612"/>
          </a:xfrm>
          <a:prstGeom prst="rect">
            <a:avLst/>
          </a:prstGeom>
          <a:ln>
            <a:noFill/>
          </a:ln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F99AC3F7-8589-4852-8B6B-44E48401AAE1}"/>
              </a:ext>
            </a:extLst>
          </p:cNvPr>
          <p:cNvSpPr/>
          <p:nvPr/>
        </p:nvSpPr>
        <p:spPr>
          <a:xfrm>
            <a:off x="9755148" y="2860836"/>
            <a:ext cx="2404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Building Envelope </a:t>
            </a:r>
            <a:r>
              <a:rPr lang="en-US" sz="12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Thermography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to Diagnose Thermal Anomalies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3E52B2E-76ED-495D-B1CC-FB1DABA7955A}"/>
              </a:ext>
            </a:extLst>
          </p:cNvPr>
          <p:cNvSpPr/>
          <p:nvPr/>
        </p:nvSpPr>
        <p:spPr>
          <a:xfrm>
            <a:off x="9813182" y="4578440"/>
            <a:ext cx="2274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Fast, Cheap, Safe and Accurate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Drone-based Analytics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95F0A11-2413-4284-B6C2-0EF2810E5B94}"/>
              </a:ext>
            </a:extLst>
          </p:cNvPr>
          <p:cNvSpPr/>
          <p:nvPr/>
        </p:nvSpPr>
        <p:spPr>
          <a:xfrm>
            <a:off x="9690994" y="6376952"/>
            <a:ext cx="24301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Educating </a:t>
            </a:r>
            <a:r>
              <a:rPr lang="en-US" sz="12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Grade School Students </a:t>
            </a:r>
            <a:r>
              <a:rPr lang="en-US" sz="12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on Technology </a:t>
            </a:r>
          </a:p>
        </p:txBody>
      </p:sp>
    </p:spTree>
    <p:extLst>
      <p:ext uri="{BB962C8B-B14F-4D97-AF65-F5344CB8AC3E}">
        <p14:creationId xmlns:p14="http://schemas.microsoft.com/office/powerpoint/2010/main" val="771750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139</Words>
  <Application>Microsoft Macintosh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Roboto</vt:lpstr>
      <vt:lpstr>Roboto Light</vt:lpstr>
      <vt:lpstr>Roboto Medium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Sherif, Tarek A</dc:creator>
  <cp:lastModifiedBy>Rakha, Tarek</cp:lastModifiedBy>
  <cp:revision>10</cp:revision>
  <dcterms:created xsi:type="dcterms:W3CDTF">2022-02-25T02:55:33Z</dcterms:created>
  <dcterms:modified xsi:type="dcterms:W3CDTF">2022-02-25T13:38:02Z</dcterms:modified>
</cp:coreProperties>
</file>