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8FF24C-1F7D-424A-BCFA-3FC2CB6B4FC3}" v="14" dt="2022-02-17T20:10:08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36" d="100"/>
          <a:sy n="36" d="100"/>
        </p:scale>
        <p:origin x="60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11AA-9F12-496F-8246-D5E4B9520A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3A320F-61FA-49DC-B3F8-0E1A1EE12B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56043-7B25-4A50-8FBA-97F6943BC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3C648-FDC3-4003-B49D-C08E850CE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27AFE-0475-4DC9-9D4A-6F697AA12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499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21F19-F795-4C85-BC90-5CD6762F1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6F9BE-3D39-4FBF-BDCA-C53318FE34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841B9-DFFC-40FA-99FC-D139B467E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2EC7B0-A7B2-4078-9FC3-FC170742A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3D8DD-AE29-4CDF-B155-9969302F9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93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2361D-BCD5-4391-B440-AA04B4990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A4C7FA-8E1C-4F64-B34C-205869657C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F3705-23FF-44A5-B28E-329DDD004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25194-6BED-4A11-B263-67D799857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277651-3B67-4B64-AE45-A129A6326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608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E1AEB-88F0-4309-A4A9-37227D911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34DCF-1685-4946-8E1A-60DEF6C68F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DC4CD2-B49D-4D75-B692-963D8C8A96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081CC9-1835-4006-A7C2-2CB113AC3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CC1741-B812-4453-B067-4F3F67E9E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BCF165-9F25-40CC-9C83-F3A199385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059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1B009-D7A9-4342-962E-19BE1FA54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218C5-4366-42A7-BF77-28DAFB6AD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0D292D-A417-4049-BF97-B42C4EC312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E93071-D45A-4B6E-9CC9-2BC3A8CB1E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650C31-92C6-4A4C-BFF5-550983C1D9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942FCA-0845-4A8D-BD36-1B051067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623E2D-B08B-461D-A915-43D9ADF3C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D0EFD4-6527-4DAC-AB7C-8D31C75A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912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91091-5639-4998-B47A-39E4C167C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EB155A-A6F2-4307-9CE6-28E8CF646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65BA99-A6A9-44F8-B583-810A021EB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9671D-E0B2-4470-B5C5-1DFEF0AC9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15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D0DA6C-C943-4A9E-8493-6B484B7B2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150729-3E0F-419D-874D-867299671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74F5FC-A333-45DD-85FC-6DA967F5A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818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F131D-928C-452B-A9CB-355B79CBE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0885D-AC75-4638-B8BA-315BFA633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61BF24-2090-4797-BC83-9FC8023F5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61FCD6-D0FB-4AD6-8242-0783B33CD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B44D58-1FD3-486A-8468-8C3E7A359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53820-7020-4493-B16B-820C50B86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451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65129-D5CA-47F0-8F84-ED43EE6C2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BDF218-1586-42F5-82FB-3CE8F97FD9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DE76DA-93DA-4E1D-BD45-A30B95C92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AEF3D-B0EA-4440-B5FD-E407A1924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E23A4E-0B40-4CAA-A0CA-F4669FD2D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CC198D-7A76-4D4E-81C9-6F03B69A4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854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15D9C-BE8F-404D-B1EE-1086D0E8C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EB4A1E-B8CC-413F-AA04-0AA305477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16F02-683E-4011-8134-F41BDF13E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939305-6FF8-4C63-94D6-3C6818C27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E52217-D768-4CFE-A020-F39E2EB03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044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F6F10D-555F-47FD-876B-459B584F8C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5B72D5-457A-4805-B21D-0B3E7D32BA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094012-1DFF-445C-93A6-FAFFDA04F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75567-7386-45D2-8076-61EF64AA7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5529D-7BE7-4F4A-BD53-C066F82B2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65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5F980C-7B04-434D-A436-EE5E1A9DC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C2EDD-B770-4BDA-BEB6-00511D8E5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CC17C-DB97-48BE-98E4-094EBB39E3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A6ADE-7F8C-4325-B644-74A2802B3B4D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73BB2-DA48-41AF-ABF4-749659BDE9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9EC4B-1A2B-44BB-B851-38B71496D6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31A90-E5A7-42D9-ACEE-D4DB33CD6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112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A834-0F8A-44F7-945D-DF510C5AED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1363" y="129450"/>
            <a:ext cx="9144000" cy="83227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Mon Valley Solar Initiative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4A4D49-0973-4473-90AB-104568DF983D}"/>
              </a:ext>
            </a:extLst>
          </p:cNvPr>
          <p:cNvSpPr txBox="1"/>
          <p:nvPr/>
        </p:nvSpPr>
        <p:spPr>
          <a:xfrm>
            <a:off x="3861205" y="1220932"/>
            <a:ext cx="4674637" cy="1415772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dirty="0">
                <a:cs typeface="Calibri"/>
              </a:rPr>
              <a:t>OUR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Mon Valley Alliance (MVA, a non-Profit dedicated to betterment of Mon  Valley communities)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Exodus Renewables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Penn State University Extension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Pigeon Creek Sanitary Authority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14DC15-92B8-4A21-BA87-892DBB9EE5A5}"/>
              </a:ext>
            </a:extLst>
          </p:cNvPr>
          <p:cNvSpPr txBox="1"/>
          <p:nvPr/>
        </p:nvSpPr>
        <p:spPr>
          <a:xfrm>
            <a:off x="495782" y="4933104"/>
            <a:ext cx="10934217" cy="1815882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dirty="0">
                <a:cs typeface="Calibri"/>
              </a:rPr>
              <a:t>OUR SOLUTION</a:t>
            </a:r>
          </a:p>
          <a:p>
            <a:pPr marL="342900" indent="-342900" algn="l">
              <a:buChar char="•"/>
            </a:pPr>
            <a:r>
              <a:rPr lang="en-US" sz="1600" i="1" dirty="0">
                <a:cs typeface="Calibri"/>
              </a:rPr>
              <a:t>1+ MW solar farm in Mon Valley; all benefits (low-cost energy, health, profits) flow down to economically disadvantaged communities </a:t>
            </a:r>
          </a:p>
          <a:p>
            <a:pPr marL="342900" indent="-342900">
              <a:buFontTx/>
              <a:buChar char="•"/>
            </a:pPr>
            <a:r>
              <a:rPr lang="en-US" sz="1600" i="1" dirty="0">
                <a:cs typeface="Calibri"/>
              </a:rPr>
              <a:t>Non-profit forms partnerships with local companies to leverage tax incentives and finance solar farm</a:t>
            </a:r>
          </a:p>
          <a:p>
            <a:pPr marL="342900" indent="-342900" algn="l">
              <a:buChar char="•"/>
            </a:pPr>
            <a:r>
              <a:rPr lang="en-US" sz="1600" i="1" dirty="0">
                <a:cs typeface="Calibri"/>
              </a:rPr>
              <a:t>Solar farm provides low-cost energy to local sanitary authority and clean energy sourced EV charging</a:t>
            </a:r>
          </a:p>
          <a:p>
            <a:pPr marL="342900" indent="-342900" algn="l">
              <a:buChar char="•"/>
            </a:pPr>
            <a:r>
              <a:rPr lang="en-US" sz="1600" i="1" dirty="0">
                <a:cs typeface="Calibri"/>
              </a:rPr>
              <a:t>MVA partners with local education entities to utilize farm for training</a:t>
            </a:r>
          </a:p>
          <a:p>
            <a:pPr marL="342900" indent="-342900" algn="l">
              <a:buChar char="•"/>
            </a:pPr>
            <a:r>
              <a:rPr lang="en-US" sz="1600" i="1" dirty="0">
                <a:cs typeface="Calibri"/>
              </a:rPr>
              <a:t>MVA develops mechanisms to distribute solar farm profits to communities through community support programs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771D23-CE3C-494E-A710-836E7768B1C3}"/>
              </a:ext>
            </a:extLst>
          </p:cNvPr>
          <p:cNvSpPr txBox="1"/>
          <p:nvPr/>
        </p:nvSpPr>
        <p:spPr>
          <a:xfrm>
            <a:off x="3040671" y="2861574"/>
            <a:ext cx="6049578" cy="1846659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glow rad="139700">
              <a:schemeClr val="accent2">
                <a:satMod val="175000"/>
                <a:alpha val="56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dirty="0">
                <a:cs typeface="Calibri"/>
              </a:rPr>
              <a:t>THE PROBLEM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The Mon Valley has been an economically distressed region for decades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MVA would like to utilize non-buildable property to utilize clean energy to provide community 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PA has no solar incentives or community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Our non-profit cannot directly benefit from federal tax credit and deprecation incentives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i="1" dirty="0">
                <a:cs typeface="Calibri"/>
              </a:rPr>
              <a:t>There is no playbook for non-profits to participate in clean energy projects</a:t>
            </a:r>
          </a:p>
        </p:txBody>
      </p:sp>
      <p:pic>
        <p:nvPicPr>
          <p:cNvPr id="6" name="Picture 7" descr="A picture containing sky, building, outdoor, street&#10;&#10;Description automatically generated">
            <a:extLst>
              <a:ext uri="{FF2B5EF4-FFF2-40B4-BE49-F238E27FC236}">
                <a16:creationId xmlns:a16="http://schemas.microsoft.com/office/drawing/2014/main" id="{B134B61F-958C-4165-ACAD-350211B6EF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1000"/>
          </a:blip>
          <a:srcRect l="1073" t="1487" r="2638" b="2417"/>
          <a:stretch/>
        </p:blipFill>
        <p:spPr>
          <a:xfrm>
            <a:off x="9090249" y="1630744"/>
            <a:ext cx="2601796" cy="19492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A picture containing building, outdoor, sky, street&#10;&#10;Description automatically generated">
            <a:extLst>
              <a:ext uri="{FF2B5EF4-FFF2-40B4-BE49-F238E27FC236}">
                <a16:creationId xmlns:a16="http://schemas.microsoft.com/office/drawing/2014/main" id="{BFB9C708-CB3D-4022-8360-FAF4CCC9DFB8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1000"/>
          </a:blip>
          <a:stretch>
            <a:fillRect/>
          </a:stretch>
        </p:blipFill>
        <p:spPr>
          <a:xfrm>
            <a:off x="334797" y="1630744"/>
            <a:ext cx="2705874" cy="2029406"/>
          </a:xfrm>
          <a:prstGeom prst="rect">
            <a:avLst/>
          </a:prstGeom>
          <a:blipFill dpi="0" rotWithShape="1">
            <a:blip r:embed="rId5">
              <a:alphaModFix amt="81000"/>
            </a:blip>
            <a:srcRect/>
            <a:tile tx="0" ty="0" sx="100000" sy="100000" flip="none" algn="tl"/>
          </a:blip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1299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756F0E7A75694D961814773D65F8CB" ma:contentTypeVersion="13" ma:contentTypeDescription="Create a new document." ma:contentTypeScope="" ma:versionID="d96870f23261c2ce3dff21b61b03e4ce">
  <xsd:schema xmlns:xsd="http://www.w3.org/2001/XMLSchema" xmlns:xs="http://www.w3.org/2001/XMLSchema" xmlns:p="http://schemas.microsoft.com/office/2006/metadata/properties" xmlns:ns2="f720ed6d-cc5f-40fd-83c7-2cf9a5454e52" xmlns:ns3="947189dc-1c3f-4a3c-b710-3983cf29136b" targetNamespace="http://schemas.microsoft.com/office/2006/metadata/properties" ma:root="true" ma:fieldsID="8fd29cae7d412cad6e503ce5025f297f" ns2:_="" ns3:_="">
    <xsd:import namespace="f720ed6d-cc5f-40fd-83c7-2cf9a5454e52"/>
    <xsd:import namespace="947189dc-1c3f-4a3c-b710-3983cf2913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20ed6d-cc5f-40fd-83c7-2cf9a5454e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7189dc-1c3f-4a3c-b710-3983cf29136b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F32583-6280-4886-93DD-33E91724F9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20ed6d-cc5f-40fd-83c7-2cf9a5454e52"/>
    <ds:schemaRef ds:uri="947189dc-1c3f-4a3c-b710-3983cf2913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F907E2-2366-4E5D-AFF3-FB40134F91D6}">
  <ds:schemaRefs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f720ed6d-cc5f-40fd-83c7-2cf9a5454e52"/>
    <ds:schemaRef ds:uri="http://schemas.openxmlformats.org/package/2006/metadata/core-properties"/>
    <ds:schemaRef ds:uri="947189dc-1c3f-4a3c-b710-3983cf29136b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E1F2B46-EC97-46C1-A1A5-F34B4CC962F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1798</TotalTime>
  <Words>173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Mon Valley Solar Initiative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 Valley Solar Inititiative</dc:title>
  <dc:creator>John Easoz</dc:creator>
  <cp:lastModifiedBy>John Easoz</cp:lastModifiedBy>
  <cp:revision>103</cp:revision>
  <cp:lastPrinted>2022-02-18T19:27:04Z</cp:lastPrinted>
  <dcterms:created xsi:type="dcterms:W3CDTF">2022-01-30T18:16:18Z</dcterms:created>
  <dcterms:modified xsi:type="dcterms:W3CDTF">2022-02-25T14:07:49Z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0x01010089756F0E7A75694D961814773D65F8CB</vt:lpwstr>
  </property>
</Properties>
</file>