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9"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699"/>
    <a:srgbClr val="C68A4A"/>
    <a:srgbClr val="CD994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6041"/>
  </p:normalViewPr>
  <p:slideViewPr>
    <p:cSldViewPr snapToGrid="0" snapToObjects="1">
      <p:cViewPr>
        <p:scale>
          <a:sx n="94" d="100"/>
          <a:sy n="94" d="100"/>
        </p:scale>
        <p:origin x="736"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12854-EFD3-6542-8F3C-F686A6494F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257A050-41B6-224B-BCB1-8669EDC0B4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A786B-81F4-A74E-8A82-91126B3B8AFF}"/>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5" name="Footer Placeholder 4">
            <a:extLst>
              <a:ext uri="{FF2B5EF4-FFF2-40B4-BE49-F238E27FC236}">
                <a16:creationId xmlns:a16="http://schemas.microsoft.com/office/drawing/2014/main" id="{48FCC521-F768-5D4D-9054-D5ECD68AF6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AD722B-D893-B547-ABC4-8E83FED2BD5D}"/>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1618288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5EEB6-D50F-4D40-B843-FD246FED57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4B5C2C-C25A-C14D-A9C2-31E4442807C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BBAEDE-2974-1E47-92F9-AD4DC12F5BC8}"/>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5" name="Footer Placeholder 4">
            <a:extLst>
              <a:ext uri="{FF2B5EF4-FFF2-40B4-BE49-F238E27FC236}">
                <a16:creationId xmlns:a16="http://schemas.microsoft.com/office/drawing/2014/main" id="{277EC0E4-A85E-2D42-993A-17EC726F29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B776A6-C1FD-5447-A314-4B64687D6F4D}"/>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4105345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6CBE5-4DCE-4741-B020-BB361E29FE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F437848-A71E-DD44-9719-A16F94DCA2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DC173E-071E-9B4D-966E-D22486BC18D5}"/>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5" name="Footer Placeholder 4">
            <a:extLst>
              <a:ext uri="{FF2B5EF4-FFF2-40B4-BE49-F238E27FC236}">
                <a16:creationId xmlns:a16="http://schemas.microsoft.com/office/drawing/2014/main" id="{40D53221-3C4F-0B48-B7A1-6A72BA56FC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40A9F7-CA46-0546-BE1A-A1AD4B0233D6}"/>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2685507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7C08C-4348-6042-8DC7-28FFA12F0F0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801AA0-2016-B443-AEE4-C72BA85AB0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60100BF-29E9-8B4C-A72E-BD53851FD5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4AB930-E5E9-CB4B-9CC4-F2FCA5602627}"/>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6" name="Footer Placeholder 5">
            <a:extLst>
              <a:ext uri="{FF2B5EF4-FFF2-40B4-BE49-F238E27FC236}">
                <a16:creationId xmlns:a16="http://schemas.microsoft.com/office/drawing/2014/main" id="{0AD00AF0-9010-814D-8363-D4A03C081CF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3318E2-58B3-C34B-995B-5CB203F5822C}"/>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2524296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19A9E-1BFF-5246-A45E-75303C39FF8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095FBA0-A46A-6A44-B20C-00E481F26B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51CE01-8145-7B4B-840B-4708C92B79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C1600B4-21D3-A842-A704-95D1A5C9F2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B52DBB7-D348-224B-B45B-C8036E7FFD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933209-A25F-1C4D-B9D6-F8E85AD65314}"/>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8" name="Footer Placeholder 7">
            <a:extLst>
              <a:ext uri="{FF2B5EF4-FFF2-40B4-BE49-F238E27FC236}">
                <a16:creationId xmlns:a16="http://schemas.microsoft.com/office/drawing/2014/main" id="{7829A2CB-9842-4640-9AB8-300926FBCD4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789A33-C957-9847-9586-D2E328468770}"/>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3316331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1EF0B-C297-3348-A7AB-98AC602E1B1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7CC07B6-2A9F-014D-AEBD-0DD48810407B}"/>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4" name="Footer Placeholder 3">
            <a:extLst>
              <a:ext uri="{FF2B5EF4-FFF2-40B4-BE49-F238E27FC236}">
                <a16:creationId xmlns:a16="http://schemas.microsoft.com/office/drawing/2014/main" id="{7DE71A73-03DC-044B-93AD-E44F9C946B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0EA319-C412-EC4D-B76F-D30DAFB009E8}"/>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2666356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9754EE-B07C-2642-A35C-001D92ED0C2C}"/>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3" name="Footer Placeholder 2">
            <a:extLst>
              <a:ext uri="{FF2B5EF4-FFF2-40B4-BE49-F238E27FC236}">
                <a16:creationId xmlns:a16="http://schemas.microsoft.com/office/drawing/2014/main" id="{DB9DA0B0-BE73-9443-869C-5DA04A1CFD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786EB6-7D30-6443-8546-FF68B4D5673E}"/>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2510324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A5C3B-50D9-E644-8FF8-E73C7C45E6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68080CC-C1AC-A342-AA37-DDB8961568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5A55228-FFE8-4B44-AE7B-3C6AFE6C4E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7257A1-222E-9540-A181-E1F456671299}"/>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6" name="Footer Placeholder 5">
            <a:extLst>
              <a:ext uri="{FF2B5EF4-FFF2-40B4-BE49-F238E27FC236}">
                <a16:creationId xmlns:a16="http://schemas.microsoft.com/office/drawing/2014/main" id="{6935BF1C-69E8-6346-A5E3-E92FFAA6F4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6E5752-1374-E64E-8332-A6631141EBBF}"/>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771203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D464-5A6E-774F-9EFD-4193266C00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F0FA218-17CD-3646-AF2A-F81C207370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8EA1A04-07FD-0145-8958-09AAEFEE45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E21B25-EFC8-6D4F-B5BA-39AC6524D7D2}"/>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6" name="Footer Placeholder 5">
            <a:extLst>
              <a:ext uri="{FF2B5EF4-FFF2-40B4-BE49-F238E27FC236}">
                <a16:creationId xmlns:a16="http://schemas.microsoft.com/office/drawing/2014/main" id="{6FC124F2-8157-1644-A819-BCCA3B7980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6AFFAC-FF1C-FC4C-A584-40337D5D4E3F}"/>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3421864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E36D3-CB8F-4947-8AF5-3BFB6E56359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EB4A1E-45A5-344C-94B0-11EFE6118F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0185D2-7140-3C4B-BCF8-6112E3DD5CE1}"/>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5" name="Footer Placeholder 4">
            <a:extLst>
              <a:ext uri="{FF2B5EF4-FFF2-40B4-BE49-F238E27FC236}">
                <a16:creationId xmlns:a16="http://schemas.microsoft.com/office/drawing/2014/main" id="{00096DFA-D61C-834F-9105-1AED2A33DD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48F347-CA91-4A41-87BF-D1013556F45C}"/>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3146139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22E42A-8CDB-5845-9F7C-C07BF4B6A06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635CA0F-F068-CC46-B6B5-D4815FB4AC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D7DE68-4F6B-5649-832E-07E446196653}"/>
              </a:ext>
            </a:extLst>
          </p:cNvPr>
          <p:cNvSpPr>
            <a:spLocks noGrp="1"/>
          </p:cNvSpPr>
          <p:nvPr>
            <p:ph type="dt" sz="half" idx="10"/>
          </p:nvPr>
        </p:nvSpPr>
        <p:spPr/>
        <p:txBody>
          <a:bodyPr/>
          <a:lstStyle/>
          <a:p>
            <a:fld id="{4BCBD33F-74CA-AB4D-A6A5-1F8ACEBC4145}" type="datetimeFigureOut">
              <a:rPr lang="en-US" smtClean="0"/>
              <a:t>2/25/22</a:t>
            </a:fld>
            <a:endParaRPr lang="en-US"/>
          </a:p>
        </p:txBody>
      </p:sp>
      <p:sp>
        <p:nvSpPr>
          <p:cNvPr id="5" name="Footer Placeholder 4">
            <a:extLst>
              <a:ext uri="{FF2B5EF4-FFF2-40B4-BE49-F238E27FC236}">
                <a16:creationId xmlns:a16="http://schemas.microsoft.com/office/drawing/2014/main" id="{40E44975-DAA2-DC4D-BB73-FB1965FF6D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043E12-DB01-3245-A3A3-45011186BF3B}"/>
              </a:ext>
            </a:extLst>
          </p:cNvPr>
          <p:cNvSpPr>
            <a:spLocks noGrp="1"/>
          </p:cNvSpPr>
          <p:nvPr>
            <p:ph type="sldNum" sz="quarter" idx="12"/>
          </p:nvPr>
        </p:nvSpPr>
        <p:spPr/>
        <p:txBody>
          <a:bodyPr/>
          <a:lstStyle/>
          <a:p>
            <a:fld id="{5383C557-7791-CF49-938E-4998AFA1FA98}" type="slidenum">
              <a:rPr lang="en-US" smtClean="0"/>
              <a:t>‹#›</a:t>
            </a:fld>
            <a:endParaRPr lang="en-US"/>
          </a:p>
        </p:txBody>
      </p:sp>
    </p:spTree>
    <p:extLst>
      <p:ext uri="{BB962C8B-B14F-4D97-AF65-F5344CB8AC3E}">
        <p14:creationId xmlns:p14="http://schemas.microsoft.com/office/powerpoint/2010/main" val="447717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9CAF85-ADD2-F34B-8FAC-9EAB634DF1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D09128-B8BF-4B41-87F5-F003F135EA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64A562-30D3-9C4C-9884-5E6197980F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CBD33F-74CA-AB4D-A6A5-1F8ACEBC4145}" type="datetimeFigureOut">
              <a:rPr lang="en-US" smtClean="0"/>
              <a:t>2/25/22</a:t>
            </a:fld>
            <a:endParaRPr lang="en-US"/>
          </a:p>
        </p:txBody>
      </p:sp>
      <p:sp>
        <p:nvSpPr>
          <p:cNvPr id="5" name="Footer Placeholder 4">
            <a:extLst>
              <a:ext uri="{FF2B5EF4-FFF2-40B4-BE49-F238E27FC236}">
                <a16:creationId xmlns:a16="http://schemas.microsoft.com/office/drawing/2014/main" id="{2F0E1882-75C5-3641-B179-4F682368E8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F77FDC2-CA8E-C547-ADEB-FF08799122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83C557-7791-CF49-938E-4998AFA1FA98}" type="slidenum">
              <a:rPr lang="en-US" smtClean="0"/>
              <a:t>‹#›</a:t>
            </a:fld>
            <a:endParaRPr lang="en-US"/>
          </a:p>
        </p:txBody>
      </p:sp>
    </p:spTree>
    <p:extLst>
      <p:ext uri="{BB962C8B-B14F-4D97-AF65-F5344CB8AC3E}">
        <p14:creationId xmlns:p14="http://schemas.microsoft.com/office/powerpoint/2010/main" val="812246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mural on a building&#10;&#10;Description automatically generated with low confidence">
            <a:extLst>
              <a:ext uri="{FF2B5EF4-FFF2-40B4-BE49-F238E27FC236}">
                <a16:creationId xmlns:a16="http://schemas.microsoft.com/office/drawing/2014/main" id="{EB5764F3-3928-AD43-A795-91A6C9E67554}"/>
              </a:ext>
            </a:extLst>
          </p:cNvPr>
          <p:cNvPicPr>
            <a:picLocks noGrp="1" noChangeAspect="1"/>
          </p:cNvPicPr>
          <p:nvPr>
            <p:ph idx="4294967295"/>
          </p:nvPr>
        </p:nvPicPr>
        <p:blipFill rotWithShape="1">
          <a:blip r:embed="rId2"/>
          <a:srcRect l="6898" t="12291" r="31865" b="19165"/>
          <a:stretch/>
        </p:blipFill>
        <p:spPr>
          <a:xfrm>
            <a:off x="1" y="-4901"/>
            <a:ext cx="7382934" cy="6858000"/>
          </a:xfrm>
          <a:prstGeom prst="rect">
            <a:avLst/>
          </a:prstGeom>
        </p:spPr>
      </p:pic>
      <p:sp>
        <p:nvSpPr>
          <p:cNvPr id="3" name="Rectangle 2">
            <a:extLst>
              <a:ext uri="{FF2B5EF4-FFF2-40B4-BE49-F238E27FC236}">
                <a16:creationId xmlns:a16="http://schemas.microsoft.com/office/drawing/2014/main" id="{5E4EADEE-F61A-C14E-96D1-1C6BBCB85936}"/>
              </a:ext>
            </a:extLst>
          </p:cNvPr>
          <p:cNvSpPr/>
          <p:nvPr/>
        </p:nvSpPr>
        <p:spPr>
          <a:xfrm>
            <a:off x="7382934" y="20901"/>
            <a:ext cx="4809066" cy="6816200"/>
          </a:xfrm>
          <a:prstGeom prst="rect">
            <a:avLst/>
          </a:prstGeom>
          <a:solidFill>
            <a:srgbClr val="4D8E7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CCFFDF-58E5-B34F-BB2B-8F3A429AB17E}"/>
              </a:ext>
            </a:extLst>
          </p:cNvPr>
          <p:cNvSpPr>
            <a:spLocks noGrp="1"/>
          </p:cNvSpPr>
          <p:nvPr>
            <p:ph type="title" idx="4294967295"/>
          </p:nvPr>
        </p:nvSpPr>
        <p:spPr>
          <a:xfrm>
            <a:off x="7382934" y="20900"/>
            <a:ext cx="4809066" cy="1330228"/>
          </a:xfrm>
          <a:solidFill>
            <a:srgbClr val="4D8E7D"/>
          </a:solidFill>
        </p:spPr>
        <p:txBody>
          <a:bodyPr vert="horz" lIns="91440" tIns="45720" rIns="91440" bIns="45720" rtlCol="0" anchor="b">
            <a:noAutofit/>
          </a:bodyPr>
          <a:lstStyle/>
          <a:p>
            <a:r>
              <a:rPr lang="en-US" sz="5400" b="1" dirty="0">
                <a:solidFill>
                  <a:srgbClr val="FFE699"/>
                </a:solidFill>
              </a:rPr>
              <a:t>Solar Commons</a:t>
            </a:r>
            <a:br>
              <a:rPr lang="en-US" sz="5400" b="1" dirty="0">
                <a:solidFill>
                  <a:schemeClr val="accent4">
                    <a:lumMod val="40000"/>
                    <a:lumOff val="60000"/>
                  </a:schemeClr>
                </a:solidFill>
              </a:rPr>
            </a:br>
            <a:r>
              <a:rPr lang="en-US" sz="4000" b="1" dirty="0">
                <a:solidFill>
                  <a:schemeClr val="bg2"/>
                </a:solidFill>
              </a:rPr>
              <a:t>Initiative</a:t>
            </a:r>
          </a:p>
        </p:txBody>
      </p:sp>
      <p:sp>
        <p:nvSpPr>
          <p:cNvPr id="4" name="Text Placeholder 3">
            <a:extLst>
              <a:ext uri="{FF2B5EF4-FFF2-40B4-BE49-F238E27FC236}">
                <a16:creationId xmlns:a16="http://schemas.microsoft.com/office/drawing/2014/main" id="{D731B4EF-E125-8B4C-859A-850A18AAAAE8}"/>
              </a:ext>
            </a:extLst>
          </p:cNvPr>
          <p:cNvSpPr>
            <a:spLocks noGrp="1"/>
          </p:cNvSpPr>
          <p:nvPr>
            <p:ph type="body" sz="half" idx="4294967295"/>
          </p:nvPr>
        </p:nvSpPr>
        <p:spPr>
          <a:xfrm>
            <a:off x="7382933" y="1351128"/>
            <a:ext cx="4809066" cy="1968745"/>
          </a:xfrm>
          <a:solidFill>
            <a:srgbClr val="4D8E7D"/>
          </a:solidFill>
        </p:spPr>
        <p:txBody>
          <a:bodyPr vert="horz" lIns="91440" tIns="45720" rIns="91440" bIns="45720" rtlCol="0">
            <a:noAutofit/>
          </a:bodyPr>
          <a:lstStyle/>
          <a:p>
            <a:pPr marL="0" indent="0">
              <a:buNone/>
            </a:pPr>
            <a:r>
              <a:rPr lang="en-US" sz="1600" b="1" dirty="0">
                <a:solidFill>
                  <a:srgbClr val="FFE699"/>
                </a:solidFill>
                <a:effectLst/>
              </a:rPr>
              <a:t>Solar Commons</a:t>
            </a:r>
            <a:r>
              <a:rPr lang="en-US" sz="1600" dirty="0">
                <a:solidFill>
                  <a:srgbClr val="FFE699"/>
                </a:solidFill>
                <a:effectLst/>
              </a:rPr>
              <a:t> is a 501(c)(3) nonprofit research and development lab integrating  common wealth into a just energy transition.  We make the sun’s common wealth visible and useable through community trust ownership of PV solar savings, digital peer governance dashboards and public art. We work with researchers, low-wealth community partners and funders to co-create, pilot and make publicly available </a:t>
            </a:r>
            <a:r>
              <a:rPr lang="en-US" sz="1600" dirty="0">
                <a:solidFill>
                  <a:srgbClr val="FFE699"/>
                </a:solidFill>
              </a:rPr>
              <a:t>DIY tools and templates for </a:t>
            </a:r>
            <a:r>
              <a:rPr lang="en-US" sz="1600" dirty="0">
                <a:solidFill>
                  <a:srgbClr val="FFE699"/>
                </a:solidFill>
                <a:effectLst/>
              </a:rPr>
              <a:t>the Solar Commons Trust Model.  We have one (14.5kW) interconnected Solar Commons in Tucson, AZ and one (500kW) in development to benefit the Bois Forte Band of Chippewa in rural, northern MN.     </a:t>
            </a:r>
            <a:r>
              <a:rPr lang="en-US" sz="1400" dirty="0">
                <a:solidFill>
                  <a:schemeClr val="bg2"/>
                </a:solidFill>
              </a:rPr>
              <a:t>Solar Commons is a much-needed innovation of the commons sector.   State sector agencies raise money for public good through taxes.  Market sector actors raise funds for private industry through banks.  But what institutions do civic groups, in particular </a:t>
            </a:r>
            <a:r>
              <a:rPr lang="en-US" sz="1800" b="1" dirty="0">
                <a:solidFill>
                  <a:srgbClr val="FFE699"/>
                </a:solidFill>
              </a:rPr>
              <a:t>historically disadvantaged civic groups</a:t>
            </a:r>
            <a:r>
              <a:rPr lang="en-US" sz="1400" dirty="0">
                <a:solidFill>
                  <a:schemeClr val="bg2"/>
                </a:solidFill>
              </a:rPr>
              <a:t>, have to build long-term revenue streams for collective action in their communities?   Solar Commons would be an institution in the commons sector.  Civic groups engaged in “solar commoning” would have a tried-and-true way to fund </a:t>
            </a:r>
            <a:r>
              <a:rPr lang="en-US" sz="1800" b="1" dirty="0">
                <a:solidFill>
                  <a:srgbClr val="FFE699"/>
                </a:solidFill>
              </a:rPr>
              <a:t>reparative mutual aid work</a:t>
            </a:r>
            <a:r>
              <a:rPr lang="en-US" sz="1400" dirty="0">
                <a:solidFill>
                  <a:srgbClr val="FFE699"/>
                </a:solidFill>
              </a:rPr>
              <a:t> </a:t>
            </a:r>
            <a:r>
              <a:rPr lang="en-US" sz="1400" dirty="0">
                <a:solidFill>
                  <a:schemeClr val="bg2"/>
                </a:solidFill>
              </a:rPr>
              <a:t>they undertake to help themselves help each other.  Integrated into our 21</a:t>
            </a:r>
            <a:r>
              <a:rPr lang="en-US" sz="1400" baseline="30000" dirty="0">
                <a:solidFill>
                  <a:schemeClr val="bg2"/>
                </a:solidFill>
              </a:rPr>
              <a:t>st</a:t>
            </a:r>
            <a:r>
              <a:rPr lang="en-US" sz="1400" dirty="0">
                <a:solidFill>
                  <a:schemeClr val="bg2"/>
                </a:solidFill>
              </a:rPr>
              <a:t> century energy transition, Solar Commons would reshape 20</a:t>
            </a:r>
            <a:r>
              <a:rPr lang="en-US" sz="1400" baseline="30000" dirty="0">
                <a:solidFill>
                  <a:schemeClr val="bg2"/>
                </a:solidFill>
              </a:rPr>
              <a:t>th</a:t>
            </a:r>
            <a:r>
              <a:rPr lang="en-US" sz="1400" dirty="0">
                <a:solidFill>
                  <a:schemeClr val="bg2"/>
                </a:solidFill>
              </a:rPr>
              <a:t> century solar technologies into 21</a:t>
            </a:r>
            <a:r>
              <a:rPr lang="en-US" sz="1400" baseline="30000" dirty="0">
                <a:solidFill>
                  <a:schemeClr val="bg2"/>
                </a:solidFill>
              </a:rPr>
              <a:t>st</a:t>
            </a:r>
            <a:r>
              <a:rPr lang="en-US" sz="1400" dirty="0">
                <a:solidFill>
                  <a:schemeClr val="bg2"/>
                </a:solidFill>
              </a:rPr>
              <a:t> century social-ecological technologies.</a:t>
            </a:r>
            <a:endParaRPr lang="en-US" sz="1400" b="1" dirty="0">
              <a:solidFill>
                <a:schemeClr val="bg2"/>
              </a:solidFill>
            </a:endParaRPr>
          </a:p>
        </p:txBody>
      </p:sp>
    </p:spTree>
    <p:extLst>
      <p:ext uri="{BB962C8B-B14F-4D97-AF65-F5344CB8AC3E}">
        <p14:creationId xmlns:p14="http://schemas.microsoft.com/office/powerpoint/2010/main" val="30736938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238</Words>
  <Application>Microsoft Macintosh PowerPoint</Application>
  <PresentationFormat>Widescreen</PresentationFormat>
  <Paragraphs>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Solar Commons Initiative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Solar Commons Initiative</dc:title>
  <dc:creator>Kathyrn Milun</dc:creator>
  <cp:lastModifiedBy>Kathyrn Milun</cp:lastModifiedBy>
  <cp:revision>2</cp:revision>
  <dcterms:created xsi:type="dcterms:W3CDTF">2022-02-25T06:13:50Z</dcterms:created>
  <dcterms:modified xsi:type="dcterms:W3CDTF">2022-02-25T06:52:48Z</dcterms:modified>
</cp:coreProperties>
</file>