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Lst>
  <p:notesMasterIdLst>
    <p:notesMasterId r:id="rId3"/>
  </p:notesMasterIdLst>
  <p:sldIdLst>
    <p:sldId id="256" r:id="rId2"/>
  </p:sldIdLst>
  <p:sldSz cx="9144000" cy="5143500" type="screen16x9"/>
  <p:notesSz cx="6858000" cy="9144000"/>
  <p:embeddedFontLst>
    <p:embeddedFont>
      <p:font typeface="Open Sans" panose="020B0606030504020204" pitchFamily="34" charset="0"/>
      <p:regular r:id="rId4"/>
      <p:bold r:id="rId5"/>
      <p:italic r:id="rId6"/>
      <p:boldItalic r:id="rId7"/>
    </p:embeddedFont>
    <p:embeddedFont>
      <p:font typeface="PT Sans Narrow" panose="020B0506020203020204" pitchFamily="34" charset="0"/>
      <p:regular r:id="rId8"/>
      <p:bold r:id="rId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7"/>
  </p:normalViewPr>
  <p:slideViewPr>
    <p:cSldViewPr snapToGrid="0">
      <p:cViewPr varScale="1">
        <p:scale>
          <a:sx n="80" d="100"/>
          <a:sy n="80" d="100"/>
        </p:scale>
        <p:origin x="880" y="4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viewProps" Target="viewProps.xml"/><Relationship Id="rId5" Type="http://schemas.openxmlformats.org/officeDocument/2006/relationships/font" Target="fonts/font2.fntdata"/><Relationship Id="rId10" Type="http://schemas.openxmlformats.org/officeDocument/2006/relationships/presProps" Target="presProps.xml"/><Relationship Id="rId4" Type="http://schemas.openxmlformats.org/officeDocument/2006/relationships/font" Target="fonts/font1.fntdata"/><Relationship Id="rId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16c3584e3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16c3584e3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3" name="Picture 2" descr="Chart, sunburst chart&#10;&#10;Description automatically generated">
            <a:extLst>
              <a:ext uri="{FF2B5EF4-FFF2-40B4-BE49-F238E27FC236}">
                <a16:creationId xmlns:a16="http://schemas.microsoft.com/office/drawing/2014/main" id="{3774E88B-F45B-4A29-B6FE-D6993EC2DC35}"/>
              </a:ext>
            </a:extLst>
          </p:cNvPr>
          <p:cNvPicPr>
            <a:picLocks noChangeAspect="1"/>
          </p:cNvPicPr>
          <p:nvPr/>
        </p:nvPicPr>
        <p:blipFill>
          <a:blip r:embed="rId3">
            <a:alphaModFix amt="29000"/>
          </a:blip>
          <a:stretch>
            <a:fillRect/>
          </a:stretch>
        </p:blipFill>
        <p:spPr>
          <a:xfrm>
            <a:off x="2183965" y="218502"/>
            <a:ext cx="4837037" cy="4743112"/>
          </a:xfrm>
          <a:prstGeom prst="rect">
            <a:avLst/>
          </a:prstGeom>
        </p:spPr>
      </p:pic>
      <p:sp>
        <p:nvSpPr>
          <p:cNvPr id="111" name="Google Shape;111;p25"/>
          <p:cNvSpPr txBox="1">
            <a:spLocks noGrp="1"/>
          </p:cNvSpPr>
          <p:nvPr>
            <p:ph type="title"/>
          </p:nvPr>
        </p:nvSpPr>
        <p:spPr>
          <a:xfrm>
            <a:off x="311700" y="304787"/>
            <a:ext cx="8520600" cy="636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n" sz="2840" dirty="0">
                <a:latin typeface="Arial" panose="020B0604020202020204" pitchFamily="34" charset="0"/>
                <a:cs typeface="Arial" panose="020B0604020202020204" pitchFamily="34" charset="0"/>
              </a:rPr>
              <a:t>Summary – Native Sun REZ Network </a:t>
            </a:r>
            <a:endParaRPr sz="2840" dirty="0">
              <a:latin typeface="Arial" panose="020B0604020202020204" pitchFamily="34" charset="0"/>
              <a:cs typeface="Arial" panose="020B0604020202020204" pitchFamily="34" charset="0"/>
            </a:endParaRPr>
          </a:p>
        </p:txBody>
      </p:sp>
      <p:sp>
        <p:nvSpPr>
          <p:cNvPr id="112" name="Google Shape;112;p25"/>
          <p:cNvSpPr txBox="1">
            <a:spLocks noGrp="1"/>
          </p:cNvSpPr>
          <p:nvPr>
            <p:ph type="body" idx="1"/>
          </p:nvPr>
        </p:nvSpPr>
        <p:spPr>
          <a:xfrm>
            <a:off x="311700" y="949639"/>
            <a:ext cx="8520600" cy="3619536"/>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600" b="1" dirty="0">
                <a:latin typeface="Arial" panose="020B0604020202020204" pitchFamily="34" charset="0"/>
                <a:cs typeface="Arial" panose="020B0604020202020204" pitchFamily="34" charset="0"/>
              </a:rPr>
              <a:t>Native Sun Community Power Development </a:t>
            </a:r>
            <a:r>
              <a:rPr lang="en" sz="1600" dirty="0">
                <a:latin typeface="Arial" panose="020B0604020202020204" pitchFamily="34" charset="0"/>
                <a:cs typeface="Arial" panose="020B0604020202020204" pitchFamily="34" charset="0"/>
              </a:rPr>
              <a:t>is a native-led nonprofit promoting energy efficiency, renewable energy, and an equitable energy transition through education, workforce training, and demonstration</a:t>
            </a:r>
            <a:endParaRPr sz="1600" dirty="0">
              <a:latin typeface="Arial" panose="020B0604020202020204" pitchFamily="34" charset="0"/>
              <a:cs typeface="Arial" panose="020B0604020202020204" pitchFamily="34" charset="0"/>
            </a:endParaRPr>
          </a:p>
          <a:p>
            <a:pPr marL="457200" lvl="0" indent="-317500" algn="l" rtl="0">
              <a:spcBef>
                <a:spcPts val="0"/>
              </a:spcBef>
              <a:spcAft>
                <a:spcPts val="0"/>
              </a:spcAft>
              <a:buSzPts val="1400"/>
              <a:buChar char="●"/>
            </a:pPr>
            <a:r>
              <a:rPr lang="en" sz="1600" b="1" dirty="0">
                <a:latin typeface="Arial" panose="020B0604020202020204" pitchFamily="34" charset="0"/>
                <a:cs typeface="Arial" panose="020B0604020202020204" pitchFamily="34" charset="0"/>
              </a:rPr>
              <a:t>Renewable Energy Zones (or REZ) </a:t>
            </a:r>
            <a:r>
              <a:rPr lang="en" sz="1600" dirty="0">
                <a:latin typeface="Arial" panose="020B0604020202020204" pitchFamily="34" charset="0"/>
                <a:cs typeface="Arial" panose="020B0604020202020204" pitchFamily="34" charset="0"/>
              </a:rPr>
              <a:t>are areas for clean energy projects in Tribal communities, and REZ Network partners provide technical assistance to pursue grants and clean energy incentives, and coaching, entrepren</a:t>
            </a:r>
            <a:r>
              <a:rPr lang="en-US" sz="1600" dirty="0" err="1">
                <a:latin typeface="Arial" panose="020B0604020202020204" pitchFamily="34" charset="0"/>
                <a:cs typeface="Arial" panose="020B0604020202020204" pitchFamily="34" charset="0"/>
              </a:rPr>
              <a:t>eu</a:t>
            </a:r>
            <a:r>
              <a:rPr lang="en" sz="1600" dirty="0">
                <a:latin typeface="Arial" panose="020B0604020202020204" pitchFamily="34" charset="0"/>
                <a:cs typeface="Arial" panose="020B0604020202020204" pitchFamily="34" charset="0"/>
              </a:rPr>
              <a:t>rship, mentorship, and networking opportunities with federal agencies and sustainable energy industry experts</a:t>
            </a:r>
            <a:endParaRPr sz="1600" dirty="0">
              <a:latin typeface="Arial" panose="020B0604020202020204" pitchFamily="34" charset="0"/>
              <a:cs typeface="Arial" panose="020B0604020202020204" pitchFamily="34" charset="0"/>
            </a:endParaRPr>
          </a:p>
          <a:p>
            <a:pPr marL="457200" lvl="0" indent="-317500" algn="l" rtl="0">
              <a:spcBef>
                <a:spcPts val="0"/>
              </a:spcBef>
              <a:spcAft>
                <a:spcPts val="0"/>
              </a:spcAft>
              <a:buSzPts val="1400"/>
              <a:buChar char="●"/>
            </a:pPr>
            <a:r>
              <a:rPr lang="en" sz="1600" b="1">
                <a:latin typeface="Arial" panose="020B0604020202020204" pitchFamily="34" charset="0"/>
                <a:cs typeface="Arial" panose="020B0604020202020204" pitchFamily="34" charset="0"/>
              </a:rPr>
              <a:t>Partners include </a:t>
            </a:r>
            <a:r>
              <a:rPr lang="en" sz="1600" dirty="0">
                <a:latin typeface="Arial" panose="020B0604020202020204" pitchFamily="34" charset="0"/>
                <a:cs typeface="Arial" panose="020B0604020202020204" pitchFamily="34" charset="0"/>
              </a:rPr>
              <a:t>Tribal communities, Native-led organizations, women- and LGBTQ+-owned businesses, and multiple non-profits that have experience working with disadvantaged communities</a:t>
            </a:r>
            <a:endParaRPr sz="1600" dirty="0">
              <a:latin typeface="Arial" panose="020B0604020202020204" pitchFamily="34" charset="0"/>
              <a:cs typeface="Arial" panose="020B0604020202020204" pitchFamily="34" charset="0"/>
            </a:endParaRPr>
          </a:p>
          <a:p>
            <a:pPr marL="457200" lvl="0" indent="-317500" algn="l" rtl="0">
              <a:spcBef>
                <a:spcPts val="0"/>
              </a:spcBef>
              <a:spcAft>
                <a:spcPts val="0"/>
              </a:spcAft>
              <a:buSzPts val="1400"/>
              <a:buChar char="●"/>
            </a:pPr>
            <a:r>
              <a:rPr lang="en" sz="1600" b="1" dirty="0">
                <a:latin typeface="Arial" panose="020B0604020202020204" pitchFamily="34" charset="0"/>
                <a:cs typeface="Arial" panose="020B0604020202020204" pitchFamily="34" charset="0"/>
              </a:rPr>
              <a:t>Three projects planned for first phase </a:t>
            </a:r>
            <a:r>
              <a:rPr lang="en" sz="1600" dirty="0">
                <a:latin typeface="Arial" panose="020B0604020202020204" pitchFamily="34" charset="0"/>
                <a:cs typeface="Arial" panose="020B0604020202020204" pitchFamily="34" charset="0"/>
              </a:rPr>
              <a:t>–</a:t>
            </a:r>
            <a:r>
              <a:rPr lang="en" sz="1600" b="1" dirty="0">
                <a:latin typeface="Arial" panose="020B0604020202020204" pitchFamily="34" charset="0"/>
                <a:cs typeface="Arial" panose="020B0604020202020204" pitchFamily="34" charset="0"/>
              </a:rPr>
              <a:t> </a:t>
            </a:r>
            <a:r>
              <a:rPr lang="en" sz="1600" dirty="0">
                <a:latin typeface="Arial" panose="020B0604020202020204" pitchFamily="34" charset="0"/>
                <a:cs typeface="Arial" panose="020B0604020202020204" pitchFamily="34" charset="0"/>
              </a:rPr>
              <a:t>REZ Network will work in cooperation with the Red Lake Band of Chippewa, the American Indian Center in Minneapolis, MN, and the MN Department of Commerce to engage Tribal schools in Greater Minnesota</a:t>
            </a:r>
            <a:endParaRPr sz="16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155</Words>
  <Application>Microsoft Office PowerPoint</Application>
  <PresentationFormat>On-screen Show (16:9)</PresentationFormat>
  <Paragraphs>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Open Sans</vt:lpstr>
      <vt:lpstr>PT Sans Narrow</vt:lpstr>
      <vt:lpstr>Arial</vt:lpstr>
      <vt:lpstr>Tropic</vt:lpstr>
      <vt:lpstr>Summary – Native Sun REZ Network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Summary – Native Sun’s REZ Network </dc:title>
  <cp:lastModifiedBy>Heather Rhoads-Weaver</cp:lastModifiedBy>
  <cp:revision>5</cp:revision>
  <dcterms:modified xsi:type="dcterms:W3CDTF">2022-02-25T07:31:45Z</dcterms:modified>
</cp:coreProperties>
</file>