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AAEC8-5440-478A-87E9-C395458704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547220-E57B-47C5-B2EE-59D0ED449B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C2C48-3F32-4E10-B366-65A1C25A0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8A7D7-F851-48F5-8DFE-CB2FCCA7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3D1043-A4C7-40FF-A85B-179272655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780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18749-DF42-4018-BB5B-3993CE0F2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2B8A7-2337-4BCC-B2ED-B3DBBBCD1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9B70E2-5D55-478F-B46D-4C3644AEB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31F5-DE99-46E7-8E96-42BEACBC9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A36A74-6297-44E8-9C76-FEC2234D3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252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8252C-B8BA-4AFC-95BC-8D2F73AC6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35D336-242E-47D3-A332-E76BFBE9E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1FE6E-5956-4352-A8A2-D364C163D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949475-A6C5-478E-BD6D-E3344A658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913CF-589A-4882-A274-D5FEA4B30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753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D1BAB-F07C-465F-8130-B10A40505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CF161-B6FD-4DC3-B4AE-AEA6859CA2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0EC3A9-743D-473C-B3F6-D1C6BE7D7B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664487-579C-416F-B386-2AFD34B37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38BD44-81DB-4C71-8512-D6A622F94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FE1EFE-1933-40C1-9E38-2BD6B209D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16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E153C-7A88-4D94-A83E-43C6B817C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E5ABA6-B36E-4D08-B03D-39EAE6B41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8770E2-0D35-4676-87AE-587CF322E6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0DEBF8-F261-4228-B6C8-1955970DC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A99E1D-A1E8-4E56-B137-6723FE5F0E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ECB91B-6B92-4FEC-A766-51FB8516E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6FD35D-1F8A-4545-8A4F-305F8DC2B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BF342C-01C9-4263-9437-8911C8AF4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978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2FD95-E2DD-4562-85DB-B2F23EE6B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1A9BFC-EB5A-42B2-9CB2-AA56C0F3E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E28512-709F-4D5F-B8C4-057D153CD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C8D3E-3B4D-4BB9-8B0C-00D0ED0B7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98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94C9F4-6981-4E77-BB91-8F53BCC60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57EEA7-85B0-4321-BF6F-1011F234B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2A13AF-EA09-4507-830D-B718F0233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488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E09F1-B897-4047-A3D8-6769953D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6ADB2-4897-4B2B-8C85-59FD6B939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B37741-46E2-4A13-A40B-A5810AACE8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C2093-BB02-482B-AD48-FAA5570FC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55E088-8A1A-4FAE-8E6E-BED766E00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92F32B-2CAE-42CA-86E4-7A6DFE699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608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4305C-5130-433A-92CF-E7001EDBF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1ACA80-C270-401D-91C1-F0977CBE82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F36651-9858-4AED-AE4C-77F1F92167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84F54D-50D9-4371-8FEA-674523244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EBDFA-43DA-414B-87E7-82D780378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105416-CEB9-45EB-91BE-9C06C27D2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91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280AA-8655-40F1-8731-FA8CD9709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FC8C6D-539D-4435-9661-0D3CB5616A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355028-E14C-4621-B03E-033B69C2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F4A99B-28C9-4770-A54D-BA264B501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FAE0E-0E3E-4FC2-9D98-B9A65F9D2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094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9A5C48-3CB6-4910-96C1-D4E49F01D1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75FF3-BFD5-4678-A0EE-3181AA23F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79EDA-B8D0-4149-989E-ECCE1DA19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BA984B-41F5-442A-B114-1C026C7B7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DCCE53-10EA-4006-B71F-6B859B57C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81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EF227-BD25-42E5-B7CC-5CCAFF6C0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6883AE-F648-4DAF-B95D-41E20F35D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C13072-A8CE-45AE-9869-27D1AFF510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C3A04-B01D-4296-A45B-FED7BA554C11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6A1D4-4897-4B2D-B0CF-7A4140F3D1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29E75-764D-4F55-A3C1-69345E6B5D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C9580-D159-4EDF-943B-FE51B362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522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3C8837-3EA3-436D-A9E6-C7DCDAF68E15}"/>
              </a:ext>
            </a:extLst>
          </p:cNvPr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b="16033"/>
          <a:stretch/>
        </p:blipFill>
        <p:spPr>
          <a:xfrm>
            <a:off x="8028998" y="1403691"/>
            <a:ext cx="4032001" cy="16725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462D77-BEBB-451F-A280-C0C735EF5A37}"/>
              </a:ext>
            </a:extLst>
          </p:cNvPr>
          <p:cNvSpPr txBox="1"/>
          <p:nvPr/>
        </p:nvSpPr>
        <p:spPr>
          <a:xfrm>
            <a:off x="2257179" y="-7556"/>
            <a:ext cx="7565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Building Energy Efficiency in Imperial Valley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FBB2A3-BB0E-4DD4-AC25-54C87A6C1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9"/>
          <a:stretch/>
        </p:blipFill>
        <p:spPr>
          <a:xfrm>
            <a:off x="8030473" y="3128063"/>
            <a:ext cx="4055534" cy="355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B6805C1-A64C-4295-BA37-7BABF992C667}"/>
              </a:ext>
            </a:extLst>
          </p:cNvPr>
          <p:cNvSpPr/>
          <p:nvPr/>
        </p:nvSpPr>
        <p:spPr>
          <a:xfrm>
            <a:off x="8812693" y="3200121"/>
            <a:ext cx="2609338" cy="588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3824E0-B97D-47A1-A921-3248D2FBA223}"/>
              </a:ext>
            </a:extLst>
          </p:cNvPr>
          <p:cNvSpPr txBox="1"/>
          <p:nvPr/>
        </p:nvSpPr>
        <p:spPr>
          <a:xfrm>
            <a:off x="8765389" y="3128063"/>
            <a:ext cx="2703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Imperial Valley, CA</a:t>
            </a:r>
          </a:p>
          <a:p>
            <a:pPr algn="ctr"/>
            <a:r>
              <a:rPr lang="en-US" sz="2000" b="1" dirty="0">
                <a:solidFill>
                  <a:srgbClr val="C00000"/>
                </a:solidFill>
              </a:rPr>
              <a:t>distressed communities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0B87AD-FA42-4AD3-9E4F-1F5A0FE20D83}"/>
              </a:ext>
            </a:extLst>
          </p:cNvPr>
          <p:cNvSpPr/>
          <p:nvPr/>
        </p:nvSpPr>
        <p:spPr>
          <a:xfrm>
            <a:off x="8600661" y="5985459"/>
            <a:ext cx="3500070" cy="6958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44698D7-4E72-494C-97D5-62968AE803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9000" y="5953433"/>
            <a:ext cx="4032000" cy="35843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F04092-BDDB-43D6-AD21-00CF6B64EA78}"/>
              </a:ext>
            </a:extLst>
          </p:cNvPr>
          <p:cNvSpPr txBox="1"/>
          <p:nvPr/>
        </p:nvSpPr>
        <p:spPr>
          <a:xfrm>
            <a:off x="7930758" y="6191496"/>
            <a:ext cx="1385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prosperous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068485-C879-4B16-BA11-787BECB4B739}"/>
              </a:ext>
            </a:extLst>
          </p:cNvPr>
          <p:cNvSpPr txBox="1"/>
          <p:nvPr/>
        </p:nvSpPr>
        <p:spPr>
          <a:xfrm>
            <a:off x="10912498" y="6191496"/>
            <a:ext cx="1264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distressed</a:t>
            </a:r>
          </a:p>
        </p:txBody>
      </p:sp>
      <p:sp>
        <p:nvSpPr>
          <p:cNvPr id="15" name="Arrow: Left-Right 14">
            <a:extLst>
              <a:ext uri="{FF2B5EF4-FFF2-40B4-BE49-F238E27FC236}">
                <a16:creationId xmlns:a16="http://schemas.microsoft.com/office/drawing/2014/main" id="{23405B2D-41B1-40C9-8C1B-CC54A79F2415}"/>
              </a:ext>
            </a:extLst>
          </p:cNvPr>
          <p:cNvSpPr/>
          <p:nvPr/>
        </p:nvSpPr>
        <p:spPr>
          <a:xfrm>
            <a:off x="9278016" y="6389189"/>
            <a:ext cx="1692000" cy="238329"/>
          </a:xfrm>
          <a:prstGeom prst="leftRightArrow">
            <a:avLst/>
          </a:prstGeom>
          <a:gradFill>
            <a:gsLst>
              <a:gs pos="34000">
                <a:schemeClr val="accent1">
                  <a:lumMod val="50000"/>
                </a:schemeClr>
              </a:gs>
              <a:gs pos="100000">
                <a:srgbClr val="C00000"/>
              </a:gs>
            </a:gsLst>
            <a:lin ang="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89F95C9-09C3-4933-9551-A4EFAE5E9E38}"/>
              </a:ext>
            </a:extLst>
          </p:cNvPr>
          <p:cNvSpPr txBox="1"/>
          <p:nvPr/>
        </p:nvSpPr>
        <p:spPr>
          <a:xfrm>
            <a:off x="1431236" y="449584"/>
            <a:ext cx="10641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i="1" dirty="0">
                <a:solidFill>
                  <a:srgbClr val="C00000"/>
                </a:solidFill>
              </a:rPr>
              <a:t>San Diego State University – Imperial Valley Sustainable Energy Center</a:t>
            </a:r>
          </a:p>
          <a:p>
            <a:pPr algn="r"/>
            <a:r>
              <a:rPr lang="en-US" sz="2800" b="1" i="1" dirty="0">
                <a:solidFill>
                  <a:srgbClr val="C00000"/>
                </a:solidFill>
              </a:rPr>
              <a:t>in collaboration with the Mechanical Engineering Department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6ED6CF-DD76-43A8-BC5F-7AAFBF039894}"/>
              </a:ext>
            </a:extLst>
          </p:cNvPr>
          <p:cNvSpPr txBox="1"/>
          <p:nvPr/>
        </p:nvSpPr>
        <p:spPr>
          <a:xfrm>
            <a:off x="343034" y="1449573"/>
            <a:ext cx="73284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Overall Objective</a:t>
            </a:r>
          </a:p>
          <a:p>
            <a:r>
              <a:rPr lang="en-US" dirty="0"/>
              <a:t>increase clean energy deployment in the Imperial Valley, an economically distressed region by offering no-cost, on-site consultations to assess energy infrastructure and potential for new clean energy deployment for 7 buildings in the region. Planned activities also include workforce and student training.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374BBA-ED44-47C3-ADF6-3BF297A91CE8}"/>
              </a:ext>
            </a:extLst>
          </p:cNvPr>
          <p:cNvSpPr txBox="1"/>
          <p:nvPr/>
        </p:nvSpPr>
        <p:spPr>
          <a:xfrm>
            <a:off x="343034" y="3009226"/>
            <a:ext cx="5308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Clean Energy and Climate-Smart Goals Addressed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28B6EA-0B17-4548-A5DA-6C9EE6D1860F}"/>
              </a:ext>
            </a:extLst>
          </p:cNvPr>
          <p:cNvSpPr txBox="1"/>
          <p:nvPr/>
        </p:nvSpPr>
        <p:spPr>
          <a:xfrm>
            <a:off x="223766" y="3312298"/>
            <a:ext cx="2386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building infrastructure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solar power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fuel cells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HVAC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lighting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controls, etc..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0A494D0-852F-47B5-8AE3-4B27A8474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3" y="163526"/>
            <a:ext cx="1754088" cy="124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0FC42CE-78F6-49B9-87A8-B6E47F0164BE}"/>
              </a:ext>
            </a:extLst>
          </p:cNvPr>
          <p:cNvSpPr txBox="1"/>
          <p:nvPr/>
        </p:nvSpPr>
        <p:spPr>
          <a:xfrm>
            <a:off x="2517249" y="3312298"/>
            <a:ext cx="3098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workforce training</a:t>
            </a:r>
          </a:p>
          <a:p>
            <a:pPr marL="144000" indent="-144000">
              <a:buFont typeface="Arial" panose="020B0604020202020204" pitchFamily="34" charset="0"/>
              <a:buChar char="•"/>
            </a:pPr>
            <a:r>
              <a:rPr lang="en-US" dirty="0"/>
              <a:t>building staff from disadvantaged communities</a:t>
            </a:r>
          </a:p>
          <a:p>
            <a:pPr marL="144000" indent="-144000">
              <a:buFont typeface="Arial" panose="020B0604020202020204" pitchFamily="34" charset="0"/>
              <a:buChar char="•"/>
            </a:pPr>
            <a:r>
              <a:rPr lang="en-US" dirty="0"/>
              <a:t>STEM opportunities for students from SDSU-IV, a Hispanic Serving Institution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AB09314-3AE0-4EA8-9CB7-C1C7F8C4543D}"/>
              </a:ext>
            </a:extLst>
          </p:cNvPr>
          <p:cNvSpPr txBox="1"/>
          <p:nvPr/>
        </p:nvSpPr>
        <p:spPr>
          <a:xfrm>
            <a:off x="5521009" y="3312298"/>
            <a:ext cx="27039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increasing funding </a:t>
            </a:r>
          </a:p>
          <a:p>
            <a:r>
              <a:rPr lang="en-US" dirty="0"/>
              <a:t>potential for deployment</a:t>
            </a:r>
          </a:p>
          <a:p>
            <a:pPr marL="144000" indent="-144000">
              <a:buFont typeface="Arial" panose="020B0604020202020204" pitchFamily="34" charset="0"/>
              <a:buChar char="•"/>
            </a:pPr>
            <a:r>
              <a:rPr lang="en-US" dirty="0"/>
              <a:t>government funds</a:t>
            </a:r>
          </a:p>
          <a:p>
            <a:pPr marL="144000" indent="-144000">
              <a:buFont typeface="Arial" panose="020B0604020202020204" pitchFamily="34" charset="0"/>
              <a:buChar char="•"/>
            </a:pPr>
            <a:r>
              <a:rPr lang="en-US" dirty="0"/>
              <a:t>private funds</a:t>
            </a:r>
          </a:p>
          <a:p>
            <a:pPr marL="144000" indent="-144000">
              <a:buFont typeface="Arial" panose="020B0604020202020204" pitchFamily="34" charset="0"/>
              <a:buChar char="•"/>
            </a:pPr>
            <a:r>
              <a:rPr lang="en-US" dirty="0"/>
              <a:t>utility incentives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A955808-33E0-46D6-91DA-2D4E0F81B477}"/>
              </a:ext>
            </a:extLst>
          </p:cNvPr>
          <p:cNvSpPr txBox="1"/>
          <p:nvPr/>
        </p:nvSpPr>
        <p:spPr>
          <a:xfrm>
            <a:off x="336408" y="5096447"/>
            <a:ext cx="5308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Expected Outcomes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D02A521-F8AC-43CD-BBEA-D88A4F4BDE77}"/>
              </a:ext>
            </a:extLst>
          </p:cNvPr>
          <p:cNvSpPr txBox="1"/>
          <p:nvPr/>
        </p:nvSpPr>
        <p:spPr>
          <a:xfrm>
            <a:off x="223766" y="5376472"/>
            <a:ext cx="77905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equitable, grass-roots clean energy deployment in Imperial Valley buildings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energy consultation and workforce training for 7 Imperial Valley buildings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guidance on potential external funding sources for clean energy deployment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STEM and clean energy training for 2 SDSU – Imperial Valley students</a:t>
            </a:r>
          </a:p>
        </p:txBody>
      </p:sp>
    </p:spTree>
    <p:extLst>
      <p:ext uri="{BB962C8B-B14F-4D97-AF65-F5344CB8AC3E}">
        <p14:creationId xmlns:p14="http://schemas.microsoft.com/office/powerpoint/2010/main" val="2224423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170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Joaquin Camacho</dc:creator>
  <cp:lastModifiedBy>Joaquin Camacho</cp:lastModifiedBy>
  <cp:revision>8</cp:revision>
  <dcterms:created xsi:type="dcterms:W3CDTF">2022-02-25T00:24:43Z</dcterms:created>
  <dcterms:modified xsi:type="dcterms:W3CDTF">2022-02-25T02:51:33Z</dcterms:modified>
</cp:coreProperties>
</file>