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92" autoAdjust="0"/>
    <p:restoredTop sz="94660"/>
  </p:normalViewPr>
  <p:slideViewPr>
    <p:cSldViewPr snapToGrid="0">
      <p:cViewPr varScale="1">
        <p:scale>
          <a:sx n="67" d="100"/>
          <a:sy n="67" d="100"/>
        </p:scale>
        <p:origin x="60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438CB6-704F-4F40-BC3C-B4737014823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2BF89EF-B408-4AAD-BFC2-0B8C3526A31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718A6A-2FEF-475E-BFF6-82B0509508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E1043-6903-4918-A34E-CC5568F11963}" type="datetimeFigureOut">
              <a:rPr lang="en-US" smtClean="0"/>
              <a:t>2/24/2022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033A09-A55F-40F2-96F0-FDAB80A11C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04F4C1-E103-4D03-8BD8-29602AD061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9FF836-8419-4BDE-AC1B-EA4E4596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03663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4D69F5-07F8-4EFE-B66E-FB1278B419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03FAD3-E409-4FFE-B759-49DF16F4EA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AE5BCC-9F71-4D55-8CD4-FBA683D3E4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E1043-6903-4918-A34E-CC5568F11963}" type="datetimeFigureOut">
              <a:rPr lang="en-US" smtClean="0"/>
              <a:t>2/24/2022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21099E-4BA3-4E1C-A2F3-7D1A0E50F9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D1309A-F137-4614-A947-89CDCB4790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9FF836-8419-4BDE-AC1B-EA4E4596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74095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0C2B05-FC83-41AF-9862-F1F67EFD76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47703EB-17C2-4CE0-BD5F-53538467D3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853DEE-5C1C-4C43-A8D1-B6B1585E48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E1043-6903-4918-A34E-CC5568F11963}" type="datetimeFigureOut">
              <a:rPr lang="en-US" smtClean="0"/>
              <a:t>2/24/2022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973DAD-61E2-4712-B76D-003F82D871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D1F512-51D0-46A8-97A7-C0F694FD6B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9FF836-8419-4BDE-AC1B-EA4E4596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16551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51D7A8-0498-463E-BC59-C7EC7FB6ED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1CAB39-53D4-4D6A-91D5-B38F7FD8CB8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4CD3A30-F9BB-42E4-AE0F-943F92798FC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0118DBB-6473-44DB-A062-305A76090B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E1043-6903-4918-A34E-CC5568F11963}" type="datetimeFigureOut">
              <a:rPr lang="en-US" smtClean="0"/>
              <a:t>2/24/2022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119F59A-9CB4-4830-9EFA-FD03E4EFBA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811A2EA-F42F-458B-A8F1-54C95ACE85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9FF836-8419-4BDE-AC1B-EA4E4596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40104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7484D2-220C-4CB8-9E0A-500CABF195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545F5FF-7DE1-428B-A9BB-010187EF6A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EE88FFF-EE85-42E1-A3EE-B545DA77C08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22B27E2-1F01-4478-AE74-3D658B260FE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675F6AA-95C7-43BF-9836-A89D8A84B65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793B8E1-927D-40F7-9A7B-BD3CADC7EC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E1043-6903-4918-A34E-CC5568F11963}" type="datetimeFigureOut">
              <a:rPr lang="en-US" smtClean="0"/>
              <a:t>2/24/2022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8D32B89-6A5D-4F0E-A2BD-CB47AA8A56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91070A8-4AE2-4484-ADE7-D11C168CDE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9FF836-8419-4BDE-AC1B-EA4E4596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94812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67116A-8C16-4499-9AFF-678C5A318F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B16CD20-61ED-491B-846A-9AABA7B608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E1043-6903-4918-A34E-CC5568F11963}" type="datetimeFigureOut">
              <a:rPr lang="en-US" smtClean="0"/>
              <a:t>2/24/2022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C023E67-4184-44BB-B9A2-DE0D2924BB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9B43AF-BB16-422E-9B9A-9ACFE800E2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9FF836-8419-4BDE-AC1B-EA4E4596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26070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502C63F-B0A4-463E-9633-868CDC0398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E1043-6903-4918-A34E-CC5568F11963}" type="datetimeFigureOut">
              <a:rPr lang="en-US" smtClean="0"/>
              <a:t>2/24/2022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C1F9BE7-CA8A-48A6-9358-F158280C2F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57E61EC-CD47-41C8-9BA4-55743DF3DB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9FF836-8419-4BDE-AC1B-EA4E4596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84573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F1D82E-A6C2-4DE5-8B55-1E7517BA64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C76245-884B-46E5-B64F-EDEAC48F15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F626D7A-0D6D-42FB-AA7C-4265B87437A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4275977-3B9F-46E4-9F24-0EF983DA99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E1043-6903-4918-A34E-CC5568F11963}" type="datetimeFigureOut">
              <a:rPr lang="en-US" smtClean="0"/>
              <a:t>2/24/2022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BE0ACA-F9E9-4FC6-8F3C-DB5F55CA83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005E7EF-7362-4C90-A5CF-B9C1B91A90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9FF836-8419-4BDE-AC1B-EA4E4596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7001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971549-A61D-4CBF-91AD-9A2D52798C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8EDD0B5-5E41-403E-B4C7-18A6AB5FBE7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E391F46-2877-4CFD-98E4-4842D6161D0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41CE6C6-B8F2-4A4F-9A7B-3DC58BF01F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E1043-6903-4918-A34E-CC5568F11963}" type="datetimeFigureOut">
              <a:rPr lang="en-US" smtClean="0"/>
              <a:t>2/24/2022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BC21E6-4FC2-4001-89E1-ED8621DF6D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9B01A7E-6D70-40EC-83FE-DD6BF20A76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9FF836-8419-4BDE-AC1B-EA4E4596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77678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39A2B2-58AB-4C6B-B63D-589CBD8354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B8FCB21-BE73-49A7-9BDD-122780699AB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FE3652-5999-4125-9D1F-417EF43E2A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E1043-6903-4918-A34E-CC5568F11963}" type="datetimeFigureOut">
              <a:rPr lang="en-US" smtClean="0"/>
              <a:t>2/24/2022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0DFBA9-7B22-4DDD-A5D3-AC0C8EA4C5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F9786A-E5F5-4DAE-AC42-01E332A697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9FF836-8419-4BDE-AC1B-EA4E4596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51979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C6F6D72-1787-442F-BB25-C190BD9CA30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31874DB-0607-4E94-8CAB-849493BA124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63146B-3844-46CA-9803-DEF5834227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E1043-6903-4918-A34E-CC5568F11963}" type="datetimeFigureOut">
              <a:rPr lang="en-US" smtClean="0"/>
              <a:t>2/24/2022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37C35D-D0CF-45B5-AA1E-12A48B9855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F3A5D6-6A18-4DB6-B7C1-5A5EFCD821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9FF836-8419-4BDE-AC1B-EA4E4596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42856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C8B5505-1911-47E9-A16D-F59AE172DF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4BFE1AF-B4A4-4B0D-93BA-7B28869270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B9543C-DB39-426A-9D27-3B4BB383EC8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5E1043-6903-4918-A34E-CC5568F11963}" type="datetimeFigureOut">
              <a:rPr lang="en-US" smtClean="0"/>
              <a:t>2/24/2022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99B32A-3C13-44E2-AC3E-A4C2DD0BC18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FB623E-323B-4B31-A244-78421C5DA7A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9FF836-8419-4BDE-AC1B-EA4E4596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134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3" Type="http://schemas.openxmlformats.org/officeDocument/2006/relationships/image" Target="../media/image2.jpeg"/><Relationship Id="rId7" Type="http://schemas.openxmlformats.org/officeDocument/2006/relationships/image" Target="../media/image6.jpg"/><Relationship Id="rId2" Type="http://schemas.openxmlformats.org/officeDocument/2006/relationships/image" Target="../media/image1.jfif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.jfif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7BF53AD-20B2-473A-8995-87A8561612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Savannah </a:t>
            </a:r>
            <a:r>
              <a:rPr lang="en-US" dirty="0">
                <a:solidFill>
                  <a:srgbClr val="00B050"/>
                </a:solidFill>
              </a:rPr>
              <a:t>GREEN</a:t>
            </a:r>
            <a:r>
              <a:rPr lang="en-US" dirty="0"/>
              <a:t> Network</a:t>
            </a:r>
          </a:p>
        </p:txBody>
      </p:sp>
      <p:pic>
        <p:nvPicPr>
          <p:cNvPr id="10" name="Content Placeholder 9" descr="A person smiling with his hands together&#10;&#10;Description automatically generated with low confidence">
            <a:extLst>
              <a:ext uri="{FF2B5EF4-FFF2-40B4-BE49-F238E27FC236}">
                <a16:creationId xmlns:a16="http://schemas.microsoft.com/office/drawing/2014/main" id="{5FCECAC3-716A-4107-AC7B-6E03C1296A2F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324" y="2032559"/>
            <a:ext cx="1508760" cy="1508760"/>
          </a:xfrm>
        </p:spPr>
      </p:pic>
      <p:pic>
        <p:nvPicPr>
          <p:cNvPr id="8" name="Content Placeholder 7" descr="A person smiling for the camera&#10;&#10;Description automatically generated with medium confidence">
            <a:extLst>
              <a:ext uri="{FF2B5EF4-FFF2-40B4-BE49-F238E27FC236}">
                <a16:creationId xmlns:a16="http://schemas.microsoft.com/office/drawing/2014/main" id="{4A02824F-B9B3-44AE-B7D4-80DE639E815F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4539" y="1461376"/>
            <a:ext cx="1508760" cy="2206015"/>
          </a:xfrm>
        </p:spPr>
      </p:pic>
      <p:pic>
        <p:nvPicPr>
          <p:cNvPr id="12" name="Picture 11" descr="A person smiling for the camera&#10;&#10;Description automatically generated with medium confidence">
            <a:extLst>
              <a:ext uri="{FF2B5EF4-FFF2-40B4-BE49-F238E27FC236}">
                <a16:creationId xmlns:a16="http://schemas.microsoft.com/office/drawing/2014/main" id="{EF53D2EB-0680-458E-BC94-5DF569A469E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3299" y="3541319"/>
            <a:ext cx="1508760" cy="1952984"/>
          </a:xfrm>
          <a:prstGeom prst="rect">
            <a:avLst/>
          </a:prstGeom>
        </p:spPr>
      </p:pic>
      <p:pic>
        <p:nvPicPr>
          <p:cNvPr id="14" name="Picture 13" descr="A person smiling for the camera&#10;&#10;Description automatically generated with medium confidence">
            <a:extLst>
              <a:ext uri="{FF2B5EF4-FFF2-40B4-BE49-F238E27FC236}">
                <a16:creationId xmlns:a16="http://schemas.microsoft.com/office/drawing/2014/main" id="{BC2DD23F-D37A-415C-A4F1-1BD064C88D6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0754" y="2031895"/>
            <a:ext cx="1508760" cy="1593251"/>
          </a:xfrm>
          <a:prstGeom prst="rect">
            <a:avLst/>
          </a:prstGeom>
        </p:spPr>
      </p:pic>
      <p:pic>
        <p:nvPicPr>
          <p:cNvPr id="21" name="Picture 20" descr="A picture containing outdoor, person, grass, accordion&#10;&#10;Description automatically generated">
            <a:extLst>
              <a:ext uri="{FF2B5EF4-FFF2-40B4-BE49-F238E27FC236}">
                <a16:creationId xmlns:a16="http://schemas.microsoft.com/office/drawing/2014/main" id="{F843A3F4-0395-4A70-BCC2-EC76D20C84E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7559" y="3668055"/>
            <a:ext cx="1508760" cy="1508760"/>
          </a:xfrm>
          <a:prstGeom prst="rect">
            <a:avLst/>
          </a:prstGeom>
        </p:spPr>
      </p:pic>
      <p:pic>
        <p:nvPicPr>
          <p:cNvPr id="23" name="Picture 22" descr="A person wearing glasses and a suit&#10;&#10;Description automatically generated with medium confidence">
            <a:extLst>
              <a:ext uri="{FF2B5EF4-FFF2-40B4-BE49-F238E27FC236}">
                <a16:creationId xmlns:a16="http://schemas.microsoft.com/office/drawing/2014/main" id="{0EDDF17A-9157-4ABB-8D63-40E8FCE1128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1519" y="5176151"/>
            <a:ext cx="1508760" cy="1508760"/>
          </a:xfrm>
          <a:prstGeom prst="rect">
            <a:avLst/>
          </a:prstGeom>
        </p:spPr>
      </p:pic>
      <p:pic>
        <p:nvPicPr>
          <p:cNvPr id="25" name="Picture 24" descr="A person in a black suit&#10;&#10;Description automatically generated with low confidence">
            <a:extLst>
              <a:ext uri="{FF2B5EF4-FFF2-40B4-BE49-F238E27FC236}">
                <a16:creationId xmlns:a16="http://schemas.microsoft.com/office/drawing/2014/main" id="{946A6C64-2438-4A6B-A857-96EA7B77134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396" y="3541319"/>
            <a:ext cx="1508760" cy="2112264"/>
          </a:xfrm>
          <a:prstGeom prst="rect">
            <a:avLst/>
          </a:prstGeom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CCA147F4-8872-41DF-971C-26C9EA4E1B35}"/>
              </a:ext>
            </a:extLst>
          </p:cNvPr>
          <p:cNvSpPr txBox="1"/>
          <p:nvPr/>
        </p:nvSpPr>
        <p:spPr>
          <a:xfrm>
            <a:off x="6096000" y="1461376"/>
            <a:ext cx="5431971" cy="53783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550" dirty="0">
                <a:solidFill>
                  <a:srgbClr val="212529"/>
                </a:solidFill>
                <a:effectLst/>
                <a:ea typeface="Calibri" panose="020F0502020204030204" pitchFamily="34" charset="0"/>
              </a:rPr>
              <a:t>Six-organization coalition with a vision for Green, Resilient, Equitable, and Empowered Neighborhoods. </a:t>
            </a:r>
          </a:p>
          <a:p>
            <a:endParaRPr lang="en-US" sz="1550" dirty="0">
              <a:solidFill>
                <a:srgbClr val="212529"/>
              </a:solidFill>
              <a:effectLst/>
              <a:ea typeface="Calibri" panose="020F0502020204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550" dirty="0">
                <a:solidFill>
                  <a:srgbClr val="212529"/>
                </a:solidFill>
                <a:effectLst/>
                <a:ea typeface="Calibri" panose="020F0502020204030204" pitchFamily="34" charset="0"/>
              </a:rPr>
              <a:t>Partnership between the City of Savannah Office of Sustainability, the Economic Opportunity Authority of South Georgia, Step Up Savannah, the Harambee House, and two locally-tied community engagement consultants. </a:t>
            </a:r>
          </a:p>
          <a:p>
            <a:endParaRPr lang="en-US" sz="1550" dirty="0">
              <a:solidFill>
                <a:srgbClr val="212529"/>
              </a:solidFill>
              <a:effectLst/>
              <a:ea typeface="Calibri" panose="020F0502020204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550" dirty="0">
                <a:solidFill>
                  <a:srgbClr val="212529"/>
                </a:solidFill>
                <a:effectLst/>
                <a:ea typeface="Calibri" panose="020F0502020204030204" pitchFamily="34" charset="0"/>
              </a:rPr>
              <a:t>The purpose of our partnership is to empower frontline communities in Savannah to realize their visions for the clean energy transition </a:t>
            </a:r>
          </a:p>
          <a:p>
            <a:endParaRPr lang="en-US" sz="1550" dirty="0">
              <a:solidFill>
                <a:srgbClr val="212529"/>
              </a:solidFill>
              <a:effectLst/>
              <a:ea typeface="Calibri" panose="020F0502020204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550" dirty="0">
                <a:solidFill>
                  <a:srgbClr val="212529"/>
                </a:solidFill>
                <a:ea typeface="Calibri" panose="020F0502020204030204" pitchFamily="34" charset="0"/>
              </a:rPr>
              <a:t>We propose to achieve this goal </a:t>
            </a:r>
            <a:r>
              <a:rPr lang="en-US" sz="1550" dirty="0">
                <a:solidFill>
                  <a:srgbClr val="212529"/>
                </a:solidFill>
                <a:effectLst/>
                <a:ea typeface="Calibri" panose="020F0502020204030204" pitchFamily="34" charset="0"/>
              </a:rPr>
              <a:t>through the creation of a resident internship and fellowship program that is designed to address three identified deficiencies in community capacity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550" dirty="0">
                <a:solidFill>
                  <a:srgbClr val="212529"/>
                </a:solidFill>
              </a:rPr>
              <a:t>Lack of routine engagement between grant applicants and frontline communities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550" dirty="0">
                <a:solidFill>
                  <a:srgbClr val="212529"/>
                </a:solidFill>
              </a:rPr>
              <a:t>Lack of human resources in Savannah to support clean energy/EJ work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550" dirty="0">
                <a:solidFill>
                  <a:srgbClr val="212529"/>
                </a:solidFill>
              </a:rPr>
              <a:t>Lack of capacity in existing organizations to support additional projects/grant applications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56669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</TotalTime>
  <Words>137</Words>
  <Application>Microsoft Office PowerPoint</Application>
  <PresentationFormat>Widescreen</PresentationFormat>
  <Paragraphs>11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The Savannah GREEN Network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Savannah GREEN Network</dc:title>
  <dc:creator>Alicia Brown</dc:creator>
  <cp:lastModifiedBy>Alicia Brown</cp:lastModifiedBy>
  <cp:revision>1</cp:revision>
  <dcterms:created xsi:type="dcterms:W3CDTF">2022-02-24T21:38:21Z</dcterms:created>
  <dcterms:modified xsi:type="dcterms:W3CDTF">2022-02-24T22:04:33Z</dcterms:modified>
</cp:coreProperties>
</file>