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81" r:id="rId2"/>
  </p:sldMasterIdLst>
  <p:notesMasterIdLst>
    <p:notesMasterId r:id="rId4"/>
  </p:notesMasterIdLst>
  <p:sldIdLst>
    <p:sldId id="676" r:id="rId3"/>
  </p:sldIdLst>
  <p:sldSz cx="12192000" cy="6858000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386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-katrinschenk SCHENK" initials="" lastIdx="2" clrIdx="0"/>
  <p:cmAuthor id="2" name="Ana Coll" initials="AC" lastIdx="9" clrIdx="1">
    <p:extLst>
      <p:ext uri="{19B8F6BF-5375-455C-9EA6-DF929625EA0E}">
        <p15:presenceInfo xmlns:p15="http://schemas.microsoft.com/office/powerpoint/2012/main" userId="S::ana@ilumexico.mx::6d4ba0a5-fd38-4a7c-9375-1a352cf5c3a9" providerId="AD"/>
      </p:ext>
    </p:extLst>
  </p:cmAuthor>
  <p:cmAuthor id="3" name="Nathan, Shreya A." initials="NSA" lastIdx="1" clrIdx="2">
    <p:extLst>
      <p:ext uri="{19B8F6BF-5375-455C-9EA6-DF929625EA0E}">
        <p15:presenceInfo xmlns:p15="http://schemas.microsoft.com/office/powerpoint/2012/main" userId="S::sanathan@hks.harvard.edu::cd99d6e4-a6fe-4ea2-9ec9-28a4259eca2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5C35"/>
    <a:srgbClr val="80CBDD"/>
    <a:srgbClr val="48A8DF"/>
    <a:srgbClr val="334694"/>
    <a:srgbClr val="49ACE2"/>
    <a:srgbClr val="4BA360"/>
    <a:srgbClr val="0605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95" autoAdjust="0"/>
    <p:restoredTop sz="93741" autoAdjust="0"/>
  </p:normalViewPr>
  <p:slideViewPr>
    <p:cSldViewPr snapToGrid="0" snapToObjects="1">
      <p:cViewPr varScale="1">
        <p:scale>
          <a:sx n="99" d="100"/>
          <a:sy n="99" d="100"/>
        </p:scale>
        <p:origin x="200" y="-8"/>
      </p:cViewPr>
      <p:guideLst>
        <p:guide orient="horz" pos="2115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4" d="100"/>
          <a:sy n="84" d="100"/>
        </p:scale>
        <p:origin x="297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A2DFEC0-D396-E84B-B9ED-D191003B3F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EAB950-17D5-E94C-ADE7-B89297CCA65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4543650-4F6A-904F-8C46-B691DD98FC77}" type="datetimeFigureOut">
              <a:rPr lang="en-US"/>
              <a:pPr>
                <a:defRPr/>
              </a:pPr>
              <a:t>2/24/22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C039A8E-96A5-3B4D-BDB5-DD0899D6BA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BEF7D32-DDC0-454F-B8C8-23D4765FB5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noProof="0"/>
              <a:t>Click to edit Master text styles</a:t>
            </a:r>
          </a:p>
          <a:p>
            <a:pPr lvl="1"/>
            <a:r>
              <a:rPr lang="es-ES_tradnl" noProof="0"/>
              <a:t>Second level</a:t>
            </a:r>
          </a:p>
          <a:p>
            <a:pPr lvl="2"/>
            <a:r>
              <a:rPr lang="es-ES_tradnl" noProof="0"/>
              <a:t>Third level</a:t>
            </a:r>
          </a:p>
          <a:p>
            <a:pPr lvl="3"/>
            <a:r>
              <a:rPr lang="es-ES_tradnl" noProof="0"/>
              <a:t>Fourth level</a:t>
            </a:r>
          </a:p>
          <a:p>
            <a:pPr lvl="4"/>
            <a:r>
              <a:rPr lang="es-ES_tradnl" noProof="0"/>
              <a:t>Fifth level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A93561-DF63-E943-A085-82AEFD0254F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304644-992A-134F-87BB-AC73D92F04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19B31-EEF6-9C4B-ACA2-496A61E9D0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Marcador de imagen de diapositiva 1">
            <a:extLst>
              <a:ext uri="{FF2B5EF4-FFF2-40B4-BE49-F238E27FC236}">
                <a16:creationId xmlns:a16="http://schemas.microsoft.com/office/drawing/2014/main" id="{C231DA4D-173D-B84B-950A-64E67E6344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2" name="Marcador de notas 2">
            <a:extLst>
              <a:ext uri="{FF2B5EF4-FFF2-40B4-BE49-F238E27FC236}">
                <a16:creationId xmlns:a16="http://schemas.microsoft.com/office/drawing/2014/main" id="{CA09DCCC-C612-C84B-9B19-E7B6C5FD05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MX" altLang="es-MX" dirty="0"/>
          </a:p>
        </p:txBody>
      </p:sp>
      <p:sp>
        <p:nvSpPr>
          <p:cNvPr id="10243" name="Marcador de número de diapositiva 3">
            <a:extLst>
              <a:ext uri="{FF2B5EF4-FFF2-40B4-BE49-F238E27FC236}">
                <a16:creationId xmlns:a16="http://schemas.microsoft.com/office/drawing/2014/main" id="{4D473BFD-9A3C-B341-B1EF-1068F165F5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561E78B-0317-6841-92EA-337C28860109}" type="slidenum">
              <a:rPr lang="es-MX" altLang="es-MX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626255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latin typeface="Avenir LT Std 55 Roman" charset="0"/>
                <a:ea typeface="Avenir LT Std 55 Roman" charset="0"/>
                <a:cs typeface="Avenir LT Std 55 Roman" charset="0"/>
              </a:defRPr>
            </a:lvl1pPr>
          </a:lstStyle>
          <a:p>
            <a:r>
              <a:rPr lang="es-ES_tradnl" dirty="0"/>
              <a:t>Clic para editar título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0" i="0">
                <a:latin typeface="Avenir LT Std 55 Roman" charset="0"/>
                <a:ea typeface="Avenir LT Std 55 Roman" charset="0"/>
                <a:cs typeface="Avenir LT Std 55 Roman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_tradnl" dirty="0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4178094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pie de página 4">
            <a:extLst>
              <a:ext uri="{FF2B5EF4-FFF2-40B4-BE49-F238E27FC236}">
                <a16:creationId xmlns:a16="http://schemas.microsoft.com/office/drawing/2014/main" id="{9C1785D2-0E9A-4F49-A0EF-578389DB8EA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66382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B4A35DE-225A-E44E-B550-C4E7C5F43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94926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 b="0" i="0">
                <a:latin typeface="Avenir LT Std 55 Roman" charset="0"/>
                <a:ea typeface="Avenir LT Std 55 Roman" charset="0"/>
                <a:cs typeface="Avenir LT Std 55 Roman" charset="0"/>
              </a:defRPr>
            </a:lvl1pPr>
          </a:lstStyle>
          <a:p>
            <a:r>
              <a:rPr lang="es-ES_tradnl" dirty="0"/>
              <a:t>Clic para editar título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 b="0" i="0">
                <a:latin typeface="Avenir LT Std 55 Roman" charset="0"/>
                <a:ea typeface="Avenir LT Std 55 Roman" charset="0"/>
                <a:cs typeface="Avenir LT Std 55 Roman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_tradnl" dirty="0"/>
              <a:t>Haga clic para modificar el estilo de subtítulo del patrón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CA1E77-2E03-E94F-BD80-56E9310E3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2512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venir Book" panose="02000503020000020003" pitchFamily="2" charset="0"/>
              </a:defRPr>
            </a:lvl1pPr>
            <a:lvl2pPr>
              <a:defRPr>
                <a:latin typeface="Avenir Book" panose="02000503020000020003" pitchFamily="2" charset="0"/>
              </a:defRPr>
            </a:lvl2pPr>
            <a:lvl3pPr>
              <a:defRPr>
                <a:latin typeface="Avenir Book" panose="02000503020000020003" pitchFamily="2" charset="0"/>
              </a:defRPr>
            </a:lvl3pPr>
            <a:lvl4pPr>
              <a:defRPr>
                <a:latin typeface="Avenir Book" panose="02000503020000020003" pitchFamily="2" charset="0"/>
              </a:defRPr>
            </a:lvl4pPr>
            <a:lvl5pPr>
              <a:defRPr>
                <a:latin typeface="Avenir Book" panose="02000503020000020003" pitchFamily="2" charset="0"/>
              </a:defRPr>
            </a:lvl5pPr>
          </a:lstStyle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4" name="Marcador de pie de página 4">
            <a:extLst>
              <a:ext uri="{FF2B5EF4-FFF2-40B4-BE49-F238E27FC236}">
                <a16:creationId xmlns:a16="http://schemas.microsoft.com/office/drawing/2014/main" id="{9ED35D14-1749-A74D-8ABD-98869F433B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6366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FDB676D-C4C9-164B-9623-84944F659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39519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exto 2">
            <a:extLst>
              <a:ext uri="{FF2B5EF4-FFF2-40B4-BE49-F238E27FC236}">
                <a16:creationId xmlns:a16="http://schemas.microsoft.com/office/drawing/2014/main" id="{FEB0BEC1-ABF7-F949-9DE7-113E3786AE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MX" dirty="0"/>
              <a:t>Haga clic para modificar el estilo de texto del patrón</a:t>
            </a:r>
          </a:p>
          <a:p>
            <a:pPr lvl="1"/>
            <a:r>
              <a:rPr lang="es-ES_tradnl" altLang="es-MX" dirty="0"/>
              <a:t>Segundo nivel</a:t>
            </a:r>
          </a:p>
          <a:p>
            <a:pPr lvl="2"/>
            <a:r>
              <a:rPr lang="es-ES_tradnl" altLang="es-MX" dirty="0"/>
              <a:t>Tercer nivel</a:t>
            </a:r>
          </a:p>
          <a:p>
            <a:pPr lvl="3"/>
            <a:r>
              <a:rPr lang="es-ES_tradnl" altLang="es-MX" dirty="0"/>
              <a:t>Cuarto nivel</a:t>
            </a:r>
          </a:p>
          <a:p>
            <a:pPr lvl="4"/>
            <a:r>
              <a:rPr lang="es-ES_tradnl" altLang="es-MX" dirty="0"/>
              <a:t>Quinto nivel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5206C27-0FAF-B148-816D-D9A2624AE4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EAE3D78D-6924-F341-A25B-4D9242AA335C}"/>
              </a:ext>
            </a:extLst>
          </p:cNvPr>
          <p:cNvCxnSpPr/>
          <p:nvPr userDrawn="1"/>
        </p:nvCxnSpPr>
        <p:spPr>
          <a:xfrm>
            <a:off x="628650" y="373063"/>
            <a:ext cx="0" cy="663575"/>
          </a:xfrm>
          <a:prstGeom prst="line">
            <a:avLst/>
          </a:prstGeom>
          <a:ln w="44450" cap="sq">
            <a:solidFill>
              <a:srgbClr val="FF5D0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D391724C-5DDC-C84F-A281-EE01520E637A}"/>
              </a:ext>
            </a:extLst>
          </p:cNvPr>
          <p:cNvSpPr txBox="1">
            <a:spLocks/>
          </p:cNvSpPr>
          <p:nvPr userDrawn="1"/>
        </p:nvSpPr>
        <p:spPr>
          <a:xfrm>
            <a:off x="9505950" y="6359525"/>
            <a:ext cx="2057400" cy="365125"/>
          </a:xfrm>
          <a:prstGeom prst="rect">
            <a:avLst/>
          </a:prstGeom>
        </p:spPr>
        <p:txBody>
          <a:bodyPr lIns="68580" tIns="34290" rIns="68580" bIns="34290" anchor="ctr"/>
          <a:lstStyle>
            <a:defPPr>
              <a:defRPr lang="es-ES_tradnl"/>
            </a:defPPr>
            <a:lvl1pPr marL="0" algn="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Avenir LT Std 35 Light" charset="0"/>
                <a:ea typeface="Avenir LT Std 35 Light" charset="0"/>
                <a:cs typeface="Avenir LT Std 35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1400" dirty="0">
                <a:solidFill>
                  <a:srgbClr val="FF5D01"/>
                </a:solidFill>
              </a:rPr>
              <a:t> | </a:t>
            </a:r>
            <a:fld id="{F4E4F930-15BE-304D-B841-9FF2CBC742E2}" type="slidenum">
              <a:rPr lang="es-ES_tradnl" sz="1000" smtClean="0"/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s-ES_tradnl" sz="1000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5667801F-9324-D042-BAFB-A3948129BA70}"/>
              </a:ext>
            </a:extLst>
          </p:cNvPr>
          <p:cNvSpPr txBox="1">
            <a:spLocks/>
          </p:cNvSpPr>
          <p:nvPr userDrawn="1"/>
        </p:nvSpPr>
        <p:spPr>
          <a:xfrm>
            <a:off x="628649" y="6369050"/>
            <a:ext cx="2580715" cy="365125"/>
          </a:xfrm>
          <a:prstGeom prst="rect">
            <a:avLst/>
          </a:prstGeom>
        </p:spPr>
        <p:txBody>
          <a:bodyPr lIns="51435" tIns="25718" rIns="51435" bIns="25718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venir LT Std 65 Medium" charset="0"/>
                <a:ea typeface="Avenir LT Std 65 Medium" charset="0"/>
                <a:cs typeface="Avenir LT Std 65 Medium" charset="0"/>
              </a:rPr>
              <a:t>WWW.NAVAJOPOWERHOME.COM</a:t>
            </a:r>
          </a:p>
        </p:txBody>
      </p:sp>
      <p:sp>
        <p:nvSpPr>
          <p:cNvPr id="1032" name="Marcador de título 1">
            <a:extLst>
              <a:ext uri="{FF2B5EF4-FFF2-40B4-BE49-F238E27FC236}">
                <a16:creationId xmlns:a16="http://schemas.microsoft.com/office/drawing/2014/main" id="{128F07E0-FE54-0541-96D5-F7CF8D9284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89831"/>
            <a:ext cx="105156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TÍTULO DEL PATRÓN</a:t>
            </a:r>
            <a:endParaRPr lang="es-MX" altLang="es-MX"/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F0F98450-9D91-E446-9526-4218CFCD837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/>
          <a:srcRect l="21490" t="16327" r="21158" b="16483"/>
          <a:stretch/>
        </p:blipFill>
        <p:spPr>
          <a:xfrm>
            <a:off x="10947795" y="318356"/>
            <a:ext cx="812010" cy="63419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689" r:id="rId2"/>
    <p:sldLayoutId id="2147483703" r:id="rId3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000" kern="1200">
          <a:solidFill>
            <a:srgbClr val="FF5D00"/>
          </a:solidFill>
          <a:latin typeface="Avenir Light" panose="020B0402020203020204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2000">
          <a:solidFill>
            <a:srgbClr val="FF5D00"/>
          </a:solidFill>
          <a:latin typeface="Avenir Light" panose="020B0402020203020204" pitchFamily="34" charset="77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2000">
          <a:solidFill>
            <a:srgbClr val="FF5D00"/>
          </a:solidFill>
          <a:latin typeface="Avenir Light" panose="020B0402020203020204" pitchFamily="34" charset="77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2000">
          <a:solidFill>
            <a:srgbClr val="FF5D00"/>
          </a:solidFill>
          <a:latin typeface="Avenir Light" panose="020B0402020203020204" pitchFamily="34" charset="77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2000">
          <a:solidFill>
            <a:srgbClr val="FF5D00"/>
          </a:solidFill>
          <a:latin typeface="Avenir Light" panose="020B0402020203020204" pitchFamily="34" charset="77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>
          <a:solidFill>
            <a:srgbClr val="FF5D00"/>
          </a:solidFill>
          <a:latin typeface="Avenir Light" panose="020B0402020203020204" pitchFamily="34" charset="77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>
          <a:solidFill>
            <a:srgbClr val="FF5D00"/>
          </a:solidFill>
          <a:latin typeface="Avenir Light" panose="020B0402020203020204" pitchFamily="34" charset="77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>
          <a:solidFill>
            <a:srgbClr val="FF5D00"/>
          </a:solidFill>
          <a:latin typeface="Avenir Light" panose="020B0402020203020204" pitchFamily="34" charset="77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>
          <a:solidFill>
            <a:srgbClr val="FF5D00"/>
          </a:solidFill>
          <a:latin typeface="Avenir Light" panose="020B0402020203020204" pitchFamily="34" charset="77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venir Book" panose="02000503020000020003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DAF4B9-44B3-C649-9F4A-18F6DEB3C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ED2133-5E9C-3747-BF2D-F24531855B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6DEF146E-1D05-4B43-9671-29E883AE34FA}"/>
              </a:ext>
            </a:extLst>
          </p:cNvPr>
          <p:cNvCxnSpPr/>
          <p:nvPr userDrawn="1"/>
        </p:nvCxnSpPr>
        <p:spPr>
          <a:xfrm>
            <a:off x="628650" y="373063"/>
            <a:ext cx="0" cy="663575"/>
          </a:xfrm>
          <a:prstGeom prst="line">
            <a:avLst/>
          </a:prstGeom>
          <a:ln w="44450" cap="sq">
            <a:solidFill>
              <a:srgbClr val="FF5D01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75D9AC88-47CD-9E4F-B4DC-182AA8CA9553}"/>
              </a:ext>
            </a:extLst>
          </p:cNvPr>
          <p:cNvSpPr txBox="1">
            <a:spLocks/>
          </p:cNvSpPr>
          <p:nvPr userDrawn="1"/>
        </p:nvSpPr>
        <p:spPr>
          <a:xfrm>
            <a:off x="9505950" y="6359525"/>
            <a:ext cx="2057400" cy="365125"/>
          </a:xfrm>
          <a:prstGeom prst="rect">
            <a:avLst/>
          </a:prstGeom>
        </p:spPr>
        <p:txBody>
          <a:bodyPr lIns="51435" tIns="25718" rIns="51435" bIns="25718" anchor="ctr"/>
          <a:lstStyle>
            <a:defPPr>
              <a:defRPr lang="es-ES_tradnl"/>
            </a:defPPr>
            <a:lvl1pPr marL="0" algn="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Avenir LT Std 35 Light" charset="0"/>
                <a:ea typeface="Avenir LT Std 35 Light" charset="0"/>
                <a:cs typeface="Avenir LT Std 35 Light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1000" dirty="0">
                <a:solidFill>
                  <a:srgbClr val="FF5D01"/>
                </a:solidFill>
              </a:rPr>
              <a:t> </a:t>
            </a:r>
            <a:r>
              <a:rPr lang="es-ES_tradnl" sz="1400" dirty="0">
                <a:solidFill>
                  <a:srgbClr val="FF5D01"/>
                </a:solidFill>
              </a:rPr>
              <a:t>|</a:t>
            </a:r>
            <a:r>
              <a:rPr lang="es-ES_tradnl" sz="1000" dirty="0">
                <a:solidFill>
                  <a:srgbClr val="FF5D01"/>
                </a:solidFill>
              </a:rPr>
              <a:t> </a:t>
            </a:r>
            <a:fld id="{01A8C53C-0FFD-5045-A906-6F38104F69DC}" type="slidenum">
              <a:rPr lang="es-ES_tradnl" sz="1000" smtClean="0"/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s-ES_tradnl" sz="1000" dirty="0"/>
          </a:p>
        </p:txBody>
      </p:sp>
      <p:sp>
        <p:nvSpPr>
          <p:cNvPr id="3080" name="Marcador de título 1">
            <a:extLst>
              <a:ext uri="{FF2B5EF4-FFF2-40B4-BE49-F238E27FC236}">
                <a16:creationId xmlns:a16="http://schemas.microsoft.com/office/drawing/2014/main" id="{8457CB6D-4A52-334F-B068-86A6BAF72F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08025" y="347663"/>
            <a:ext cx="105156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TÍTULO DEL PATRÓN</a:t>
            </a:r>
            <a:endParaRPr lang="es-MX" altLang="es-MX"/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0CED76A5-BB08-6C4C-9FFD-2438BEAD99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/>
          <a:srcRect l="21490" t="16327" r="21158" b="16483"/>
          <a:stretch/>
        </p:blipFill>
        <p:spPr>
          <a:xfrm>
            <a:off x="10947795" y="318356"/>
            <a:ext cx="812010" cy="634198"/>
          </a:xfrm>
          <a:prstGeom prst="rect">
            <a:avLst/>
          </a:prstGeom>
        </p:spPr>
      </p:pic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4856842A-EBF6-D84E-BFE3-87CC9F2C4763}"/>
              </a:ext>
            </a:extLst>
          </p:cNvPr>
          <p:cNvSpPr txBox="1">
            <a:spLocks/>
          </p:cNvSpPr>
          <p:nvPr userDrawn="1"/>
        </p:nvSpPr>
        <p:spPr>
          <a:xfrm>
            <a:off x="628649" y="6369050"/>
            <a:ext cx="2580715" cy="365125"/>
          </a:xfrm>
          <a:prstGeom prst="rect">
            <a:avLst/>
          </a:prstGeom>
        </p:spPr>
        <p:txBody>
          <a:bodyPr lIns="51435" tIns="25718" rIns="51435" bIns="25718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venir LT Std 65 Medium" charset="0"/>
                <a:ea typeface="Avenir LT Std 65 Medium" charset="0"/>
                <a:cs typeface="Avenir LT Std 65 Medium" charset="0"/>
              </a:rPr>
              <a:t>WWW.NAVAJOPOWERHOME.COM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1" r:id="rId2"/>
    <p:sldLayoutId id="2147483705" r:id="rId3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1500" kern="1200">
          <a:solidFill>
            <a:srgbClr val="FF5D00"/>
          </a:solidFill>
          <a:latin typeface="Avenir Light" panose="020B0402020203020204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1500">
          <a:solidFill>
            <a:srgbClr val="FF5D00"/>
          </a:solidFill>
          <a:latin typeface="Avenir Light" panose="020B0402020203020204" pitchFamily="34" charset="77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1500">
          <a:solidFill>
            <a:srgbClr val="FF5D00"/>
          </a:solidFill>
          <a:latin typeface="Avenir Light" panose="020B0402020203020204" pitchFamily="34" charset="77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1500">
          <a:solidFill>
            <a:srgbClr val="FF5D00"/>
          </a:solidFill>
          <a:latin typeface="Avenir Light" panose="020B0402020203020204" pitchFamily="34" charset="77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1500">
          <a:solidFill>
            <a:srgbClr val="FF5D00"/>
          </a:solidFill>
          <a:latin typeface="Avenir Light" panose="020B0402020203020204" pitchFamily="34" charset="77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1500">
          <a:solidFill>
            <a:srgbClr val="FF5D00"/>
          </a:solidFill>
          <a:latin typeface="Avenir Light" panose="020B0402020203020204" pitchFamily="34" charset="77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1500">
          <a:solidFill>
            <a:srgbClr val="FF5D00"/>
          </a:solidFill>
          <a:latin typeface="Avenir Light" panose="020B0402020203020204" pitchFamily="34" charset="77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1500">
          <a:solidFill>
            <a:srgbClr val="FF5D00"/>
          </a:solidFill>
          <a:latin typeface="Avenir Light" panose="020B0402020203020204" pitchFamily="34" charset="77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1500">
          <a:solidFill>
            <a:srgbClr val="FF5D00"/>
          </a:solidFill>
          <a:latin typeface="Avenir Light" panose="020B0402020203020204" pitchFamily="34" charset="77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ground, sky, dog&#10;&#10;Description automatically generated">
            <a:extLst>
              <a:ext uri="{FF2B5EF4-FFF2-40B4-BE49-F238E27FC236}">
                <a16:creationId xmlns:a16="http://schemas.microsoft.com/office/drawing/2014/main" id="{6D788867-43CE-6041-BF3E-2B6328DC69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778" b="7779"/>
          <a:stretch/>
        </p:blipFill>
        <p:spPr>
          <a:xfrm>
            <a:off x="-12192" y="315055"/>
            <a:ext cx="12204192" cy="6858000"/>
          </a:xfrm>
          <a:prstGeom prst="rect">
            <a:avLst/>
          </a:prstGeom>
        </p:spPr>
      </p:pic>
      <p:sp>
        <p:nvSpPr>
          <p:cNvPr id="9219" name="CuadroTexto 5">
            <a:extLst>
              <a:ext uri="{FF2B5EF4-FFF2-40B4-BE49-F238E27FC236}">
                <a16:creationId xmlns:a16="http://schemas.microsoft.com/office/drawing/2014/main" id="{41179F6E-69E2-194F-B150-2C886A10C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8963" y="983615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MX" altLang="es-MX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80AB6B6D-1EF9-CE4D-98AC-C79A74CE90D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207" t="17391" r="21491" b="15528"/>
          <a:stretch/>
        </p:blipFill>
        <p:spPr>
          <a:xfrm>
            <a:off x="395797" y="315055"/>
            <a:ext cx="2145792" cy="16459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836F3E-C91C-42B9-84D0-ED7B3EA8E568}"/>
              </a:ext>
            </a:extLst>
          </p:cNvPr>
          <p:cNvSpPr txBox="1"/>
          <p:nvPr/>
        </p:nvSpPr>
        <p:spPr>
          <a:xfrm>
            <a:off x="2727738" y="518614"/>
            <a:ext cx="94356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Aft>
                <a:spcPts val="300"/>
              </a:spcAft>
            </a:pPr>
            <a:r>
              <a:rPr lang="en-US" altLang="es-MX" sz="3600" dirty="0">
                <a:solidFill>
                  <a:srgbClr val="33469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ir Next LT Pro" panose="020B0504020202020204" pitchFamily="34" charset="0"/>
              </a:rPr>
              <a:t>Solar-as-a-Service for off-grid Navajo Homes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181D72-FD46-4483-8119-891B9E795654}"/>
              </a:ext>
            </a:extLst>
          </p:cNvPr>
          <p:cNvSpPr txBox="1"/>
          <p:nvPr/>
        </p:nvSpPr>
        <p:spPr>
          <a:xfrm>
            <a:off x="-12191" y="6106908"/>
            <a:ext cx="122041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Aft>
                <a:spcPts val="300"/>
              </a:spcAft>
            </a:pPr>
            <a:r>
              <a:rPr lang="en-US" altLang="es-MX" sz="2800" b="1" dirty="0">
                <a:solidFill>
                  <a:schemeClr val="bg1"/>
                </a:solidFill>
                <a:latin typeface="Avenir Next LT Pro" panose="020B0504020202020204" pitchFamily="34" charset="0"/>
              </a:rPr>
              <a:t>www.navajopowerhome.com  |  where all families have power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CA02DA-2C42-9146-915A-C2C0046F7158}"/>
              </a:ext>
            </a:extLst>
          </p:cNvPr>
          <p:cNvSpPr txBox="1"/>
          <p:nvPr/>
        </p:nvSpPr>
        <p:spPr>
          <a:xfrm>
            <a:off x="2727737" y="1089885"/>
            <a:ext cx="9435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ir Next LT Pro" panose="020B0504020202020204" pitchFamily="34" charset="77"/>
              </a:rPr>
              <a:t>NPHome</a:t>
            </a:r>
            <a:r>
              <a:rPr lang="en-US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ir Next LT Pro" panose="020B0504020202020204" pitchFamily="34" charset="77"/>
              </a:rPr>
              <a:t> is a solar-as-a-service provider delivering off-grid power to homes on the Navajo Nation. During its launch in 2022, </a:t>
            </a:r>
            <a:r>
              <a:rPr lang="en-US" dirty="0" err="1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ir Next LT Pro" panose="020B0504020202020204" pitchFamily="34" charset="77"/>
              </a:rPr>
              <a:t>NPHome</a:t>
            </a:r>
            <a:r>
              <a:rPr lang="en-US" dirty="0"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venir Next LT Pro" panose="020B0504020202020204" pitchFamily="34" charset="77"/>
              </a:rPr>
              <a:t> will install its solar service in 200 Navajo homes, bringing them high-quality, permanent, hassle-free electricity access. </a:t>
            </a:r>
          </a:p>
        </p:txBody>
      </p:sp>
    </p:spTree>
    <p:extLst>
      <p:ext uri="{BB962C8B-B14F-4D97-AF65-F5344CB8AC3E}">
        <p14:creationId xmlns:p14="http://schemas.microsoft.com/office/powerpoint/2010/main" val="12215958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LUMEXICO Pitch Deck 2021 V6" id="{2DFC439A-6C66-584C-8BD0-7C67C0ABB307}" vid="{AB62C0A4-939A-AC4A-8D3C-D73321CC4663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LUMEXICO Pitch Deck 2021 V6" id="{2DFC439A-6C66-584C-8BD0-7C67C0ABB307}" vid="{5706948C-0CB9-AF4C-9FBD-077A01BE706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177504</TotalTime>
  <Words>59</Words>
  <Application>Microsoft Macintosh PowerPoint</Application>
  <PresentationFormat>Widescreen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Avenir Book</vt:lpstr>
      <vt:lpstr>Avenir Light</vt:lpstr>
      <vt:lpstr>Avenir LT Std 35 Light</vt:lpstr>
      <vt:lpstr>Avenir LT Std 55 Roman</vt:lpstr>
      <vt:lpstr>Avenir LT Std 65 Medium</vt:lpstr>
      <vt:lpstr>Avenir Next LT Pro</vt:lpstr>
      <vt:lpstr>Calibri</vt:lpstr>
      <vt:lpstr>Tema de Office</vt:lpstr>
      <vt:lpstr>2_Tema de Office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ilumexico 3</dc:creator>
  <cp:keywords/>
  <dc:description/>
  <cp:lastModifiedBy>Anna Kulow</cp:lastModifiedBy>
  <cp:revision>494</cp:revision>
  <dcterms:created xsi:type="dcterms:W3CDTF">2020-02-13T20:26:07Z</dcterms:created>
  <dcterms:modified xsi:type="dcterms:W3CDTF">2022-02-24T13:32:27Z</dcterms:modified>
  <cp:category/>
</cp:coreProperties>
</file>