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3" d="100"/>
          <a:sy n="83" d="100"/>
        </p:scale>
        <p:origin x="686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4398CD-8CD0-4B9D-A983-8FA6488F7B7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1F4D20E-E23E-4977-ABC9-74FD17600D5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312639C-C664-47BA-B453-8DA8FB0E3B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70034C-9EAF-43A5-AF91-4398FCA6BB0F}" type="datetimeFigureOut">
              <a:rPr lang="en-US" smtClean="0"/>
              <a:t>2/21/2022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C35254A-25BB-4791-8145-54F155E1FA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852E539-B516-4CED-AFF7-497A492623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EDFACF-C5EF-41C6-948D-A20AB07495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14913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B6D063-7731-4F6E-B6E4-4CBEAFB815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F5A2DF-0A96-4C1C-A022-9B3DFC0C7D0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3B69AD2-7960-44AE-8C6F-E386A06B3F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70034C-9EAF-43A5-AF91-4398FCA6BB0F}" type="datetimeFigureOut">
              <a:rPr lang="en-US" smtClean="0"/>
              <a:t>2/21/2022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E154DD7-8F75-47B7-B383-3AFE51B9C5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5278D42-3911-4AFA-A35B-EF85825E6D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EDFACF-C5EF-41C6-948D-A20AB07495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18255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799707-F793-455C-869C-E74A99F5EF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6010945-F187-4D54-ADAA-FAB7504CC54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2765318-7DB7-44FA-9D38-FC84736E1B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70034C-9EAF-43A5-AF91-4398FCA6BB0F}" type="datetimeFigureOut">
              <a:rPr lang="en-US" smtClean="0"/>
              <a:t>2/21/2022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A03224A-4398-40A2-93C1-C3AE304727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4195B20-EF90-4302-8E31-37DD5E08B5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EDFACF-C5EF-41C6-948D-A20AB07495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282935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426C47-2DF6-4D8D-B2D2-171014DD3B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8E45C96-3E26-43FF-89D6-3D28219F28D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83113B3-3CE6-49B9-BFF0-ED0BFE823CD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94FD563-49E9-4E62-9E37-07C774A3C3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70034C-9EAF-43A5-AF91-4398FCA6BB0F}" type="datetimeFigureOut">
              <a:rPr lang="en-US" smtClean="0"/>
              <a:t>2/21/2022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63E7436-9B77-4479-881B-A0B2D57733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8E834A7-16FE-4AA4-811D-324086A373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EDFACF-C5EF-41C6-948D-A20AB07495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71349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5608E7-F26A-4B64-BDD5-B2879874EC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FEE5493-B843-4EE8-B9CC-03CE9B701FF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521AC93-6DE4-4819-A29E-27E0320CEDF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A9CDC69-8305-4A19-B9CD-8A8FD6968E0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CB04527-FFA3-40A4-B3DE-585FBDFAF1D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2D9254C-6871-4DC5-A64E-6E7C7BD765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70034C-9EAF-43A5-AF91-4398FCA6BB0F}" type="datetimeFigureOut">
              <a:rPr lang="en-US" smtClean="0"/>
              <a:t>2/21/2022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83C608C-58EA-4354-BE82-5173C6AE06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F585501-9B16-47CD-97DB-644376666F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EDFACF-C5EF-41C6-948D-A20AB07495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32465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C08C72-0986-43AF-B78F-64E95E7094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89A175A-8885-469C-90E6-CB47B54174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70034C-9EAF-43A5-AF91-4398FCA6BB0F}" type="datetimeFigureOut">
              <a:rPr lang="en-US" smtClean="0"/>
              <a:t>2/21/2022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037B9B0-A298-47BD-A1E4-FD6BB6DB12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CC6569F-E415-4CF2-B4BD-FF2378BA03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EDFACF-C5EF-41C6-948D-A20AB07495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62777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EB25D3D-DD3B-4782-8C32-D8FC0F7DFE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70034C-9EAF-43A5-AF91-4398FCA6BB0F}" type="datetimeFigureOut">
              <a:rPr lang="en-US" smtClean="0"/>
              <a:t>2/21/2022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D93D494-65FF-40CB-AF93-3B3E635352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EE182F9-0126-42BB-83C1-628B3819D6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EDFACF-C5EF-41C6-948D-A20AB07495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054089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7748FD-5547-49A2-A6E0-6C3AF51266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62B629-3DAC-45E2-B6D9-4DD2EE148F1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F0D57D3-9F11-4A99-A72D-9741B027003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B1646B7-3244-4A7B-84C9-DB861EEB38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70034C-9EAF-43A5-AF91-4398FCA6BB0F}" type="datetimeFigureOut">
              <a:rPr lang="en-US" smtClean="0"/>
              <a:t>2/21/2022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29CD676-44DD-476D-860E-DA87F9BA1C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260B83D-73F4-47DE-B6C4-4276C4747B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EDFACF-C5EF-41C6-948D-A20AB07495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74503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BD64C2-351E-4670-B141-2F4AEC16C5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78CE6A2-61A6-409E-9A23-7004FBC8936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B0CAC6F-3539-45EB-937F-D1858886594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E507C2E-1B73-47BF-9DC2-410D8503E5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70034C-9EAF-43A5-AF91-4398FCA6BB0F}" type="datetimeFigureOut">
              <a:rPr lang="en-US" smtClean="0"/>
              <a:t>2/21/2022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A3BA59C-122F-4E67-B76A-75505A6CF1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109A1EB-CDB1-4B4E-8E13-A5F10F61F9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EDFACF-C5EF-41C6-948D-A20AB07495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12871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D29B84-4EC2-4EA4-983C-46D7238CF0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A81AA3F-BF26-44EE-917B-08E3D5EBF9F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00C22AD-8533-4851-83AA-2B85C94DC1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70034C-9EAF-43A5-AF91-4398FCA6BB0F}" type="datetimeFigureOut">
              <a:rPr lang="en-US" smtClean="0"/>
              <a:t>2/21/2022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98F8955-0B00-449D-A02E-243B985E07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5761E6C-4AFC-489D-86C4-2B232300DE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EDFACF-C5EF-41C6-948D-A20AB07495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59131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5E7A0F6-E57B-4877-BDC3-85494ACB4A4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14D286D-613D-4207-8F6C-530939ED029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59294D2-E32A-4F0D-A143-A1F831B96D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70034C-9EAF-43A5-AF91-4398FCA6BB0F}" type="datetimeFigureOut">
              <a:rPr lang="en-US" smtClean="0"/>
              <a:t>2/21/2022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6F4DAAE-D508-430E-AC18-CFB7725409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E4661-E618-4653-9D1B-22F5711BE1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EDFACF-C5EF-41C6-948D-A20AB07495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14037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E124CD8-197C-47C2-8F12-ECA4D5CDF1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42B56C9-2CF1-4CE4-9A8F-E2A42CAAF0F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66996BD-C5E2-46DF-B457-B50902DE4A0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70034C-9EAF-43A5-AF91-4398FCA6BB0F}" type="datetimeFigureOut">
              <a:rPr lang="en-US" smtClean="0"/>
              <a:t>2/21/2022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24D4B79-A9E0-4472-9F9F-DF71FBFE7EA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92398C0-BD0D-4494-B64D-7625EB93853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EDFACF-C5EF-41C6-948D-A20AB07495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602687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Relationship Id="rId9" Type="http://schemas.openxmlformats.org/officeDocument/2006/relationships/hyperlink" Target="https://proofmart.com/product/sun-png-hd-png-images-transparent-background-free-download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>
            <a:extLst>
              <a:ext uri="{FF2B5EF4-FFF2-40B4-BE49-F238E27FC236}">
                <a16:creationId xmlns:a16="http://schemas.microsoft.com/office/drawing/2014/main" id="{EE50AF1F-809B-43CC-AA59-FB5AEDEC315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1447" b="6606"/>
          <a:stretch/>
        </p:blipFill>
        <p:spPr bwMode="auto">
          <a:xfrm>
            <a:off x="1543429" y="526324"/>
            <a:ext cx="7194171" cy="6168422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>
            <a:extLst>
              <a:ext uri="{FF2B5EF4-FFF2-40B4-BE49-F238E27FC236}">
                <a16:creationId xmlns:a16="http://schemas.microsoft.com/office/drawing/2014/main" id="{F8DC824A-3F2D-442A-8B67-8F79291E62B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91283" y="337477"/>
            <a:ext cx="1115291" cy="1487054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>
            <a:extLst>
              <a:ext uri="{FF2B5EF4-FFF2-40B4-BE49-F238E27FC236}">
                <a16:creationId xmlns:a16="http://schemas.microsoft.com/office/drawing/2014/main" id="{566947E3-EFE3-4AD5-A418-3DDEAC95328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8945161" y="550453"/>
            <a:ext cx="1099127" cy="1487054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>
            <a:extLst>
              <a:ext uri="{FF2B5EF4-FFF2-40B4-BE49-F238E27FC236}">
                <a16:creationId xmlns:a16="http://schemas.microsoft.com/office/drawing/2014/main" id="{E5499296-FD23-46F0-B727-13A0C4F5E94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06852" y="766384"/>
            <a:ext cx="1099127" cy="1487054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>
            <a:extLst>
              <a:ext uri="{FF2B5EF4-FFF2-40B4-BE49-F238E27FC236}">
                <a16:creationId xmlns:a16="http://schemas.microsoft.com/office/drawing/2014/main" id="{A9157810-D747-4927-879E-A96BE237919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18969" y="1081004"/>
            <a:ext cx="1080673" cy="1462087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E23B2DB7-72B6-4EEE-ABE2-E7F04AF1560C}"/>
              </a:ext>
            </a:extLst>
          </p:cNvPr>
          <p:cNvSpPr txBox="1"/>
          <p:nvPr/>
        </p:nvSpPr>
        <p:spPr>
          <a:xfrm>
            <a:off x="5388283" y="-24177"/>
            <a:ext cx="680371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/>
              <a:t>Ignite, Innovate, Indigenous (I3) Energy Team</a:t>
            </a:r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DF6088B3-4103-406C-975B-A72ED90E2341}"/>
              </a:ext>
            </a:extLst>
          </p:cNvPr>
          <p:cNvSpPr/>
          <p:nvPr/>
        </p:nvSpPr>
        <p:spPr>
          <a:xfrm>
            <a:off x="192358" y="2079193"/>
            <a:ext cx="1771100" cy="447470"/>
          </a:xfrm>
          <a:prstGeom prst="ellipse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Businesses</a:t>
            </a:r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A715C130-EA80-4FA8-A25A-26DE70E51BAC}"/>
              </a:ext>
            </a:extLst>
          </p:cNvPr>
          <p:cNvSpPr/>
          <p:nvPr/>
        </p:nvSpPr>
        <p:spPr>
          <a:xfrm>
            <a:off x="2135640" y="508443"/>
            <a:ext cx="1712034" cy="499842"/>
          </a:xfrm>
          <a:prstGeom prst="ellipse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Homes</a:t>
            </a:r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AE665D3C-4100-4EFD-AF0B-01DBEA5038E6}"/>
              </a:ext>
            </a:extLst>
          </p:cNvPr>
          <p:cNvSpPr/>
          <p:nvPr/>
        </p:nvSpPr>
        <p:spPr>
          <a:xfrm>
            <a:off x="7844946" y="5381240"/>
            <a:ext cx="3482353" cy="146208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Tribal Renewable Energy Utility</a:t>
            </a:r>
          </a:p>
        </p:txBody>
      </p:sp>
      <p:pic>
        <p:nvPicPr>
          <p:cNvPr id="25" name="Picture 24" descr="A solar panel farm">
            <a:extLst>
              <a:ext uri="{FF2B5EF4-FFF2-40B4-BE49-F238E27FC236}">
                <a16:creationId xmlns:a16="http://schemas.microsoft.com/office/drawing/2014/main" id="{8AAA0D83-3125-4BAF-B618-24CDA7873E57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14156" y="3180254"/>
            <a:ext cx="2732941" cy="1810130"/>
          </a:xfrm>
          <a:prstGeom prst="rect">
            <a:avLst/>
          </a:prstGeom>
        </p:spPr>
      </p:pic>
      <p:cxnSp>
        <p:nvCxnSpPr>
          <p:cNvPr id="33" name="Connector: Curved 32">
            <a:extLst>
              <a:ext uri="{FF2B5EF4-FFF2-40B4-BE49-F238E27FC236}">
                <a16:creationId xmlns:a16="http://schemas.microsoft.com/office/drawing/2014/main" id="{D23D718B-AD09-4454-9EA5-A0362017838E}"/>
              </a:ext>
            </a:extLst>
          </p:cNvPr>
          <p:cNvCxnSpPr>
            <a:cxnSpLocks/>
          </p:cNvCxnSpPr>
          <p:nvPr/>
        </p:nvCxnSpPr>
        <p:spPr>
          <a:xfrm rot="5400000" flipH="1" flipV="1">
            <a:off x="5023083" y="851270"/>
            <a:ext cx="2195939" cy="1669198"/>
          </a:xfrm>
          <a:prstGeom prst="curvedConnector3">
            <a:avLst/>
          </a:prstGeom>
          <a:ln w="635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Connector: Curved 34">
            <a:extLst>
              <a:ext uri="{FF2B5EF4-FFF2-40B4-BE49-F238E27FC236}">
                <a16:creationId xmlns:a16="http://schemas.microsoft.com/office/drawing/2014/main" id="{7CF6E2FB-0207-4EE4-BA13-3B8CEA4F0936}"/>
              </a:ext>
            </a:extLst>
          </p:cNvPr>
          <p:cNvCxnSpPr>
            <a:cxnSpLocks/>
            <a:endCxn id="25" idx="0"/>
          </p:cNvCxnSpPr>
          <p:nvPr/>
        </p:nvCxnSpPr>
        <p:spPr>
          <a:xfrm rot="16200000" flipH="1">
            <a:off x="9508124" y="2307751"/>
            <a:ext cx="1033022" cy="711984"/>
          </a:xfrm>
          <a:prstGeom prst="curvedConnector3">
            <a:avLst/>
          </a:prstGeom>
          <a:ln w="635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Connector: Curved 36">
            <a:extLst>
              <a:ext uri="{FF2B5EF4-FFF2-40B4-BE49-F238E27FC236}">
                <a16:creationId xmlns:a16="http://schemas.microsoft.com/office/drawing/2014/main" id="{156B118D-E431-430B-AD80-3A652B6B6D2C}"/>
              </a:ext>
            </a:extLst>
          </p:cNvPr>
          <p:cNvCxnSpPr>
            <a:cxnSpLocks/>
          </p:cNvCxnSpPr>
          <p:nvPr/>
        </p:nvCxnSpPr>
        <p:spPr>
          <a:xfrm rot="10800000" flipV="1">
            <a:off x="9668643" y="4939500"/>
            <a:ext cx="1658656" cy="535619"/>
          </a:xfrm>
          <a:prstGeom prst="curvedConnector3">
            <a:avLst>
              <a:gd name="adj1" fmla="val 38862"/>
            </a:avLst>
          </a:prstGeom>
          <a:ln w="635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0" name="Picture 39" descr="A picture containing icon&#10;&#10;Description automatically generated">
            <a:extLst>
              <a:ext uri="{FF2B5EF4-FFF2-40B4-BE49-F238E27FC236}">
                <a16:creationId xmlns:a16="http://schemas.microsoft.com/office/drawing/2014/main" id="{DB058FB8-DC02-4F83-87C0-92D4F4BDC600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9"/>
              </a:ext>
            </a:extLst>
          </a:blip>
          <a:stretch>
            <a:fillRect/>
          </a:stretch>
        </p:blipFill>
        <p:spPr>
          <a:xfrm>
            <a:off x="10742219" y="2777343"/>
            <a:ext cx="1170161" cy="1170161"/>
          </a:xfrm>
          <a:prstGeom prst="rect">
            <a:avLst/>
          </a:prstGeom>
        </p:spPr>
      </p:pic>
      <p:cxnSp>
        <p:nvCxnSpPr>
          <p:cNvPr id="45" name="Connector: Curved 44">
            <a:extLst>
              <a:ext uri="{FF2B5EF4-FFF2-40B4-BE49-F238E27FC236}">
                <a16:creationId xmlns:a16="http://schemas.microsoft.com/office/drawing/2014/main" id="{CA78E4A7-F0A4-435C-BC23-512206B398BB}"/>
              </a:ext>
            </a:extLst>
          </p:cNvPr>
          <p:cNvCxnSpPr/>
          <p:nvPr/>
        </p:nvCxnSpPr>
        <p:spPr>
          <a:xfrm rot="10800000">
            <a:off x="3214256" y="5615709"/>
            <a:ext cx="633417" cy="600364"/>
          </a:xfrm>
          <a:prstGeom prst="curvedConnector3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" name="Oval 50">
            <a:extLst>
              <a:ext uri="{FF2B5EF4-FFF2-40B4-BE49-F238E27FC236}">
                <a16:creationId xmlns:a16="http://schemas.microsoft.com/office/drawing/2014/main" id="{549951CD-598D-42F2-891D-FE1AB583DDFE}"/>
              </a:ext>
            </a:extLst>
          </p:cNvPr>
          <p:cNvSpPr/>
          <p:nvPr/>
        </p:nvSpPr>
        <p:spPr>
          <a:xfrm>
            <a:off x="263057" y="1214571"/>
            <a:ext cx="2496618" cy="400110"/>
          </a:xfrm>
          <a:prstGeom prst="ellipse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Government</a:t>
            </a:r>
          </a:p>
        </p:txBody>
      </p:sp>
      <p:sp>
        <p:nvSpPr>
          <p:cNvPr id="52" name="Oval 51">
            <a:extLst>
              <a:ext uri="{FF2B5EF4-FFF2-40B4-BE49-F238E27FC236}">
                <a16:creationId xmlns:a16="http://schemas.microsoft.com/office/drawing/2014/main" id="{5F369577-8331-4351-ABCD-2CEAAE5C931F}"/>
              </a:ext>
            </a:extLst>
          </p:cNvPr>
          <p:cNvSpPr/>
          <p:nvPr/>
        </p:nvSpPr>
        <p:spPr>
          <a:xfrm>
            <a:off x="104650" y="4539771"/>
            <a:ext cx="3067050" cy="146208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Current Electric Utility Type</a:t>
            </a:r>
          </a:p>
          <a:p>
            <a:pPr marL="342900" indent="-342900" algn="ctr">
              <a:buAutoNum type="arabicPeriod"/>
            </a:pPr>
            <a:r>
              <a:rPr lang="en-US" sz="1400" dirty="0"/>
              <a:t>Investor-Owned</a:t>
            </a:r>
          </a:p>
          <a:p>
            <a:pPr marL="342900" indent="-342900" algn="ctr">
              <a:buAutoNum type="arabicPeriod"/>
            </a:pPr>
            <a:r>
              <a:rPr lang="en-US" sz="1400" dirty="0"/>
              <a:t>Municipal</a:t>
            </a:r>
          </a:p>
          <a:p>
            <a:pPr marL="342900" indent="-342900" algn="ctr">
              <a:buAutoNum type="arabicPeriod"/>
            </a:pPr>
            <a:r>
              <a:rPr lang="en-US" sz="1400" dirty="0"/>
              <a:t>Rural Cooperative</a:t>
            </a:r>
          </a:p>
        </p:txBody>
      </p:sp>
      <p:cxnSp>
        <p:nvCxnSpPr>
          <p:cNvPr id="54" name="Connector: Curved 53">
            <a:extLst>
              <a:ext uri="{FF2B5EF4-FFF2-40B4-BE49-F238E27FC236}">
                <a16:creationId xmlns:a16="http://schemas.microsoft.com/office/drawing/2014/main" id="{8C42BDE2-0BEA-41C0-BC58-B541B8EF563D}"/>
              </a:ext>
            </a:extLst>
          </p:cNvPr>
          <p:cNvCxnSpPr>
            <a:cxnSpLocks/>
          </p:cNvCxnSpPr>
          <p:nvPr/>
        </p:nvCxnSpPr>
        <p:spPr>
          <a:xfrm rot="10800000">
            <a:off x="6012874" y="5381241"/>
            <a:ext cx="2242553" cy="978001"/>
          </a:xfrm>
          <a:prstGeom prst="curvedConnector3">
            <a:avLst/>
          </a:prstGeom>
          <a:ln w="635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0016104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95</TotalTime>
  <Words>25</Words>
  <Application>Microsoft Office PowerPoint</Application>
  <PresentationFormat>Widescreen</PresentationFormat>
  <Paragraphs>9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Sarah Smith</dc:creator>
  <cp:lastModifiedBy>Sarah Smith</cp:lastModifiedBy>
  <cp:revision>1</cp:revision>
  <dcterms:created xsi:type="dcterms:W3CDTF">2022-02-21T21:13:23Z</dcterms:created>
  <dcterms:modified xsi:type="dcterms:W3CDTF">2022-02-21T22:48:45Z</dcterms:modified>
</cp:coreProperties>
</file>